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1" r:id="rId4"/>
    <p:sldId id="283" r:id="rId5"/>
    <p:sldId id="284" r:id="rId6"/>
    <p:sldId id="285" r:id="rId7"/>
    <p:sldId id="287" r:id="rId8"/>
    <p:sldId id="311" r:id="rId9"/>
    <p:sldId id="312" r:id="rId10"/>
    <p:sldId id="290" r:id="rId11"/>
    <p:sldId id="289" r:id="rId12"/>
    <p:sldId id="293" r:id="rId13"/>
    <p:sldId id="292" r:id="rId14"/>
    <p:sldId id="294" r:id="rId15"/>
    <p:sldId id="295" r:id="rId16"/>
    <p:sldId id="296" r:id="rId17"/>
    <p:sldId id="297" r:id="rId18"/>
    <p:sldId id="298" r:id="rId19"/>
    <p:sldId id="299" r:id="rId20"/>
    <p:sldId id="300" r:id="rId21"/>
    <p:sldId id="301" r:id="rId22"/>
    <p:sldId id="313" r:id="rId23"/>
    <p:sldId id="314" r:id="rId24"/>
    <p:sldId id="315" r:id="rId25"/>
    <p:sldId id="316" r:id="rId26"/>
    <p:sldId id="317" r:id="rId27"/>
    <p:sldId id="319" r:id="rId28"/>
    <p:sldId id="320" r:id="rId29"/>
    <p:sldId id="321" r:id="rId30"/>
    <p:sldId id="322" r:id="rId31"/>
    <p:sldId id="327" r:id="rId32"/>
    <p:sldId id="494" r:id="rId33"/>
    <p:sldId id="323" r:id="rId34"/>
    <p:sldId id="302" r:id="rId35"/>
    <p:sldId id="303" r:id="rId36"/>
    <p:sldId id="304" r:id="rId37"/>
    <p:sldId id="305" r:id="rId38"/>
    <p:sldId id="308" r:id="rId39"/>
    <p:sldId id="307" r:id="rId40"/>
    <p:sldId id="497" r:id="rId41"/>
    <p:sldId id="498" r:id="rId42"/>
    <p:sldId id="500" r:id="rId43"/>
    <p:sldId id="499" r:id="rId44"/>
    <p:sldId id="495" r:id="rId45"/>
    <p:sldId id="496" r:id="rId46"/>
    <p:sldId id="501" r:id="rId47"/>
    <p:sldId id="503" r:id="rId48"/>
    <p:sldId id="502" r:id="rId49"/>
    <p:sldId id="504" r:id="rId50"/>
    <p:sldId id="505" r:id="rId51"/>
    <p:sldId id="506" r:id="rId52"/>
    <p:sldId id="507" r:id="rId53"/>
    <p:sldId id="508" r:id="rId54"/>
    <p:sldId id="509" r:id="rId55"/>
    <p:sldId id="510" r:id="rId56"/>
    <p:sldId id="511" r:id="rId57"/>
    <p:sldId id="514" r:id="rId58"/>
    <p:sldId id="513" r:id="rId59"/>
    <p:sldId id="512" r:id="rId60"/>
    <p:sldId id="515" r:id="rId61"/>
    <p:sldId id="520" r:id="rId62"/>
    <p:sldId id="518" r:id="rId63"/>
    <p:sldId id="519" r:id="rId64"/>
    <p:sldId id="516" r:id="rId65"/>
    <p:sldId id="517" r:id="rId66"/>
    <p:sldId id="521" r:id="rId67"/>
    <p:sldId id="324" r:id="rId68"/>
    <p:sldId id="325" r:id="rId69"/>
    <p:sldId id="326" r:id="rId70"/>
    <p:sldId id="328" r:id="rId71"/>
    <p:sldId id="329" r:id="rId72"/>
    <p:sldId id="330" r:id="rId73"/>
    <p:sldId id="670" r:id="rId74"/>
    <p:sldId id="31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504F-B3E2-4CA1-BCF9-1958E82A5F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346C1E-07C2-4E19-B8AA-F6CD6185B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2F4795-0A68-4BDA-A9E0-2B0F794AE52D}"/>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AFAE9668-A375-4191-AEE3-B373A3B50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0F87F-4BCA-4B23-A611-45E98E8FA676}"/>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20258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1C3A-D664-41CF-878D-C96CADC64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8DE5F-7244-4109-9BF4-4A987F0F83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A7309-60E0-4035-BD2F-9DC646EE903E}"/>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6076C997-5857-4ECE-9B6F-70202D497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7897-FE5E-4487-B2DA-18180533F2F5}"/>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193872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794744-BD13-4DE6-972C-CCC408C38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107D4-D544-43C3-A415-2C2ECEB89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ADFF1-5DA7-4756-83EA-AD701B61C551}"/>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435CF739-ABA8-47C0-83F4-B403AF342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1F96F-AF10-4E3F-AA28-F338FA041251}"/>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5757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F462-9BF8-4480-BC37-7CE13FE7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1067C-F5A5-4616-BF8F-0BC7CAFD50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C8435-C92F-4607-B5E3-5E962BA572D4}"/>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BC0AB497-1E35-4232-9BE5-AF2483CAC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227C-C9BD-4EFD-9553-7DA81430D8DB}"/>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147899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9A0B-5AB8-4014-841D-59DA7986F1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0A0537-4C0F-4CA4-A1A4-7FAB94F6D2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E540E-3E7A-4780-9E30-B68CC8E8A683}"/>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93854D87-218F-4D25-89FF-825AB87C1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B5E23-4804-4348-AE36-4569AF3B8EC9}"/>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375882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80A6-8724-445F-B1BA-A2E677071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A3190-E3D2-4502-BADD-05AD1D442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AA4FE-EB83-4A38-8CE1-4621BFA12B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198086-85A8-4497-BE99-6F89D2E826BC}"/>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6" name="Footer Placeholder 5">
            <a:extLst>
              <a:ext uri="{FF2B5EF4-FFF2-40B4-BE49-F238E27FC236}">
                <a16:creationId xmlns:a16="http://schemas.microsoft.com/office/drawing/2014/main" id="{110F34BF-0B7E-4CA0-93D7-D58C35C11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88BA2-6FA0-471E-A4D7-E87C946E09C0}"/>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1804808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E6CD-2019-4252-B139-772D398575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2CCABC-028A-4830-BD58-A5A18FCA5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3738CC-AA36-4219-9C19-831DB6042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0167AC-7C1F-48A9-91D8-F7934907E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899AF-FDE3-4C61-9261-9458F42115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428D48-5722-4600-BF04-C023F5342178}"/>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8" name="Footer Placeholder 7">
            <a:extLst>
              <a:ext uri="{FF2B5EF4-FFF2-40B4-BE49-F238E27FC236}">
                <a16:creationId xmlns:a16="http://schemas.microsoft.com/office/drawing/2014/main" id="{50A5FC3E-0468-4DD0-A573-E4E05267F9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6821C-8A6E-4FF2-B251-229F22FC2354}"/>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40716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06CFB-52B4-43A4-80F1-00354DA145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3F2794-532B-442D-BC68-7B88206AD9AB}"/>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4" name="Footer Placeholder 3">
            <a:extLst>
              <a:ext uri="{FF2B5EF4-FFF2-40B4-BE49-F238E27FC236}">
                <a16:creationId xmlns:a16="http://schemas.microsoft.com/office/drawing/2014/main" id="{7C06969A-12E7-4073-B475-AB0DAE109E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5BB6D-3DFD-4490-A98A-08E413C9E772}"/>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331397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4BAAB0-AD40-4353-80BF-8A7440B3E61D}"/>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3" name="Footer Placeholder 2">
            <a:extLst>
              <a:ext uri="{FF2B5EF4-FFF2-40B4-BE49-F238E27FC236}">
                <a16:creationId xmlns:a16="http://schemas.microsoft.com/office/drawing/2014/main" id="{13F93CCA-10DE-450B-A932-E0A80B7759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02553D-ADC0-4B6D-8533-217BDD249B93}"/>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89934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32E7-3321-4076-AED0-39BA2AE63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A2EDC-F516-4B0A-A188-C2FB5ACA2B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C3F314-18B6-47D8-9541-6E6B002D7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FD99-5797-4B88-8D90-483ACB21BD32}"/>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6" name="Footer Placeholder 5">
            <a:extLst>
              <a:ext uri="{FF2B5EF4-FFF2-40B4-BE49-F238E27FC236}">
                <a16:creationId xmlns:a16="http://schemas.microsoft.com/office/drawing/2014/main" id="{C74A9E00-668C-4AB8-8748-04FBF839C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0507F-74D9-480A-9410-5D7C7A7554F7}"/>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97566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319D-EB96-421C-9467-445CED30D9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FDE929-6644-42E7-A5D4-43544530DF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9D2AE2-B5FE-4213-B525-E764596DE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E5769-047B-4B8F-A562-79D06A0FCA0D}"/>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6" name="Footer Placeholder 5">
            <a:extLst>
              <a:ext uri="{FF2B5EF4-FFF2-40B4-BE49-F238E27FC236}">
                <a16:creationId xmlns:a16="http://schemas.microsoft.com/office/drawing/2014/main" id="{BFA920D4-F09E-4519-861B-73979DE04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2E087-4A93-416E-AF01-B544A9854AB1}"/>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58529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2D8D7-CD7D-4B13-9F20-970A2DB33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50F4B-FC69-4B83-BCA6-4256C3632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F19A2-FD77-400C-932E-711785B840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505EC75C-04D8-4957-8600-0A129E85C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5E9B5D-1ED8-4975-AD0A-4BE09887F9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CF084-3AF2-4E04-98F9-FB3E84F15486}" type="slidenum">
              <a:rPr lang="en-US" smtClean="0"/>
              <a:t>‹#›</a:t>
            </a:fld>
            <a:endParaRPr lang="en-US"/>
          </a:p>
        </p:txBody>
      </p:sp>
    </p:spTree>
    <p:extLst>
      <p:ext uri="{BB962C8B-B14F-4D97-AF65-F5344CB8AC3E}">
        <p14:creationId xmlns:p14="http://schemas.microsoft.com/office/powerpoint/2010/main" val="1508620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v6A3BzWdd_o"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Hottah_Lake" TargetMode="External"/><Relationship Id="rId2" Type="http://schemas.openxmlformats.org/officeDocument/2006/relationships/hyperlink" Target="https://en.wikipedia.org/wiki/Hottah_terrane" TargetMode="Externa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hyperlink" Target="https://en.wikipedia.org/wiki/Slave_Craton" TargetMode="External"/><Relationship Id="rId4" Type="http://schemas.openxmlformats.org/officeDocument/2006/relationships/hyperlink" Target="https://en.wikipedia.org/wiki/Volcanic_arc"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youtu.be/aiDACZx_VJ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D9C7-353F-4074-9573-7A8C9191EB9A}"/>
              </a:ext>
            </a:extLst>
          </p:cNvPr>
          <p:cNvSpPr>
            <a:spLocks noGrp="1"/>
          </p:cNvSpPr>
          <p:nvPr>
            <p:ph type="ctrTitle"/>
          </p:nvPr>
        </p:nvSpPr>
        <p:spPr/>
        <p:txBody>
          <a:bodyPr>
            <a:normAutofit fontScale="90000"/>
          </a:bodyPr>
          <a:lstStyle/>
          <a:p>
            <a:r>
              <a:rPr lang="en-US" dirty="0"/>
              <a:t>Evolution of the Earth</a:t>
            </a:r>
            <a:br>
              <a:rPr lang="en-US" dirty="0"/>
            </a:br>
            <a:r>
              <a:rPr lang="en-US" dirty="0"/>
              <a:t>13.7 Billion Years in the Making</a:t>
            </a:r>
          </a:p>
        </p:txBody>
      </p:sp>
      <p:sp>
        <p:nvSpPr>
          <p:cNvPr id="3" name="Subtitle 2">
            <a:extLst>
              <a:ext uri="{FF2B5EF4-FFF2-40B4-BE49-F238E27FC236}">
                <a16:creationId xmlns:a16="http://schemas.microsoft.com/office/drawing/2014/main" id="{4AE603BC-F5A0-4859-941F-775E3C7540FA}"/>
              </a:ext>
            </a:extLst>
          </p:cNvPr>
          <p:cNvSpPr>
            <a:spLocks noGrp="1"/>
          </p:cNvSpPr>
          <p:nvPr>
            <p:ph type="subTitle" idx="1"/>
          </p:nvPr>
        </p:nvSpPr>
        <p:spPr>
          <a:xfrm>
            <a:off x="1524000" y="3931920"/>
            <a:ext cx="9144000" cy="1325880"/>
          </a:xfrm>
        </p:spPr>
        <p:txBody>
          <a:bodyPr>
            <a:normAutofit fontScale="77500" lnSpcReduction="20000"/>
          </a:bodyPr>
          <a:lstStyle/>
          <a:p>
            <a:r>
              <a:rPr lang="en-US" dirty="0"/>
              <a:t>PART 2: </a:t>
            </a:r>
            <a:r>
              <a:rPr lang="en-US" dirty="0" err="1"/>
              <a:t>Hadian</a:t>
            </a:r>
            <a:r>
              <a:rPr lang="en-US" dirty="0"/>
              <a:t> Era and Archean Era</a:t>
            </a:r>
          </a:p>
          <a:p>
            <a:r>
              <a:rPr lang="en-US" dirty="0"/>
              <a:t>Dr. Gregg Wilkerson</a:t>
            </a:r>
          </a:p>
          <a:p>
            <a:r>
              <a:rPr lang="en-US" dirty="0"/>
              <a:t>Earth Science</a:t>
            </a:r>
          </a:p>
          <a:p>
            <a:r>
              <a:rPr lang="en-US" dirty="0"/>
              <a:t>Bakersfield City College</a:t>
            </a:r>
          </a:p>
        </p:txBody>
      </p:sp>
      <p:pic>
        <p:nvPicPr>
          <p:cNvPr id="5" name="Picture 4" descr="A picture containing object, bubble, sitting, indoor&#10;&#10;Description automatically generated">
            <a:extLst>
              <a:ext uri="{FF2B5EF4-FFF2-40B4-BE49-F238E27FC236}">
                <a16:creationId xmlns:a16="http://schemas.microsoft.com/office/drawing/2014/main" id="{1F04EF3D-60CA-4498-AA10-A9AD2392415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92430" y="3731199"/>
            <a:ext cx="2241395" cy="2241395"/>
          </a:xfrm>
          <a:prstGeom prst="rect">
            <a:avLst/>
          </a:prstGeom>
        </p:spPr>
      </p:pic>
      <p:pic>
        <p:nvPicPr>
          <p:cNvPr id="7" name="Picture 6" descr="A picture containing ground, outdoor, sitting&#10;&#10;Description automatically generated">
            <a:extLst>
              <a:ext uri="{FF2B5EF4-FFF2-40B4-BE49-F238E27FC236}">
                <a16:creationId xmlns:a16="http://schemas.microsoft.com/office/drawing/2014/main" id="{C7194CE2-C6EF-44D3-88D9-48429CEAC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33" y="75553"/>
            <a:ext cx="2776133" cy="2093619"/>
          </a:xfrm>
          <a:prstGeom prst="rect">
            <a:avLst/>
          </a:prstGeom>
        </p:spPr>
      </p:pic>
      <p:pic>
        <p:nvPicPr>
          <p:cNvPr id="9" name="Picture 8" descr="A close up of smoke&#10;&#10;Description automatically generated">
            <a:extLst>
              <a:ext uri="{FF2B5EF4-FFF2-40B4-BE49-F238E27FC236}">
                <a16:creationId xmlns:a16="http://schemas.microsoft.com/office/drawing/2014/main" id="{A4863B2F-D71D-4352-B6EF-C5DDBD00C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19" y="4078028"/>
            <a:ext cx="3276562" cy="2093620"/>
          </a:xfrm>
          <a:prstGeom prst="rect">
            <a:avLst/>
          </a:prstGeom>
        </p:spPr>
      </p:pic>
    </p:spTree>
    <p:extLst>
      <p:ext uri="{BB962C8B-B14F-4D97-AF65-F5344CB8AC3E}">
        <p14:creationId xmlns:p14="http://schemas.microsoft.com/office/powerpoint/2010/main" val="294815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DC59-DEF7-4F3E-8E1D-891E4FD65551}"/>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4700" b="1" kern="1200" dirty="0">
                <a:solidFill>
                  <a:schemeClr val="tx1"/>
                </a:solidFill>
                <a:latin typeface="+mj-lt"/>
                <a:ea typeface="+mj-ea"/>
                <a:cs typeface="+mj-cs"/>
              </a:rPr>
              <a:t>Accretion Period: Hadean Era, molten earth</a:t>
            </a:r>
          </a:p>
        </p:txBody>
      </p:sp>
      <p:pic>
        <p:nvPicPr>
          <p:cNvPr id="5" name="Content Placeholder 4" descr="A picture containing ground, outdoor, sitting&#10;&#10;Description automatically generated">
            <a:extLst>
              <a:ext uri="{FF2B5EF4-FFF2-40B4-BE49-F238E27FC236}">
                <a16:creationId xmlns:a16="http://schemas.microsoft.com/office/drawing/2014/main" id="{898E3A16-480E-4C47-8440-AB1DDCDDD6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603"/>
          <a:stretch/>
        </p:blipFill>
        <p:spPr>
          <a:xfrm>
            <a:off x="20" y="10"/>
            <a:ext cx="6095974" cy="4252522"/>
          </a:xfrm>
          <a:prstGeom prst="rect">
            <a:avLst/>
          </a:prstGeom>
        </p:spPr>
      </p:pic>
      <p:pic>
        <p:nvPicPr>
          <p:cNvPr id="7" name="Picture 6" descr="A picture containing star, sitting, indoor, table&#10;&#10;Description automatically generated">
            <a:extLst>
              <a:ext uri="{FF2B5EF4-FFF2-40B4-BE49-F238E27FC236}">
                <a16:creationId xmlns:a16="http://schemas.microsoft.com/office/drawing/2014/main" id="{3A8927A5-A041-41B6-9EDA-8F8961388419}"/>
              </a:ext>
            </a:extLst>
          </p:cNvPr>
          <p:cNvPicPr>
            <a:picLocks noChangeAspect="1"/>
          </p:cNvPicPr>
          <p:nvPr/>
        </p:nvPicPr>
        <p:blipFill rotWithShape="1">
          <a:blip r:embed="rId3">
            <a:extLst>
              <a:ext uri="{28A0092B-C50C-407E-A947-70E740481C1C}">
                <a14:useLocalDpi xmlns:a14="http://schemas.microsoft.com/office/drawing/2010/main" val="0"/>
              </a:ext>
            </a:extLst>
          </a:blip>
          <a:srcRect r="5763"/>
          <a:stretch/>
        </p:blipFill>
        <p:spPr>
          <a:xfrm>
            <a:off x="6095999" y="-681"/>
            <a:ext cx="6096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44046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7CB-EFD7-4773-AC5C-44CCD8DD1698}"/>
              </a:ext>
            </a:extLst>
          </p:cNvPr>
          <p:cNvSpPr>
            <a:spLocks noGrp="1"/>
          </p:cNvSpPr>
          <p:nvPr>
            <p:ph type="title"/>
          </p:nvPr>
        </p:nvSpPr>
        <p:spPr/>
        <p:txBody>
          <a:bodyPr/>
          <a:lstStyle/>
          <a:p>
            <a:r>
              <a:rPr lang="en-US" dirty="0"/>
              <a:t>Creation of the Moon</a:t>
            </a:r>
          </a:p>
        </p:txBody>
      </p:sp>
      <p:sp>
        <p:nvSpPr>
          <p:cNvPr id="3" name="Content Placeholder 2">
            <a:extLst>
              <a:ext uri="{FF2B5EF4-FFF2-40B4-BE49-F238E27FC236}">
                <a16:creationId xmlns:a16="http://schemas.microsoft.com/office/drawing/2014/main" id="{39EE9EF3-4012-4641-8E89-E1B0B8F4CD65}"/>
              </a:ext>
            </a:extLst>
          </p:cNvPr>
          <p:cNvSpPr>
            <a:spLocks noGrp="1"/>
          </p:cNvSpPr>
          <p:nvPr>
            <p:ph idx="1"/>
          </p:nvPr>
        </p:nvSpPr>
        <p:spPr/>
        <p:txBody>
          <a:bodyPr/>
          <a:lstStyle/>
          <a:p>
            <a:r>
              <a:rPr lang="en-US" dirty="0"/>
              <a:t>Impact from Mars-Size proto-planet</a:t>
            </a:r>
          </a:p>
          <a:p>
            <a:r>
              <a:rPr lang="en-US" dirty="0">
                <a:hlinkClick r:id="rId2"/>
              </a:rPr>
              <a:t>Video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675" y="2643187"/>
            <a:ext cx="7191796" cy="3877929"/>
          </a:xfrm>
          <a:prstGeom prst="rect">
            <a:avLst/>
          </a:prstGeom>
        </p:spPr>
      </p:pic>
    </p:spTree>
    <p:extLst>
      <p:ext uri="{BB962C8B-B14F-4D97-AF65-F5344CB8AC3E}">
        <p14:creationId xmlns:p14="http://schemas.microsoft.com/office/powerpoint/2010/main" val="456319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050" y="646489"/>
            <a:ext cx="11549781" cy="5453522"/>
          </a:xfrm>
        </p:spPr>
      </p:pic>
    </p:spTree>
    <p:extLst>
      <p:ext uri="{BB962C8B-B14F-4D97-AF65-F5344CB8AC3E}">
        <p14:creationId xmlns:p14="http://schemas.microsoft.com/office/powerpoint/2010/main" val="76848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Because of the Moon we have</a:t>
            </a:r>
            <a:endParaRPr lang="en-CA" b="1" dirty="0"/>
          </a:p>
        </p:txBody>
      </p:sp>
      <p:sp>
        <p:nvSpPr>
          <p:cNvPr id="3" name="Content Placeholder 2"/>
          <p:cNvSpPr>
            <a:spLocks noGrp="1"/>
          </p:cNvSpPr>
          <p:nvPr>
            <p:ph idx="1"/>
          </p:nvPr>
        </p:nvSpPr>
        <p:spPr>
          <a:xfrm>
            <a:off x="838200" y="1825625"/>
            <a:ext cx="3270808" cy="4351338"/>
          </a:xfrm>
        </p:spPr>
        <p:txBody>
          <a:bodyPr/>
          <a:lstStyle/>
          <a:p>
            <a:r>
              <a:rPr lang="en-US" dirty="0"/>
              <a:t>Tides</a:t>
            </a:r>
          </a:p>
          <a:p>
            <a:r>
              <a:rPr lang="en-US" dirty="0"/>
              <a:t>Ocean circulation</a:t>
            </a:r>
          </a:p>
          <a:p>
            <a:r>
              <a:rPr lang="en-US" dirty="0"/>
              <a:t>Aren’t we lucky!</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064" y="1564899"/>
            <a:ext cx="6492680" cy="4872789"/>
          </a:xfrm>
          <a:prstGeom prst="rect">
            <a:avLst/>
          </a:prstGeom>
        </p:spPr>
      </p:pic>
    </p:spTree>
    <p:extLst>
      <p:ext uri="{BB962C8B-B14F-4D97-AF65-F5344CB8AC3E}">
        <p14:creationId xmlns:p14="http://schemas.microsoft.com/office/powerpoint/2010/main" val="1625654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Planetary Differentiation: 4.5 Billion Years</a:t>
            </a:r>
            <a:endParaRPr lang="en-CA" b="1" dirty="0"/>
          </a:p>
        </p:txBody>
      </p:sp>
      <p:sp>
        <p:nvSpPr>
          <p:cNvPr id="3" name="Content Placeholder 2"/>
          <p:cNvSpPr>
            <a:spLocks noGrp="1"/>
          </p:cNvSpPr>
          <p:nvPr>
            <p:ph idx="1"/>
          </p:nvPr>
        </p:nvSpPr>
        <p:spPr/>
        <p:txBody>
          <a:bodyPr/>
          <a:lstStyle/>
          <a:p>
            <a:r>
              <a:rPr lang="en-US" dirty="0"/>
              <a:t>Iron-Nickle Core</a:t>
            </a:r>
          </a:p>
          <a:p>
            <a:r>
              <a:rPr lang="en-US" dirty="0"/>
              <a:t>Mantle</a:t>
            </a:r>
          </a:p>
          <a:p>
            <a:r>
              <a:rPr lang="en-US" dirty="0"/>
              <a:t>Primitive Crust</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886" y="1690688"/>
            <a:ext cx="4268704" cy="4212040"/>
          </a:xfrm>
          <a:prstGeom prst="rect">
            <a:avLst/>
          </a:prstGeom>
        </p:spPr>
      </p:pic>
    </p:spTree>
    <p:extLst>
      <p:ext uri="{BB962C8B-B14F-4D97-AF65-F5344CB8AC3E}">
        <p14:creationId xmlns:p14="http://schemas.microsoft.com/office/powerpoint/2010/main" val="184353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Formation of Continents</a:t>
            </a:r>
            <a:endParaRPr lang="en-CA"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603" y="1849686"/>
            <a:ext cx="10381404" cy="3359987"/>
          </a:xfrm>
        </p:spPr>
      </p:pic>
    </p:spTree>
    <p:extLst>
      <p:ext uri="{BB962C8B-B14F-4D97-AF65-F5344CB8AC3E}">
        <p14:creationId xmlns:p14="http://schemas.microsoft.com/office/powerpoint/2010/main" val="319616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Formation of Continents: Accretion</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95225"/>
            <a:ext cx="11064879" cy="3783680"/>
          </a:xfrm>
        </p:spPr>
      </p:pic>
    </p:spTree>
    <p:extLst>
      <p:ext uri="{BB962C8B-B14F-4D97-AF65-F5344CB8AC3E}">
        <p14:creationId xmlns:p14="http://schemas.microsoft.com/office/powerpoint/2010/main" val="87287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Outgassing and formation of the Atmosphere</a:t>
            </a:r>
            <a:endParaRPr lang="en-CA" b="1" dirty="0"/>
          </a:p>
        </p:txBody>
      </p:sp>
      <p:sp>
        <p:nvSpPr>
          <p:cNvPr id="3" name="Content Placeholder 2"/>
          <p:cNvSpPr>
            <a:spLocks noGrp="1"/>
          </p:cNvSpPr>
          <p:nvPr>
            <p:ph idx="1"/>
          </p:nvPr>
        </p:nvSpPr>
        <p:spPr/>
        <p:txBody>
          <a:bodyPr/>
          <a:lstStyle/>
          <a:p>
            <a:r>
              <a:rPr lang="en-US" dirty="0"/>
              <a:t>No atmosphere: No greenhouse</a:t>
            </a:r>
          </a:p>
          <a:p>
            <a:r>
              <a:rPr lang="en-US" dirty="0"/>
              <a:t>No greenhouse = frozen oceans</a:t>
            </a:r>
          </a:p>
          <a:p>
            <a:r>
              <a:rPr lang="en-US" dirty="0"/>
              <a:t>Frozen oceans = no life</a:t>
            </a:r>
          </a:p>
          <a:p>
            <a:r>
              <a:rPr lang="en-US" dirty="0"/>
              <a:t>Hydrogen</a:t>
            </a:r>
          </a:p>
          <a:p>
            <a:r>
              <a:rPr lang="en-US" dirty="0"/>
              <a:t>Helium</a:t>
            </a:r>
          </a:p>
          <a:p>
            <a:r>
              <a:rPr lang="en-US" dirty="0"/>
              <a:t>Methane</a:t>
            </a:r>
          </a:p>
          <a:p>
            <a:r>
              <a:rPr lang="en-US" dirty="0"/>
              <a:t>Ammonia, Sulfur Dioxide</a:t>
            </a:r>
          </a:p>
          <a:p>
            <a:r>
              <a:rPr lang="en-US" dirty="0"/>
              <a:t>Carbon Dioxide, Water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495" y="2850160"/>
            <a:ext cx="5858104" cy="3743144"/>
          </a:xfrm>
          <a:prstGeom prst="rect">
            <a:avLst/>
          </a:prstGeom>
        </p:spPr>
      </p:pic>
    </p:spTree>
    <p:extLst>
      <p:ext uri="{BB962C8B-B14F-4D97-AF65-F5344CB8AC3E}">
        <p14:creationId xmlns:p14="http://schemas.microsoft.com/office/powerpoint/2010/main" val="280248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Original Atmosphere was Poisonous and Reducing: 4.5 to 3.5 Billion Years</a:t>
            </a:r>
            <a:endParaRPr lang="en-CA" b="1" dirty="0"/>
          </a:p>
        </p:txBody>
      </p:sp>
      <p:sp>
        <p:nvSpPr>
          <p:cNvPr id="3" name="Content Placeholder 2"/>
          <p:cNvSpPr>
            <a:spLocks noGrp="1"/>
          </p:cNvSpPr>
          <p:nvPr>
            <p:ph idx="1"/>
          </p:nvPr>
        </p:nvSpPr>
        <p:spPr/>
        <p:txBody>
          <a:bodyPr/>
          <a:lstStyle/>
          <a:p>
            <a:r>
              <a:rPr lang="en-US" dirty="0"/>
              <a:t>Banded Iron Formations</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126" y="2049296"/>
            <a:ext cx="5871486" cy="3903996"/>
          </a:xfrm>
          <a:prstGeom prst="rect">
            <a:avLst/>
          </a:prstGeom>
        </p:spPr>
      </p:pic>
    </p:spTree>
    <p:extLst>
      <p:ext uri="{BB962C8B-B14F-4D97-AF65-F5344CB8AC3E}">
        <p14:creationId xmlns:p14="http://schemas.microsoft.com/office/powerpoint/2010/main" val="60057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BIF: Only in old </a:t>
            </a:r>
            <a:r>
              <a:rPr lang="en-US" dirty="0" err="1"/>
              <a:t>PreCambrian</a:t>
            </a:r>
            <a:r>
              <a:rPr lang="en-US" dirty="0"/>
              <a:t> Rocks</a:t>
            </a:r>
            <a:endParaRPr lang="en-CA"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379" y="1921835"/>
            <a:ext cx="11011421" cy="4442869"/>
          </a:xfrm>
        </p:spPr>
      </p:pic>
    </p:spTree>
    <p:extLst>
      <p:ext uri="{BB962C8B-B14F-4D97-AF65-F5344CB8AC3E}">
        <p14:creationId xmlns:p14="http://schemas.microsoft.com/office/powerpoint/2010/main" val="392682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0966-F760-4C74-979E-058151EA366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C25B17-E188-485E-901C-986A00601B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990" y="365125"/>
            <a:ext cx="10439357" cy="6127750"/>
          </a:xfrm>
        </p:spPr>
      </p:pic>
    </p:spTree>
    <p:extLst>
      <p:ext uri="{BB962C8B-B14F-4D97-AF65-F5344CB8AC3E}">
        <p14:creationId xmlns:p14="http://schemas.microsoft.com/office/powerpoint/2010/main" val="135179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Precambrian Clastic Uranium in Place Gold Deposits: </a:t>
            </a:r>
            <a:r>
              <a:rPr lang="en-US" b="1" dirty="0" err="1"/>
              <a:t>Whitwaterstrand</a:t>
            </a:r>
            <a:endParaRPr lang="en-CA"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9058" y="1801561"/>
            <a:ext cx="8094510" cy="4888243"/>
          </a:xfrm>
        </p:spPr>
      </p:pic>
    </p:spTree>
    <p:extLst>
      <p:ext uri="{BB962C8B-B14F-4D97-AF65-F5344CB8AC3E}">
        <p14:creationId xmlns:p14="http://schemas.microsoft.com/office/powerpoint/2010/main" val="2630776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nima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555993"/>
            <a:ext cx="5294716" cy="3746011"/>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picture containing grass, cake&#10;&#10;Description automatically generated"/>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253817" y="914010"/>
            <a:ext cx="5294715" cy="5029979"/>
          </a:xfrm>
          <a:prstGeom prst="rect">
            <a:avLst/>
          </a:prstGeom>
        </p:spPr>
      </p:pic>
    </p:spTree>
    <p:extLst>
      <p:ext uri="{BB962C8B-B14F-4D97-AF65-F5344CB8AC3E}">
        <p14:creationId xmlns:p14="http://schemas.microsoft.com/office/powerpoint/2010/main" val="1158915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Evolution of Oceans: 4.0 Billion years ago</a:t>
            </a:r>
            <a:endParaRPr lang="en-CA" b="1" dirty="0"/>
          </a:p>
        </p:txBody>
      </p:sp>
      <p:sp>
        <p:nvSpPr>
          <p:cNvPr id="3" name="Content Placeholder 2"/>
          <p:cNvSpPr>
            <a:spLocks noGrp="1"/>
          </p:cNvSpPr>
          <p:nvPr>
            <p:ph idx="1"/>
          </p:nvPr>
        </p:nvSpPr>
        <p:spPr>
          <a:xfrm>
            <a:off x="838200" y="1825625"/>
            <a:ext cx="4816642" cy="4351338"/>
          </a:xfrm>
        </p:spPr>
        <p:txBody>
          <a:bodyPr/>
          <a:lstStyle/>
          <a:p>
            <a:r>
              <a:rPr lang="en-US" dirty="0"/>
              <a:t>90% of current ocean volume in Precambrian basins</a:t>
            </a:r>
          </a:p>
          <a:p>
            <a:r>
              <a:rPr lang="en-US" dirty="0"/>
              <a:t>Rain was acidic (H</a:t>
            </a:r>
            <a:r>
              <a:rPr lang="en-US" baseline="-25000" dirty="0"/>
              <a:t>2</a:t>
            </a:r>
            <a:r>
              <a:rPr lang="en-US" dirty="0"/>
              <a:t>SO</a:t>
            </a:r>
            <a:r>
              <a:rPr lang="en-US" baseline="-25000" dirty="0"/>
              <a:t>4</a:t>
            </a:r>
            <a:r>
              <a:rPr lang="en-US" dirty="0"/>
              <a:t>)</a:t>
            </a:r>
          </a:p>
          <a:p>
            <a:r>
              <a:rPr lang="en-US" dirty="0"/>
              <a:t>Rapid chemical erosion</a:t>
            </a:r>
          </a:p>
          <a:p>
            <a:r>
              <a:rPr lang="en-US" dirty="0"/>
              <a:t>Sediments and Sedimentary Rocks</a:t>
            </a:r>
          </a:p>
          <a:p>
            <a:r>
              <a:rPr lang="en-US" dirty="0" err="1"/>
              <a:t>Isua</a:t>
            </a:r>
            <a:r>
              <a:rPr lang="en-US" dirty="0"/>
              <a:t> </a:t>
            </a:r>
            <a:r>
              <a:rPr lang="en-US" dirty="0" err="1"/>
              <a:t>Volcanics</a:t>
            </a:r>
            <a:r>
              <a:rPr lang="en-US" dirty="0"/>
              <a:t>: 3.8 </a:t>
            </a:r>
            <a:r>
              <a:rPr lang="en-US" dirty="0" err="1"/>
              <a:t>b.y</a:t>
            </a:r>
            <a:r>
              <a:rPr lang="en-US" dirty="0"/>
              <a:t>.</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842" y="1825625"/>
            <a:ext cx="6395506" cy="4216817"/>
          </a:xfrm>
          <a:prstGeom prst="rect">
            <a:avLst/>
          </a:prstGeom>
        </p:spPr>
      </p:pic>
    </p:spTree>
    <p:extLst>
      <p:ext uri="{BB962C8B-B14F-4D97-AF65-F5344CB8AC3E}">
        <p14:creationId xmlns:p14="http://schemas.microsoft.com/office/powerpoint/2010/main" val="122120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5224" y="365125"/>
            <a:ext cx="4448214" cy="29555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789" y="340102"/>
            <a:ext cx="4572000" cy="6096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91" y="3570790"/>
            <a:ext cx="4548316" cy="3010985"/>
          </a:xfrm>
          <a:prstGeom prst="rect">
            <a:avLst/>
          </a:prstGeom>
        </p:spPr>
      </p:pic>
    </p:spTree>
    <p:extLst>
      <p:ext uri="{BB962C8B-B14F-4D97-AF65-F5344CB8AC3E}">
        <p14:creationId xmlns:p14="http://schemas.microsoft.com/office/powerpoint/2010/main" val="2906089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Isua</a:t>
            </a:r>
            <a:r>
              <a:rPr lang="en-US" dirty="0"/>
              <a:t> </a:t>
            </a:r>
            <a:r>
              <a:rPr lang="en-US" dirty="0" err="1"/>
              <a:t>Volcanics</a:t>
            </a:r>
            <a:r>
              <a:rPr lang="en-US" dirty="0"/>
              <a:t> Geology</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22168" y="365125"/>
            <a:ext cx="4901626" cy="6396622"/>
          </a:xfrm>
        </p:spPr>
      </p:pic>
    </p:spTree>
    <p:extLst>
      <p:ext uri="{BB962C8B-B14F-4D97-AF65-F5344CB8AC3E}">
        <p14:creationId xmlns:p14="http://schemas.microsoft.com/office/powerpoint/2010/main" val="2983219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17715" y="-96838"/>
            <a:ext cx="9401175" cy="7051675"/>
          </a:xfrm>
        </p:spPr>
      </p:pic>
    </p:spTree>
    <p:extLst>
      <p:ext uri="{BB962C8B-B14F-4D97-AF65-F5344CB8AC3E}">
        <p14:creationId xmlns:p14="http://schemas.microsoft.com/office/powerpoint/2010/main" val="111424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4042" cy="1325563"/>
          </a:xfrm>
        </p:spPr>
        <p:txBody>
          <a:bodyPr/>
          <a:lstStyle/>
          <a:p>
            <a:r>
              <a:rPr lang="en-US" b="1" dirty="0"/>
              <a:t>Carbon Dioxide in the Oceans</a:t>
            </a:r>
            <a:endParaRPr lang="en-CA" b="1" dirty="0"/>
          </a:p>
        </p:txBody>
      </p:sp>
      <p:sp>
        <p:nvSpPr>
          <p:cNvPr id="3" name="Content Placeholder 2"/>
          <p:cNvSpPr>
            <a:spLocks noGrp="1"/>
          </p:cNvSpPr>
          <p:nvPr>
            <p:ph idx="1"/>
          </p:nvPr>
        </p:nvSpPr>
        <p:spPr>
          <a:xfrm>
            <a:off x="862974" y="1813093"/>
            <a:ext cx="10515600" cy="4351338"/>
          </a:xfrm>
        </p:spPr>
        <p:txBody>
          <a:bodyPr/>
          <a:lstStyle/>
          <a:p>
            <a:r>
              <a:rPr lang="en-US" dirty="0"/>
              <a:t>CaC0</a:t>
            </a:r>
            <a:r>
              <a:rPr lang="en-US" baseline="-25000" dirty="0"/>
              <a:t>3</a:t>
            </a:r>
            <a:r>
              <a:rPr lang="en-US" dirty="0"/>
              <a:t> = Limestone</a:t>
            </a:r>
          </a:p>
          <a:p>
            <a:r>
              <a:rPr lang="en-US" dirty="0"/>
              <a:t>Sink for CO</a:t>
            </a:r>
            <a:r>
              <a:rPr lang="en-US" baseline="-25000" dirty="0"/>
              <a:t>2</a:t>
            </a:r>
          </a:p>
          <a:p>
            <a:endParaRPr lang="en-CA" baseline="-2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059" y="487530"/>
            <a:ext cx="3640847" cy="3182101"/>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8200" y="2923673"/>
            <a:ext cx="4924926" cy="3693695"/>
          </a:xfrm>
          <a:prstGeom prst="rect">
            <a:avLst/>
          </a:prstGeom>
        </p:spPr>
      </p:pic>
      <p:sp>
        <p:nvSpPr>
          <p:cNvPr id="6" name="TextBox 5"/>
          <p:cNvSpPr txBox="1"/>
          <p:nvPr/>
        </p:nvSpPr>
        <p:spPr>
          <a:xfrm>
            <a:off x="1106905" y="3152273"/>
            <a:ext cx="3528145" cy="369332"/>
          </a:xfrm>
          <a:prstGeom prst="rect">
            <a:avLst/>
          </a:prstGeom>
          <a:noFill/>
        </p:spPr>
        <p:txBody>
          <a:bodyPr wrap="none" rtlCol="0">
            <a:spAutoFit/>
          </a:bodyPr>
          <a:lstStyle/>
          <a:p>
            <a:r>
              <a:rPr lang="en-US" dirty="0"/>
              <a:t>White Chalk Cliffs of Dover, England</a:t>
            </a:r>
            <a:endParaRPr lang="en-CA" dirty="0"/>
          </a:p>
        </p:txBody>
      </p:sp>
    </p:spTree>
    <p:extLst>
      <p:ext uri="{BB962C8B-B14F-4D97-AF65-F5344CB8AC3E}">
        <p14:creationId xmlns:p14="http://schemas.microsoft.com/office/powerpoint/2010/main" val="118503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Rock Subdivisions of the Pre-Cambrian</a:t>
            </a:r>
            <a:endParaRPr lang="en-CA" b="1" dirty="0"/>
          </a:p>
        </p:txBody>
      </p:sp>
      <p:sp>
        <p:nvSpPr>
          <p:cNvPr id="3" name="Content Placeholder 2"/>
          <p:cNvSpPr>
            <a:spLocks noGrp="1"/>
          </p:cNvSpPr>
          <p:nvPr>
            <p:ph idx="1"/>
          </p:nvPr>
        </p:nvSpPr>
        <p:spPr/>
        <p:txBody>
          <a:bodyPr/>
          <a:lstStyle/>
          <a:p>
            <a:r>
              <a:rPr lang="en-US" dirty="0"/>
              <a:t>Archean “Ancient Age”</a:t>
            </a:r>
          </a:p>
          <a:p>
            <a:pPr marL="0" indent="0">
              <a:buNone/>
            </a:pP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396" y="1690688"/>
            <a:ext cx="5606659" cy="35069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5" y="2653715"/>
            <a:ext cx="5497273" cy="3658185"/>
          </a:xfrm>
          <a:prstGeom prst="rect">
            <a:avLst/>
          </a:prstGeom>
        </p:spPr>
      </p:pic>
    </p:spTree>
    <p:extLst>
      <p:ext uri="{BB962C8B-B14F-4D97-AF65-F5344CB8AC3E}">
        <p14:creationId xmlns:p14="http://schemas.microsoft.com/office/powerpoint/2010/main" val="3344177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Archean Igneous Rocks</a:t>
            </a:r>
            <a:endParaRPr lang="en-CA" dirty="0"/>
          </a:p>
        </p:txBody>
      </p:sp>
      <p:sp>
        <p:nvSpPr>
          <p:cNvPr id="5" name="Content Placeholder 4"/>
          <p:cNvSpPr>
            <a:spLocks noGrp="1"/>
          </p:cNvSpPr>
          <p:nvPr>
            <p:ph idx="1"/>
          </p:nvPr>
        </p:nvSpPr>
        <p:spPr>
          <a:xfrm>
            <a:off x="838200" y="1825625"/>
            <a:ext cx="2999874" cy="4351338"/>
          </a:xfrm>
        </p:spPr>
        <p:txBody>
          <a:bodyPr/>
          <a:lstStyle/>
          <a:p>
            <a:r>
              <a:rPr lang="en-US" dirty="0"/>
              <a:t>Hot Spots</a:t>
            </a:r>
          </a:p>
          <a:p>
            <a:r>
              <a:rPr lang="en-US" dirty="0"/>
              <a:t>Some early plate tectonic subduction and divergence</a:t>
            </a:r>
            <a:endParaRPr lang="en-C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878" y="1690687"/>
            <a:ext cx="7376922" cy="4846327"/>
          </a:xfrm>
          <a:prstGeom prst="rect">
            <a:avLst/>
          </a:prstGeom>
        </p:spPr>
      </p:pic>
    </p:spTree>
    <p:extLst>
      <p:ext uri="{BB962C8B-B14F-4D97-AF65-F5344CB8AC3E}">
        <p14:creationId xmlns:p14="http://schemas.microsoft.com/office/powerpoint/2010/main" val="2311083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Continued Formation of Continents from Continental Crust</a:t>
            </a:r>
            <a:endParaRPr lang="en-CA"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603" y="1849686"/>
            <a:ext cx="10381404" cy="3359987"/>
          </a:xfrm>
        </p:spPr>
      </p:pic>
    </p:spTree>
    <p:extLst>
      <p:ext uri="{BB962C8B-B14F-4D97-AF65-F5344CB8AC3E}">
        <p14:creationId xmlns:p14="http://schemas.microsoft.com/office/powerpoint/2010/main" val="54647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A1E0-D000-4153-B02C-E95D01A36EDC}"/>
              </a:ext>
            </a:extLst>
          </p:cNvPr>
          <p:cNvSpPr>
            <a:spLocks noGrp="1"/>
          </p:cNvSpPr>
          <p:nvPr>
            <p:ph type="title"/>
          </p:nvPr>
        </p:nvSpPr>
        <p:spPr/>
        <p:txBody>
          <a:bodyPr/>
          <a:lstStyle/>
          <a:p>
            <a:r>
              <a:rPr lang="en-US" b="1" dirty="0"/>
              <a:t>4.6 Billion years ago  (9.1 billion years after the Big Bang) </a:t>
            </a:r>
          </a:p>
        </p:txBody>
      </p:sp>
      <p:sp>
        <p:nvSpPr>
          <p:cNvPr id="3" name="Content Placeholder 2">
            <a:extLst>
              <a:ext uri="{FF2B5EF4-FFF2-40B4-BE49-F238E27FC236}">
                <a16:creationId xmlns:a16="http://schemas.microsoft.com/office/drawing/2014/main" id="{4C8B4302-AA71-4A67-92E5-122A3683D568}"/>
              </a:ext>
            </a:extLst>
          </p:cNvPr>
          <p:cNvSpPr>
            <a:spLocks noGrp="1"/>
          </p:cNvSpPr>
          <p:nvPr>
            <p:ph idx="1"/>
          </p:nvPr>
        </p:nvSpPr>
        <p:spPr>
          <a:xfrm>
            <a:off x="1128132" y="2141537"/>
            <a:ext cx="10515600" cy="4351338"/>
          </a:xfrm>
        </p:spPr>
        <p:txBody>
          <a:bodyPr/>
          <a:lstStyle/>
          <a:p>
            <a:r>
              <a:rPr lang="en-US" dirty="0"/>
              <a:t>Solar Nebula condenses</a:t>
            </a:r>
          </a:p>
          <a:p>
            <a:r>
              <a:rPr lang="en-US" dirty="0"/>
              <a:t>Protosun forms</a:t>
            </a:r>
          </a:p>
          <a:p>
            <a:r>
              <a:rPr lang="en-US" dirty="0"/>
              <a:t>“T </a:t>
            </a:r>
            <a:r>
              <a:rPr lang="en-US" dirty="0" err="1"/>
              <a:t>Tauri</a:t>
            </a:r>
            <a:r>
              <a:rPr lang="en-US" dirty="0"/>
              <a:t>” phase</a:t>
            </a:r>
          </a:p>
          <a:p>
            <a:r>
              <a:rPr lang="en-US" dirty="0" err="1"/>
              <a:t>Planitesimals</a:t>
            </a:r>
            <a:r>
              <a:rPr lang="en-US" dirty="0"/>
              <a:t> form</a:t>
            </a:r>
          </a:p>
        </p:txBody>
      </p:sp>
      <p:pic>
        <p:nvPicPr>
          <p:cNvPr id="5" name="Picture 4" descr="A picture containing indoor&#10;&#10;Description automatically generated">
            <a:extLst>
              <a:ext uri="{FF2B5EF4-FFF2-40B4-BE49-F238E27FC236}">
                <a16:creationId xmlns:a16="http://schemas.microsoft.com/office/drawing/2014/main" id="{D87CAB9E-0642-4A06-BFBA-018A0ECA4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376" y="1690688"/>
            <a:ext cx="4445619" cy="4508677"/>
          </a:xfrm>
          <a:prstGeom prst="rect">
            <a:avLst/>
          </a:prstGeom>
        </p:spPr>
      </p:pic>
    </p:spTree>
    <p:extLst>
      <p:ext uri="{BB962C8B-B14F-4D97-AF65-F5344CB8AC3E}">
        <p14:creationId xmlns:p14="http://schemas.microsoft.com/office/powerpoint/2010/main" val="573493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Formation of Continents: Accretion</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95225"/>
            <a:ext cx="11064879" cy="3783680"/>
          </a:xfrm>
        </p:spPr>
      </p:pic>
    </p:spTree>
    <p:extLst>
      <p:ext uri="{BB962C8B-B14F-4D97-AF65-F5344CB8AC3E}">
        <p14:creationId xmlns:p14="http://schemas.microsoft.com/office/powerpoint/2010/main" val="2321372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Proto-Cratons: 3 billion years Ago</a:t>
            </a:r>
            <a:endParaRPr lang="en-CA" b="1" dirty="0"/>
          </a:p>
        </p:txBody>
      </p:sp>
      <p:sp>
        <p:nvSpPr>
          <p:cNvPr id="3" name="Content Placeholder 2"/>
          <p:cNvSpPr>
            <a:spLocks noGrp="1"/>
          </p:cNvSpPr>
          <p:nvPr>
            <p:ph idx="1"/>
          </p:nvPr>
        </p:nvSpPr>
        <p:spPr/>
        <p:txBody>
          <a:bodyPr/>
          <a:lstStyle/>
          <a:p>
            <a:r>
              <a:rPr lang="en-US" dirty="0"/>
              <a:t>Cratons are large enough to escape subduction and subsequent destruction</a:t>
            </a:r>
          </a:p>
          <a:p>
            <a:endParaRPr lang="en-CA"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65157" y="2342116"/>
            <a:ext cx="7511820" cy="4106810"/>
          </a:xfrm>
          <a:prstGeom prst="rect">
            <a:avLst/>
          </a:prstGeom>
        </p:spPr>
      </p:pic>
    </p:spTree>
    <p:extLst>
      <p:ext uri="{BB962C8B-B14F-4D97-AF65-F5344CB8AC3E}">
        <p14:creationId xmlns:p14="http://schemas.microsoft.com/office/powerpoint/2010/main" val="2207024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E7690-37D2-4B83-8051-9CA56F1583CC}"/>
              </a:ext>
            </a:extLst>
          </p:cNvPr>
          <p:cNvSpPr>
            <a:spLocks noGrp="1"/>
          </p:cNvSpPr>
          <p:nvPr>
            <p:ph type="title"/>
          </p:nvPr>
        </p:nvSpPr>
        <p:spPr/>
        <p:txBody>
          <a:bodyPr/>
          <a:lstStyle/>
          <a:p>
            <a:r>
              <a:rPr lang="en-US" b="1" dirty="0" err="1"/>
              <a:t>Algoman</a:t>
            </a:r>
            <a:r>
              <a:rPr lang="en-US" b="1" dirty="0"/>
              <a:t> (</a:t>
            </a:r>
            <a:r>
              <a:rPr lang="en-US" b="1" dirty="0" err="1"/>
              <a:t>Kenoran</a:t>
            </a:r>
            <a:r>
              <a:rPr lang="en-US" b="1" dirty="0"/>
              <a:t>) Orogeny: Late Archean 2700-2500 M.Y. ago</a:t>
            </a:r>
          </a:p>
        </p:txBody>
      </p:sp>
      <p:sp>
        <p:nvSpPr>
          <p:cNvPr id="3" name="Content Placeholder 2">
            <a:extLst>
              <a:ext uri="{FF2B5EF4-FFF2-40B4-BE49-F238E27FC236}">
                <a16:creationId xmlns:a16="http://schemas.microsoft.com/office/drawing/2014/main" id="{CFEECC0E-F754-4337-A9D6-CFE2C6BC28FD}"/>
              </a:ext>
            </a:extLst>
          </p:cNvPr>
          <p:cNvSpPr>
            <a:spLocks noGrp="1"/>
          </p:cNvSpPr>
          <p:nvPr>
            <p:ph idx="1"/>
          </p:nvPr>
        </p:nvSpPr>
        <p:spPr>
          <a:xfrm>
            <a:off x="838200" y="1825625"/>
            <a:ext cx="3517900" cy="4351338"/>
          </a:xfrm>
        </p:spPr>
        <p:txBody>
          <a:bodyPr/>
          <a:lstStyle/>
          <a:p>
            <a:r>
              <a:rPr lang="en-US" dirty="0"/>
              <a:t>North America, Superior province, South Dakota to Lake Huron</a:t>
            </a:r>
          </a:p>
        </p:txBody>
      </p:sp>
      <p:pic>
        <p:nvPicPr>
          <p:cNvPr id="5" name="Picture 4" descr="A close up of a map&#10;&#10;Description automatically generated">
            <a:extLst>
              <a:ext uri="{FF2B5EF4-FFF2-40B4-BE49-F238E27FC236}">
                <a16:creationId xmlns:a16="http://schemas.microsoft.com/office/drawing/2014/main" id="{4488A2BA-A8B2-480C-8162-7588756EF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255" y="1412564"/>
            <a:ext cx="4752084" cy="5210521"/>
          </a:xfrm>
          <a:prstGeom prst="rect">
            <a:avLst/>
          </a:prstGeom>
        </p:spPr>
      </p:pic>
    </p:spTree>
    <p:extLst>
      <p:ext uri="{BB962C8B-B14F-4D97-AF65-F5344CB8AC3E}">
        <p14:creationId xmlns:p14="http://schemas.microsoft.com/office/powerpoint/2010/main" val="867368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Subdivisions of the Precambrian</a:t>
            </a:r>
            <a:endParaRPr lang="en-CA" b="1" dirty="0"/>
          </a:p>
        </p:txBody>
      </p:sp>
      <p:sp>
        <p:nvSpPr>
          <p:cNvPr id="3" name="Content Placeholder 2"/>
          <p:cNvSpPr>
            <a:spLocks noGrp="1"/>
          </p:cNvSpPr>
          <p:nvPr>
            <p:ph idx="1"/>
          </p:nvPr>
        </p:nvSpPr>
        <p:spPr/>
        <p:txBody>
          <a:bodyPr/>
          <a:lstStyle/>
          <a:p>
            <a:r>
              <a:rPr lang="en-US" dirty="0" err="1"/>
              <a:t>Hadian</a:t>
            </a:r>
            <a:endParaRPr lang="en-US" dirty="0"/>
          </a:p>
          <a:p>
            <a:r>
              <a:rPr lang="en-US" dirty="0"/>
              <a:t>Archean</a:t>
            </a:r>
          </a:p>
          <a:p>
            <a:r>
              <a:rPr lang="en-US" dirty="0"/>
              <a:t>Proterozoic “Early Life”</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621" y="2134937"/>
            <a:ext cx="6525126" cy="4350084"/>
          </a:xfrm>
          <a:prstGeom prst="rect">
            <a:avLst/>
          </a:prstGeom>
        </p:spPr>
      </p:pic>
    </p:spTree>
    <p:extLst>
      <p:ext uri="{BB962C8B-B14F-4D97-AF65-F5344CB8AC3E}">
        <p14:creationId xmlns:p14="http://schemas.microsoft.com/office/powerpoint/2010/main" val="3679381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Evolution of Life; 3.5 Billion Years Ago</a:t>
            </a:r>
            <a:endParaRPr lang="en-CA" b="1" dirty="0"/>
          </a:p>
        </p:txBody>
      </p:sp>
      <p:sp>
        <p:nvSpPr>
          <p:cNvPr id="3" name="Content Placeholder 2"/>
          <p:cNvSpPr>
            <a:spLocks noGrp="1"/>
          </p:cNvSpPr>
          <p:nvPr>
            <p:ph idx="1"/>
          </p:nvPr>
        </p:nvSpPr>
        <p:spPr/>
        <p:txBody>
          <a:bodyPr/>
          <a:lstStyle/>
          <a:p>
            <a:r>
              <a:rPr lang="en-US" dirty="0" err="1"/>
              <a:t>Cyano</a:t>
            </a:r>
            <a:r>
              <a:rPr lang="en-US" dirty="0"/>
              <a:t>-bacteria</a:t>
            </a:r>
          </a:p>
          <a:p>
            <a:r>
              <a:rPr lang="en-US" dirty="0"/>
              <a:t>Algae (</a:t>
            </a:r>
            <a:r>
              <a:rPr lang="en-US" dirty="0" err="1"/>
              <a:t>stromatolites</a:t>
            </a:r>
            <a:r>
              <a:rPr lang="en-US" dirty="0"/>
              <a:t>)</a:t>
            </a:r>
          </a:p>
          <a:p>
            <a:r>
              <a:rPr lang="en-US" dirty="0"/>
              <a:t>Oxygen</a:t>
            </a:r>
            <a:endParaRPr lang="en-CA"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51357" y="1486152"/>
            <a:ext cx="5406189" cy="40546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732" y="3513473"/>
            <a:ext cx="4080945" cy="2333874"/>
          </a:xfrm>
          <a:prstGeom prst="rect">
            <a:avLst/>
          </a:prstGeom>
        </p:spPr>
      </p:pic>
    </p:spTree>
    <p:extLst>
      <p:ext uri="{BB962C8B-B14F-4D97-AF65-F5344CB8AC3E}">
        <p14:creationId xmlns:p14="http://schemas.microsoft.com/office/powerpoint/2010/main" val="2037815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Bacteria fossils in rocks (speleothem)</a:t>
            </a:r>
            <a:endParaRPr lang="en-CA"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2347" y="1690688"/>
            <a:ext cx="5723054" cy="4351338"/>
          </a:xfrm>
        </p:spPr>
      </p:pic>
    </p:spTree>
    <p:extLst>
      <p:ext uri="{BB962C8B-B14F-4D97-AF65-F5344CB8AC3E}">
        <p14:creationId xmlns:p14="http://schemas.microsoft.com/office/powerpoint/2010/main" val="510843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Algae: </a:t>
            </a:r>
            <a:r>
              <a:rPr lang="en-US" dirty="0" err="1"/>
              <a:t>Stromatolites</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2906" y="1452646"/>
            <a:ext cx="6714049" cy="449095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82" y="2459955"/>
            <a:ext cx="3117279" cy="2196265"/>
          </a:xfrm>
          <a:prstGeom prst="rect">
            <a:avLst/>
          </a:prstGeom>
        </p:spPr>
      </p:pic>
    </p:spTree>
    <p:extLst>
      <p:ext uri="{BB962C8B-B14F-4D97-AF65-F5344CB8AC3E}">
        <p14:creationId xmlns:p14="http://schemas.microsoft.com/office/powerpoint/2010/main" val="3958427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Great Oxidization Event: 2.5 Billion years ago </a:t>
            </a:r>
            <a:endParaRPr lang="en-CA" b="1" dirty="0"/>
          </a:p>
        </p:txBody>
      </p:sp>
      <p:sp>
        <p:nvSpPr>
          <p:cNvPr id="3" name="Content Placeholder 2"/>
          <p:cNvSpPr>
            <a:spLocks noGrp="1"/>
          </p:cNvSpPr>
          <p:nvPr>
            <p:ph idx="1"/>
          </p:nvPr>
        </p:nvSpPr>
        <p:spPr>
          <a:xfrm>
            <a:off x="838200" y="1825625"/>
            <a:ext cx="6597316" cy="4351338"/>
          </a:xfrm>
        </p:spPr>
        <p:txBody>
          <a:bodyPr/>
          <a:lstStyle/>
          <a:p>
            <a:r>
              <a:rPr lang="en-US" dirty="0"/>
              <a:t>No more Banded Iron Formations</a:t>
            </a:r>
          </a:p>
          <a:p>
            <a:r>
              <a:rPr lang="en-US" dirty="0"/>
              <a:t>Atmosphere not poisonous: 10-25%  0xygen</a:t>
            </a:r>
          </a:p>
          <a:p>
            <a:r>
              <a:rPr lang="en-US" dirty="0"/>
              <a:t>Ozone (0</a:t>
            </a:r>
            <a:r>
              <a:rPr lang="en-US" baseline="-25000" dirty="0"/>
              <a:t>3</a:t>
            </a:r>
            <a:r>
              <a:rPr lang="en-US" dirty="0"/>
              <a:t>), protects early life from ultraviolet light</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456" y="2169443"/>
            <a:ext cx="3584649" cy="34132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695" y="3876047"/>
            <a:ext cx="3741821" cy="2669166"/>
          </a:xfrm>
          <a:prstGeom prst="rect">
            <a:avLst/>
          </a:prstGeom>
        </p:spPr>
      </p:pic>
    </p:spTree>
    <p:extLst>
      <p:ext uri="{BB962C8B-B14F-4D97-AF65-F5344CB8AC3E}">
        <p14:creationId xmlns:p14="http://schemas.microsoft.com/office/powerpoint/2010/main" val="46355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79094" y="237457"/>
            <a:ext cx="10007600" cy="6115050"/>
          </a:xfrm>
        </p:spPr>
      </p:pic>
    </p:spTree>
    <p:extLst>
      <p:ext uri="{BB962C8B-B14F-4D97-AF65-F5344CB8AC3E}">
        <p14:creationId xmlns:p14="http://schemas.microsoft.com/office/powerpoint/2010/main" val="1970771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079" y="598402"/>
            <a:ext cx="10786721" cy="5874587"/>
          </a:xfr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7690" y="4283241"/>
            <a:ext cx="1798750" cy="1999503"/>
          </a:xfrm>
          <a:prstGeom prst="rect">
            <a:avLst/>
          </a:prstGeom>
        </p:spPr>
      </p:pic>
    </p:spTree>
    <p:extLst>
      <p:ext uri="{BB962C8B-B14F-4D97-AF65-F5344CB8AC3E}">
        <p14:creationId xmlns:p14="http://schemas.microsoft.com/office/powerpoint/2010/main" val="2376163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7023-67F5-42F1-BE81-7579344F2EE4}"/>
              </a:ext>
            </a:extLst>
          </p:cNvPr>
          <p:cNvSpPr>
            <a:spLocks noGrp="1"/>
          </p:cNvSpPr>
          <p:nvPr>
            <p:ph type="title"/>
          </p:nvPr>
        </p:nvSpPr>
        <p:spPr/>
        <p:txBody>
          <a:bodyPr/>
          <a:lstStyle/>
          <a:p>
            <a:r>
              <a:rPr lang="en-US" dirty="0"/>
              <a:t>Planetesimals</a:t>
            </a:r>
          </a:p>
        </p:txBody>
      </p:sp>
      <p:sp>
        <p:nvSpPr>
          <p:cNvPr id="4" name="Text Placeholder 3">
            <a:extLst>
              <a:ext uri="{FF2B5EF4-FFF2-40B4-BE49-F238E27FC236}">
                <a16:creationId xmlns:a16="http://schemas.microsoft.com/office/drawing/2014/main" id="{9078901E-3BB3-4983-9806-5342B190FEB4}"/>
              </a:ext>
            </a:extLst>
          </p:cNvPr>
          <p:cNvSpPr>
            <a:spLocks noGrp="1"/>
          </p:cNvSpPr>
          <p:nvPr>
            <p:ph type="body" idx="1"/>
          </p:nvPr>
        </p:nvSpPr>
        <p:spPr/>
        <p:txBody>
          <a:bodyPr/>
          <a:lstStyle/>
          <a:p>
            <a:r>
              <a:rPr lang="en-US" dirty="0"/>
              <a:t>Rocky Inner Planets</a:t>
            </a:r>
          </a:p>
        </p:txBody>
      </p:sp>
      <p:sp>
        <p:nvSpPr>
          <p:cNvPr id="3" name="Content Placeholder 2">
            <a:extLst>
              <a:ext uri="{FF2B5EF4-FFF2-40B4-BE49-F238E27FC236}">
                <a16:creationId xmlns:a16="http://schemas.microsoft.com/office/drawing/2014/main" id="{76EF8D97-BA91-4E84-9C4D-FF6180D70F25}"/>
              </a:ext>
            </a:extLst>
          </p:cNvPr>
          <p:cNvSpPr>
            <a:spLocks noGrp="1"/>
          </p:cNvSpPr>
          <p:nvPr>
            <p:ph sz="half" idx="2"/>
          </p:nvPr>
        </p:nvSpPr>
        <p:spPr/>
        <p:txBody>
          <a:bodyPr/>
          <a:lstStyle/>
          <a:p>
            <a:pPr marL="0" indent="0">
              <a:buNone/>
            </a:pPr>
            <a:r>
              <a:rPr lang="en-US" dirty="0"/>
              <a:t>-Mercury</a:t>
            </a:r>
          </a:p>
          <a:p>
            <a:pPr marL="0" indent="0">
              <a:buNone/>
            </a:pPr>
            <a:r>
              <a:rPr lang="en-US" dirty="0"/>
              <a:t>-Venus</a:t>
            </a:r>
          </a:p>
          <a:p>
            <a:pPr marL="0" indent="0">
              <a:buNone/>
            </a:pPr>
            <a:r>
              <a:rPr lang="en-US" dirty="0"/>
              <a:t>-Earth</a:t>
            </a:r>
          </a:p>
          <a:p>
            <a:pPr marL="0" indent="0">
              <a:buNone/>
            </a:pPr>
            <a:r>
              <a:rPr lang="en-US" dirty="0"/>
              <a:t>-Mars</a:t>
            </a:r>
          </a:p>
        </p:txBody>
      </p:sp>
      <p:sp>
        <p:nvSpPr>
          <p:cNvPr id="5" name="Text Placeholder 4">
            <a:extLst>
              <a:ext uri="{FF2B5EF4-FFF2-40B4-BE49-F238E27FC236}">
                <a16:creationId xmlns:a16="http://schemas.microsoft.com/office/drawing/2014/main" id="{6DCF1C18-510A-477B-805F-94E1C18C3D4A}"/>
              </a:ext>
            </a:extLst>
          </p:cNvPr>
          <p:cNvSpPr>
            <a:spLocks noGrp="1"/>
          </p:cNvSpPr>
          <p:nvPr>
            <p:ph type="body" sz="quarter" idx="3"/>
          </p:nvPr>
        </p:nvSpPr>
        <p:spPr/>
        <p:txBody>
          <a:bodyPr/>
          <a:lstStyle/>
          <a:p>
            <a:r>
              <a:rPr lang="en-US" dirty="0"/>
              <a:t>Rocky outer Planets</a:t>
            </a:r>
          </a:p>
        </p:txBody>
      </p:sp>
      <p:sp>
        <p:nvSpPr>
          <p:cNvPr id="6" name="Content Placeholder 5">
            <a:extLst>
              <a:ext uri="{FF2B5EF4-FFF2-40B4-BE49-F238E27FC236}">
                <a16:creationId xmlns:a16="http://schemas.microsoft.com/office/drawing/2014/main" id="{3877CC99-9063-4303-AA72-175D74B3C4A6}"/>
              </a:ext>
            </a:extLst>
          </p:cNvPr>
          <p:cNvSpPr>
            <a:spLocks noGrp="1"/>
          </p:cNvSpPr>
          <p:nvPr>
            <p:ph sz="quarter" idx="4"/>
          </p:nvPr>
        </p:nvSpPr>
        <p:spPr/>
        <p:txBody>
          <a:bodyPr/>
          <a:lstStyle/>
          <a:p>
            <a:r>
              <a:rPr lang="en-US" dirty="0"/>
              <a:t>Jupiter</a:t>
            </a:r>
          </a:p>
          <a:p>
            <a:r>
              <a:rPr lang="en-US" dirty="0"/>
              <a:t>Saturn</a:t>
            </a:r>
          </a:p>
          <a:p>
            <a:r>
              <a:rPr lang="en-US" dirty="0"/>
              <a:t>Uranus</a:t>
            </a:r>
          </a:p>
          <a:p>
            <a:r>
              <a:rPr lang="en-US" dirty="0"/>
              <a:t>Neptune</a:t>
            </a:r>
          </a:p>
          <a:p>
            <a:r>
              <a:rPr lang="en-US" dirty="0"/>
              <a:t>(Pluto)</a:t>
            </a:r>
          </a:p>
        </p:txBody>
      </p:sp>
      <p:pic>
        <p:nvPicPr>
          <p:cNvPr id="8" name="Picture 7" descr="A picture containing indoor, sitting, photo, black&#10;&#10;Description automatically generated">
            <a:extLst>
              <a:ext uri="{FF2B5EF4-FFF2-40B4-BE49-F238E27FC236}">
                <a16:creationId xmlns:a16="http://schemas.microsoft.com/office/drawing/2014/main" id="{74B4BED3-A803-4B1C-A105-CB4082D9C11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29016" y="2505075"/>
            <a:ext cx="1147891" cy="717432"/>
          </a:xfrm>
          <a:prstGeom prst="rect">
            <a:avLst/>
          </a:prstGeom>
        </p:spPr>
      </p:pic>
      <p:pic>
        <p:nvPicPr>
          <p:cNvPr id="10" name="Picture 9" descr="A picture containing indoor, black, white, sitting&#10;&#10;Description automatically generated">
            <a:extLst>
              <a:ext uri="{FF2B5EF4-FFF2-40B4-BE49-F238E27FC236}">
                <a16:creationId xmlns:a16="http://schemas.microsoft.com/office/drawing/2014/main" id="{4FE6B9DB-A892-4FA7-9829-9F370E1568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8539" y="3280261"/>
            <a:ext cx="1008844" cy="756633"/>
          </a:xfrm>
          <a:prstGeom prst="rect">
            <a:avLst/>
          </a:prstGeom>
        </p:spPr>
      </p:pic>
      <p:pic>
        <p:nvPicPr>
          <p:cNvPr id="12" name="Picture 11" descr="A picture containing object, bubble, sitting, indoor&#10;&#10;Description automatically generated">
            <a:extLst>
              <a:ext uri="{FF2B5EF4-FFF2-40B4-BE49-F238E27FC236}">
                <a16:creationId xmlns:a16="http://schemas.microsoft.com/office/drawing/2014/main" id="{62076173-8237-4FF9-9380-90FA37CF4B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84262" y="4129130"/>
            <a:ext cx="955471" cy="955471"/>
          </a:xfrm>
          <a:prstGeom prst="rect">
            <a:avLst/>
          </a:prstGeom>
        </p:spPr>
      </p:pic>
      <p:pic>
        <p:nvPicPr>
          <p:cNvPr id="14" name="Picture 13" descr="A picture containing indoor, sitting, dark, black&#10;&#10;Description automatically generated">
            <a:extLst>
              <a:ext uri="{FF2B5EF4-FFF2-40B4-BE49-F238E27FC236}">
                <a16:creationId xmlns:a16="http://schemas.microsoft.com/office/drawing/2014/main" id="{6D1A38CF-7161-4D3E-860C-37A22CAB06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84262" y="5153584"/>
            <a:ext cx="1128315" cy="1128315"/>
          </a:xfrm>
          <a:prstGeom prst="rect">
            <a:avLst/>
          </a:prstGeom>
        </p:spPr>
      </p:pic>
      <p:pic>
        <p:nvPicPr>
          <p:cNvPr id="16" name="Picture 15" descr="A picture containing plate, table, coffee, cup&#10;&#10;Description automatically generated">
            <a:extLst>
              <a:ext uri="{FF2B5EF4-FFF2-40B4-BE49-F238E27FC236}">
                <a16:creationId xmlns:a16="http://schemas.microsoft.com/office/drawing/2014/main" id="{0239CE73-BE4B-474A-BA52-9DDA6F649F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48817" y="3509053"/>
            <a:ext cx="960734" cy="668337"/>
          </a:xfrm>
          <a:prstGeom prst="rect">
            <a:avLst/>
          </a:prstGeom>
        </p:spPr>
      </p:pic>
      <p:pic>
        <p:nvPicPr>
          <p:cNvPr id="18" name="Picture 17" descr="A picture containing indoor, sitting, table, dark&#10;&#10;Description automatically generated">
            <a:extLst>
              <a:ext uri="{FF2B5EF4-FFF2-40B4-BE49-F238E27FC236}">
                <a16:creationId xmlns:a16="http://schemas.microsoft.com/office/drawing/2014/main" id="{696429A7-A15C-4F21-B63C-29632DB786A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48817" y="2487484"/>
            <a:ext cx="960734" cy="960734"/>
          </a:xfrm>
          <a:prstGeom prst="rect">
            <a:avLst/>
          </a:prstGeom>
        </p:spPr>
      </p:pic>
      <p:pic>
        <p:nvPicPr>
          <p:cNvPr id="20" name="Picture 19" descr="A picture containing indoor, white, object&#10;&#10;Description automatically generated">
            <a:extLst>
              <a:ext uri="{FF2B5EF4-FFF2-40B4-BE49-F238E27FC236}">
                <a16:creationId xmlns:a16="http://schemas.microsoft.com/office/drawing/2014/main" id="{FB246B6F-71C3-4D1B-A70F-3D040687EC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42049" y="4271285"/>
            <a:ext cx="1188157" cy="668338"/>
          </a:xfrm>
          <a:prstGeom prst="rect">
            <a:avLst/>
          </a:prstGeom>
        </p:spPr>
      </p:pic>
      <p:pic>
        <p:nvPicPr>
          <p:cNvPr id="22" name="Picture 21" descr="A picture containing dark&#10;&#10;Description automatically generated">
            <a:extLst>
              <a:ext uri="{FF2B5EF4-FFF2-40B4-BE49-F238E27FC236}">
                <a16:creationId xmlns:a16="http://schemas.microsoft.com/office/drawing/2014/main" id="{0E83EFAC-E3F4-46BC-9A75-B62A286C377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95433" y="5037361"/>
            <a:ext cx="1067502" cy="799500"/>
          </a:xfrm>
          <a:prstGeom prst="rect">
            <a:avLst/>
          </a:prstGeom>
        </p:spPr>
      </p:pic>
      <p:pic>
        <p:nvPicPr>
          <p:cNvPr id="24" name="Picture 23" descr="A picture containing sitting, indoor&#10;&#10;Description automatically generated">
            <a:extLst>
              <a:ext uri="{FF2B5EF4-FFF2-40B4-BE49-F238E27FC236}">
                <a16:creationId xmlns:a16="http://schemas.microsoft.com/office/drawing/2014/main" id="{044DCC38-B350-476D-8814-0FD45A5009A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083629" y="6008614"/>
            <a:ext cx="925922" cy="697219"/>
          </a:xfrm>
          <a:prstGeom prst="rect">
            <a:avLst/>
          </a:prstGeom>
        </p:spPr>
      </p:pic>
    </p:spTree>
    <p:extLst>
      <p:ext uri="{BB962C8B-B14F-4D97-AF65-F5344CB8AC3E}">
        <p14:creationId xmlns:p14="http://schemas.microsoft.com/office/powerpoint/2010/main" val="2236512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CCFF-9206-44AE-B8D0-B2A2ED2F1BAF}"/>
              </a:ext>
            </a:extLst>
          </p:cNvPr>
          <p:cNvSpPr>
            <a:spLocks noGrp="1"/>
          </p:cNvSpPr>
          <p:nvPr>
            <p:ph type="title"/>
          </p:nvPr>
        </p:nvSpPr>
        <p:spPr/>
        <p:txBody>
          <a:bodyPr/>
          <a:lstStyle/>
          <a:p>
            <a:r>
              <a:rPr lang="en-US" dirty="0"/>
              <a:t>Trans-Hudson (Hudsonian) Orogeny: 2.0 to 1.8 Billion Years Ago</a:t>
            </a:r>
          </a:p>
        </p:txBody>
      </p:sp>
      <p:sp>
        <p:nvSpPr>
          <p:cNvPr id="3" name="Content Placeholder 2">
            <a:extLst>
              <a:ext uri="{FF2B5EF4-FFF2-40B4-BE49-F238E27FC236}">
                <a16:creationId xmlns:a16="http://schemas.microsoft.com/office/drawing/2014/main" id="{7AC3C16C-EA6F-4F78-9290-6C391BE85BFC}"/>
              </a:ext>
            </a:extLst>
          </p:cNvPr>
          <p:cNvSpPr>
            <a:spLocks noGrp="1"/>
          </p:cNvSpPr>
          <p:nvPr>
            <p:ph idx="1"/>
          </p:nvPr>
        </p:nvSpPr>
        <p:spPr>
          <a:xfrm>
            <a:off x="838200" y="1825625"/>
            <a:ext cx="4076700" cy="4351338"/>
          </a:xfrm>
        </p:spPr>
        <p:txBody>
          <a:bodyPr/>
          <a:lstStyle/>
          <a:p>
            <a:r>
              <a:rPr lang="en-US" dirty="0"/>
              <a:t>From Hudson Bay west into Saskatchewan then south through the western Dakotas and Nebraska. Result of the collision of the Superior craton with the Hearne craton and the Wyoming craton during the Proterozoic. </a:t>
            </a:r>
          </a:p>
        </p:txBody>
      </p:sp>
      <p:pic>
        <p:nvPicPr>
          <p:cNvPr id="5" name="Picture 4" descr="A picture containing text, map&#10;&#10;Description automatically generated">
            <a:extLst>
              <a:ext uri="{FF2B5EF4-FFF2-40B4-BE49-F238E27FC236}">
                <a16:creationId xmlns:a16="http://schemas.microsoft.com/office/drawing/2014/main" id="{0B58958F-DD6C-4178-9CD8-75C689BA9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47978"/>
            <a:ext cx="5486400" cy="5486400"/>
          </a:xfrm>
          <a:prstGeom prst="rect">
            <a:avLst/>
          </a:prstGeom>
        </p:spPr>
      </p:pic>
    </p:spTree>
    <p:extLst>
      <p:ext uri="{BB962C8B-B14F-4D97-AF65-F5344CB8AC3E}">
        <p14:creationId xmlns:p14="http://schemas.microsoft.com/office/powerpoint/2010/main" val="1282457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B31B5CA0-731C-4439-ACCE-3C9C3B0E8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087" y="151261"/>
            <a:ext cx="8083826" cy="6555478"/>
          </a:xfrm>
          <a:prstGeom prst="rect">
            <a:avLst/>
          </a:prstGeom>
        </p:spPr>
      </p:pic>
    </p:spTree>
    <p:extLst>
      <p:ext uri="{BB962C8B-B14F-4D97-AF65-F5344CB8AC3E}">
        <p14:creationId xmlns:p14="http://schemas.microsoft.com/office/powerpoint/2010/main" val="1893049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E2E7495-B8A3-4351-965E-D010E0A58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868" y="0"/>
            <a:ext cx="4834890" cy="6858000"/>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F7A4E245-8704-4D29-9CCF-F364F9013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94852" cy="6815850"/>
          </a:xfrm>
          <a:prstGeom prst="rect">
            <a:avLst/>
          </a:prstGeom>
        </p:spPr>
      </p:pic>
    </p:spTree>
    <p:extLst>
      <p:ext uri="{BB962C8B-B14F-4D97-AF65-F5344CB8AC3E}">
        <p14:creationId xmlns:p14="http://schemas.microsoft.com/office/powerpoint/2010/main" val="609183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F45158DB-5867-49D4-97FE-224AB5CD9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086" y="279952"/>
            <a:ext cx="9084365" cy="6813274"/>
          </a:xfrm>
          <a:prstGeom prst="rect">
            <a:avLst/>
          </a:prstGeom>
        </p:spPr>
      </p:pic>
    </p:spTree>
    <p:extLst>
      <p:ext uri="{BB962C8B-B14F-4D97-AF65-F5344CB8AC3E}">
        <p14:creationId xmlns:p14="http://schemas.microsoft.com/office/powerpoint/2010/main" val="1048102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F341-F235-4F4C-9D8A-503F92B3440C}"/>
              </a:ext>
            </a:extLst>
          </p:cNvPr>
          <p:cNvSpPr>
            <a:spLocks noGrp="1"/>
          </p:cNvSpPr>
          <p:nvPr>
            <p:ph type="title"/>
          </p:nvPr>
        </p:nvSpPr>
        <p:spPr/>
        <p:txBody>
          <a:bodyPr/>
          <a:lstStyle/>
          <a:p>
            <a:r>
              <a:rPr lang="en-US" b="1" dirty="0" err="1"/>
              <a:t>Wopmay</a:t>
            </a:r>
            <a:r>
              <a:rPr lang="en-US" b="1" dirty="0"/>
              <a:t> Orogeny: 2.1 to 1.9 Billion Years Ago</a:t>
            </a:r>
          </a:p>
        </p:txBody>
      </p:sp>
      <p:sp>
        <p:nvSpPr>
          <p:cNvPr id="3" name="Content Placeholder 2">
            <a:extLst>
              <a:ext uri="{FF2B5EF4-FFF2-40B4-BE49-F238E27FC236}">
                <a16:creationId xmlns:a16="http://schemas.microsoft.com/office/drawing/2014/main" id="{9FF01F12-9AA2-4BEB-A063-2CCE3FFDECAF}"/>
              </a:ext>
            </a:extLst>
          </p:cNvPr>
          <p:cNvSpPr>
            <a:spLocks noGrp="1"/>
          </p:cNvSpPr>
          <p:nvPr>
            <p:ph idx="1"/>
          </p:nvPr>
        </p:nvSpPr>
        <p:spPr>
          <a:xfrm>
            <a:off x="838200" y="1825625"/>
            <a:ext cx="3048000" cy="4351338"/>
          </a:xfrm>
        </p:spPr>
        <p:txBody>
          <a:bodyPr>
            <a:normAutofit lnSpcReduction="10000"/>
          </a:bodyPr>
          <a:lstStyle/>
          <a:p>
            <a:r>
              <a:rPr lang="en-US" dirty="0"/>
              <a:t>Canadian Shield</a:t>
            </a:r>
          </a:p>
          <a:p>
            <a:r>
              <a:rPr lang="en-US" dirty="0"/>
              <a:t>Collision between the </a:t>
            </a:r>
            <a:r>
              <a:rPr lang="en-US" dirty="0" err="1">
                <a:hlinkClick r:id="rId2" tooltip="Hottah terrane"/>
              </a:rPr>
              <a:t>Hottah</a:t>
            </a:r>
            <a:r>
              <a:rPr lang="en-US" dirty="0">
                <a:hlinkClick r:id="rId2" tooltip="Hottah terrane"/>
              </a:rPr>
              <a:t> terrane</a:t>
            </a:r>
            <a:r>
              <a:rPr lang="en-US" dirty="0"/>
              <a:t> (north of the </a:t>
            </a:r>
            <a:r>
              <a:rPr lang="en-US" dirty="0" err="1">
                <a:hlinkClick r:id="rId3" tooltip="Hottah Lake"/>
              </a:rPr>
              <a:t>Hottah</a:t>
            </a:r>
            <a:r>
              <a:rPr lang="en-US" dirty="0">
                <a:hlinkClick r:id="rId3" tooltip="Hottah Lake"/>
              </a:rPr>
              <a:t> Lake</a:t>
            </a:r>
            <a:r>
              <a:rPr lang="en-US" dirty="0"/>
              <a:t>), a continental </a:t>
            </a:r>
            <a:r>
              <a:rPr lang="en-US" dirty="0">
                <a:hlinkClick r:id="rId4" tooltip="Volcanic arc"/>
              </a:rPr>
              <a:t>magmatic arc</a:t>
            </a:r>
            <a:r>
              <a:rPr lang="en-US" dirty="0"/>
              <a:t>, and the Archean </a:t>
            </a:r>
            <a:r>
              <a:rPr lang="en-US" dirty="0">
                <a:hlinkClick r:id="rId5" tooltip="Slave Craton"/>
              </a:rPr>
              <a:t>Slave Craton</a:t>
            </a:r>
            <a:r>
              <a:rPr lang="en-US" dirty="0"/>
              <a:t> at about 1.88 Ga (billion years). </a:t>
            </a:r>
          </a:p>
        </p:txBody>
      </p:sp>
      <p:pic>
        <p:nvPicPr>
          <p:cNvPr id="9" name="Picture 8" descr="A picture containing text&#10;&#10;Description automatically generated">
            <a:extLst>
              <a:ext uri="{FF2B5EF4-FFF2-40B4-BE49-F238E27FC236}">
                <a16:creationId xmlns:a16="http://schemas.microsoft.com/office/drawing/2014/main" id="{39ACF21F-F1F2-4DF9-AE7B-F745B7E6D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049" y="2398022"/>
            <a:ext cx="7410864" cy="3948411"/>
          </a:xfrm>
          <a:prstGeom prst="rect">
            <a:avLst/>
          </a:prstGeom>
        </p:spPr>
      </p:pic>
    </p:spTree>
    <p:extLst>
      <p:ext uri="{BB962C8B-B14F-4D97-AF65-F5344CB8AC3E}">
        <p14:creationId xmlns:p14="http://schemas.microsoft.com/office/powerpoint/2010/main" val="2987558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3BFD4-A7A3-46E9-84FE-D7A9C00610C6}"/>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3189189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3A05-6BCF-4F88-B062-872001C90361}"/>
              </a:ext>
            </a:extLst>
          </p:cNvPr>
          <p:cNvSpPr>
            <a:spLocks noGrp="1"/>
          </p:cNvSpPr>
          <p:nvPr>
            <p:ph type="title"/>
          </p:nvPr>
        </p:nvSpPr>
        <p:spPr/>
        <p:txBody>
          <a:bodyPr/>
          <a:lstStyle/>
          <a:p>
            <a:r>
              <a:rPr lang="en-US" b="1" dirty="0" err="1"/>
              <a:t>Penokean</a:t>
            </a:r>
            <a:r>
              <a:rPr lang="en-US" b="1" dirty="0"/>
              <a:t> Orogeny: 1.8 to 1.5 Billion Years Ago</a:t>
            </a:r>
          </a:p>
        </p:txBody>
      </p:sp>
      <p:sp>
        <p:nvSpPr>
          <p:cNvPr id="3" name="Content Placeholder 2">
            <a:extLst>
              <a:ext uri="{FF2B5EF4-FFF2-40B4-BE49-F238E27FC236}">
                <a16:creationId xmlns:a16="http://schemas.microsoft.com/office/drawing/2014/main" id="{CEB1ACD8-DC1C-435C-97E7-9606106BD4FA}"/>
              </a:ext>
            </a:extLst>
          </p:cNvPr>
          <p:cNvSpPr>
            <a:spLocks noGrp="1"/>
          </p:cNvSpPr>
          <p:nvPr>
            <p:ph idx="1"/>
          </p:nvPr>
        </p:nvSpPr>
        <p:spPr>
          <a:xfrm>
            <a:off x="838200" y="1825625"/>
            <a:ext cx="3442252" cy="4351338"/>
          </a:xfrm>
        </p:spPr>
        <p:txBody>
          <a:bodyPr/>
          <a:lstStyle/>
          <a:p>
            <a:r>
              <a:rPr lang="en-US" dirty="0"/>
              <a:t>Wisconsin, Minnesota, and Michigan, U. S. A. and southern Ontario, Canada</a:t>
            </a:r>
          </a:p>
        </p:txBody>
      </p:sp>
      <p:pic>
        <p:nvPicPr>
          <p:cNvPr id="5" name="Picture 4" descr="A close up of a map&#10;&#10;Description automatically generated">
            <a:extLst>
              <a:ext uri="{FF2B5EF4-FFF2-40B4-BE49-F238E27FC236}">
                <a16:creationId xmlns:a16="http://schemas.microsoft.com/office/drawing/2014/main" id="{D2711B57-CA2C-4FE9-8328-41FC4957E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379" y="1619250"/>
            <a:ext cx="5629275" cy="5238750"/>
          </a:xfrm>
          <a:prstGeom prst="rect">
            <a:avLst/>
          </a:prstGeom>
        </p:spPr>
      </p:pic>
    </p:spTree>
    <p:extLst>
      <p:ext uri="{BB962C8B-B14F-4D97-AF65-F5344CB8AC3E}">
        <p14:creationId xmlns:p14="http://schemas.microsoft.com/office/powerpoint/2010/main" val="994878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E097362-19A1-4979-86C5-1A27857EF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08" y="875195"/>
            <a:ext cx="9962173" cy="5750891"/>
          </a:xfrm>
          <a:prstGeom prst="rect">
            <a:avLst/>
          </a:prstGeom>
        </p:spPr>
      </p:pic>
    </p:spTree>
    <p:extLst>
      <p:ext uri="{BB962C8B-B14F-4D97-AF65-F5344CB8AC3E}">
        <p14:creationId xmlns:p14="http://schemas.microsoft.com/office/powerpoint/2010/main" val="917707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84D699CA-65D2-4B8F-AF16-ACB49BE52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765" y="0"/>
            <a:ext cx="5907156" cy="6926140"/>
          </a:xfrm>
          <a:prstGeom prst="rect">
            <a:avLst/>
          </a:prstGeom>
        </p:spPr>
      </p:pic>
    </p:spTree>
    <p:extLst>
      <p:ext uri="{BB962C8B-B14F-4D97-AF65-F5344CB8AC3E}">
        <p14:creationId xmlns:p14="http://schemas.microsoft.com/office/powerpoint/2010/main" val="2909924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BECE-DFAC-4319-BBB8-A68D5F069382}"/>
              </a:ext>
            </a:extLst>
          </p:cNvPr>
          <p:cNvSpPr>
            <a:spLocks noGrp="1"/>
          </p:cNvSpPr>
          <p:nvPr>
            <p:ph type="title"/>
          </p:nvPr>
        </p:nvSpPr>
        <p:spPr>
          <a:xfrm>
            <a:off x="838200" y="365125"/>
            <a:ext cx="5649370" cy="1325563"/>
          </a:xfrm>
        </p:spPr>
        <p:txBody>
          <a:bodyPr/>
          <a:lstStyle/>
          <a:p>
            <a:r>
              <a:rPr lang="en-US" b="1" dirty="0"/>
              <a:t>Big Sky Orogeny: 1.7 Billion Years Ago</a:t>
            </a:r>
          </a:p>
        </p:txBody>
      </p:sp>
      <p:sp>
        <p:nvSpPr>
          <p:cNvPr id="3" name="Content Placeholder 2">
            <a:extLst>
              <a:ext uri="{FF2B5EF4-FFF2-40B4-BE49-F238E27FC236}">
                <a16:creationId xmlns:a16="http://schemas.microsoft.com/office/drawing/2014/main" id="{5D1DB145-2025-434C-9486-7B430A6DD86A}"/>
              </a:ext>
            </a:extLst>
          </p:cNvPr>
          <p:cNvSpPr>
            <a:spLocks noGrp="1"/>
          </p:cNvSpPr>
          <p:nvPr>
            <p:ph idx="1"/>
          </p:nvPr>
        </p:nvSpPr>
        <p:spPr>
          <a:xfrm>
            <a:off x="838200" y="1825625"/>
            <a:ext cx="3163957" cy="4351338"/>
          </a:xfrm>
        </p:spPr>
        <p:txBody>
          <a:bodyPr/>
          <a:lstStyle/>
          <a:p>
            <a:r>
              <a:rPr lang="en-US" dirty="0"/>
              <a:t>Proterozoic collision between the Hearne craton and the Wyoming craton in southwest Montana</a:t>
            </a:r>
          </a:p>
        </p:txBody>
      </p:sp>
      <p:pic>
        <p:nvPicPr>
          <p:cNvPr id="5" name="Picture 4" descr="A picture containing text, map&#10;&#10;Description automatically generated">
            <a:extLst>
              <a:ext uri="{FF2B5EF4-FFF2-40B4-BE49-F238E27FC236}">
                <a16:creationId xmlns:a16="http://schemas.microsoft.com/office/drawing/2014/main" id="{201020C5-8065-49ED-BEDC-C37A7B7BE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570" y="0"/>
            <a:ext cx="5895956" cy="6858000"/>
          </a:xfrm>
          <a:prstGeom prst="rect">
            <a:avLst/>
          </a:prstGeom>
        </p:spPr>
      </p:pic>
    </p:spTree>
    <p:extLst>
      <p:ext uri="{BB962C8B-B14F-4D97-AF65-F5344CB8AC3E}">
        <p14:creationId xmlns:p14="http://schemas.microsoft.com/office/powerpoint/2010/main" val="64833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54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Shape 16">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indoor, table, food&#10;&#10;Description automatically generated">
            <a:extLst>
              <a:ext uri="{FF2B5EF4-FFF2-40B4-BE49-F238E27FC236}">
                <a16:creationId xmlns:a16="http://schemas.microsoft.com/office/drawing/2014/main" id="{2234ABF3-D307-4182-A0B7-B2742B488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381" y="1176793"/>
            <a:ext cx="4548146" cy="4548146"/>
          </a:xfrm>
          <a:prstGeom prst="rect">
            <a:avLst/>
          </a:prstGeom>
        </p:spPr>
      </p:pic>
    </p:spTree>
    <p:extLst>
      <p:ext uri="{BB962C8B-B14F-4D97-AF65-F5344CB8AC3E}">
        <p14:creationId xmlns:p14="http://schemas.microsoft.com/office/powerpoint/2010/main" val="2878588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automatically generated">
            <a:extLst>
              <a:ext uri="{FF2B5EF4-FFF2-40B4-BE49-F238E27FC236}">
                <a16:creationId xmlns:a16="http://schemas.microsoft.com/office/drawing/2014/main" id="{CCEF5B8E-2EA8-4F39-81DF-E52EEA8A0D1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36035" y="298864"/>
            <a:ext cx="8657771" cy="6559136"/>
          </a:xfrm>
        </p:spPr>
      </p:pic>
    </p:spTree>
    <p:extLst>
      <p:ext uri="{BB962C8B-B14F-4D97-AF65-F5344CB8AC3E}">
        <p14:creationId xmlns:p14="http://schemas.microsoft.com/office/powerpoint/2010/main" val="3061495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0D4D9CB9-39D3-4A33-8B99-9239C2F6E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891" y="93345"/>
            <a:ext cx="6779109" cy="6764655"/>
          </a:xfrm>
          <a:prstGeom prst="rect">
            <a:avLst/>
          </a:prstGeom>
        </p:spPr>
      </p:pic>
      <p:pic>
        <p:nvPicPr>
          <p:cNvPr id="5" name="Picture 4" descr="A close up of a tree&#10;&#10;Description automatically generated">
            <a:extLst>
              <a:ext uri="{FF2B5EF4-FFF2-40B4-BE49-F238E27FC236}">
                <a16:creationId xmlns:a16="http://schemas.microsoft.com/office/drawing/2014/main" id="{AB606DAF-35DE-4BD2-8E63-DC7EED130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45" y="1659110"/>
            <a:ext cx="4719707" cy="3539780"/>
          </a:xfrm>
          <a:prstGeom prst="rect">
            <a:avLst/>
          </a:prstGeom>
        </p:spPr>
      </p:pic>
    </p:spTree>
    <p:extLst>
      <p:ext uri="{BB962C8B-B14F-4D97-AF65-F5344CB8AC3E}">
        <p14:creationId xmlns:p14="http://schemas.microsoft.com/office/powerpoint/2010/main" val="3880329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ush green hillside&#10;&#10;Description automatically generated">
            <a:extLst>
              <a:ext uri="{FF2B5EF4-FFF2-40B4-BE49-F238E27FC236}">
                <a16:creationId xmlns:a16="http://schemas.microsoft.com/office/drawing/2014/main" id="{12D44D5E-2272-4266-8048-CD3E95EF8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05" y="0"/>
            <a:ext cx="10330589" cy="6858000"/>
          </a:xfrm>
          <a:prstGeom prst="rect">
            <a:avLst/>
          </a:prstGeom>
        </p:spPr>
      </p:pic>
    </p:spTree>
    <p:extLst>
      <p:ext uri="{BB962C8B-B14F-4D97-AF65-F5344CB8AC3E}">
        <p14:creationId xmlns:p14="http://schemas.microsoft.com/office/powerpoint/2010/main" val="3376119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different, showing&#10;&#10;Description automatically generated">
            <a:extLst>
              <a:ext uri="{FF2B5EF4-FFF2-40B4-BE49-F238E27FC236}">
                <a16:creationId xmlns:a16="http://schemas.microsoft.com/office/drawing/2014/main" id="{B9416B0B-9D87-4F53-B8D8-323F9FFA7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661" y="112642"/>
            <a:ext cx="5960442" cy="6745357"/>
          </a:xfrm>
          <a:prstGeom prst="rect">
            <a:avLst/>
          </a:prstGeom>
        </p:spPr>
      </p:pic>
    </p:spTree>
    <p:extLst>
      <p:ext uri="{BB962C8B-B14F-4D97-AF65-F5344CB8AC3E}">
        <p14:creationId xmlns:p14="http://schemas.microsoft.com/office/powerpoint/2010/main" val="2894849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EBD2-856B-477D-B87E-F4990333D9D7}"/>
              </a:ext>
            </a:extLst>
          </p:cNvPr>
          <p:cNvSpPr>
            <a:spLocks noGrp="1"/>
          </p:cNvSpPr>
          <p:nvPr>
            <p:ph type="title"/>
          </p:nvPr>
        </p:nvSpPr>
        <p:spPr/>
        <p:txBody>
          <a:bodyPr/>
          <a:lstStyle/>
          <a:p>
            <a:r>
              <a:rPr lang="en-US" b="1" dirty="0"/>
              <a:t>Ivanpah Orogeny: 1.7 Billion Years Ago</a:t>
            </a:r>
          </a:p>
        </p:txBody>
      </p:sp>
      <p:sp>
        <p:nvSpPr>
          <p:cNvPr id="3" name="Content Placeholder 2">
            <a:extLst>
              <a:ext uri="{FF2B5EF4-FFF2-40B4-BE49-F238E27FC236}">
                <a16:creationId xmlns:a16="http://schemas.microsoft.com/office/drawing/2014/main" id="{0E58BDA4-0B6E-4A47-B37E-592E2FC2FFDA}"/>
              </a:ext>
            </a:extLst>
          </p:cNvPr>
          <p:cNvSpPr>
            <a:spLocks noGrp="1"/>
          </p:cNvSpPr>
          <p:nvPr>
            <p:ph idx="1"/>
          </p:nvPr>
        </p:nvSpPr>
        <p:spPr>
          <a:xfrm>
            <a:off x="838200" y="1825625"/>
            <a:ext cx="3508513" cy="4351338"/>
          </a:xfrm>
        </p:spPr>
        <p:txBody>
          <a:bodyPr/>
          <a:lstStyle/>
          <a:p>
            <a:r>
              <a:rPr lang="en-US" dirty="0"/>
              <a:t>Mojave province, south western USA</a:t>
            </a:r>
          </a:p>
        </p:txBody>
      </p:sp>
      <p:pic>
        <p:nvPicPr>
          <p:cNvPr id="5" name="Picture 4" descr="A close up of a map&#10;&#10;Description automatically generated">
            <a:extLst>
              <a:ext uri="{FF2B5EF4-FFF2-40B4-BE49-F238E27FC236}">
                <a16:creationId xmlns:a16="http://schemas.microsoft.com/office/drawing/2014/main" id="{15A0AB3B-6181-4EC6-9772-C9F2B9262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235" y="1825625"/>
            <a:ext cx="6223000" cy="4667250"/>
          </a:xfrm>
          <a:prstGeom prst="rect">
            <a:avLst/>
          </a:prstGeom>
        </p:spPr>
      </p:pic>
    </p:spTree>
    <p:extLst>
      <p:ext uri="{BB962C8B-B14F-4D97-AF65-F5344CB8AC3E}">
        <p14:creationId xmlns:p14="http://schemas.microsoft.com/office/powerpoint/2010/main" val="3146383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4B59-D8B7-4079-939F-5FA43037A430}"/>
              </a:ext>
            </a:extLst>
          </p:cNvPr>
          <p:cNvSpPr>
            <a:spLocks noGrp="1"/>
          </p:cNvSpPr>
          <p:nvPr>
            <p:ph type="title"/>
          </p:nvPr>
        </p:nvSpPr>
        <p:spPr>
          <a:xfrm>
            <a:off x="838200" y="365125"/>
            <a:ext cx="6227692" cy="2152788"/>
          </a:xfrm>
        </p:spPr>
        <p:txBody>
          <a:bodyPr>
            <a:normAutofit/>
          </a:bodyPr>
          <a:lstStyle/>
          <a:p>
            <a:r>
              <a:rPr lang="en-US" dirty="0"/>
              <a:t>Yavapai –Mazatzal Orogeny: 1.71 and 1.65 Billion Years ago</a:t>
            </a:r>
          </a:p>
        </p:txBody>
      </p:sp>
      <p:sp>
        <p:nvSpPr>
          <p:cNvPr id="3" name="Content Placeholder 2">
            <a:extLst>
              <a:ext uri="{FF2B5EF4-FFF2-40B4-BE49-F238E27FC236}">
                <a16:creationId xmlns:a16="http://schemas.microsoft.com/office/drawing/2014/main" id="{11D49082-9C45-4616-BF6E-1C4B52A32010}"/>
              </a:ext>
            </a:extLst>
          </p:cNvPr>
          <p:cNvSpPr>
            <a:spLocks noGrp="1"/>
          </p:cNvSpPr>
          <p:nvPr>
            <p:ph idx="1"/>
          </p:nvPr>
        </p:nvSpPr>
        <p:spPr>
          <a:xfrm>
            <a:off x="838200" y="2875721"/>
            <a:ext cx="3508513" cy="3301241"/>
          </a:xfrm>
        </p:spPr>
        <p:txBody>
          <a:bodyPr/>
          <a:lstStyle/>
          <a:p>
            <a:r>
              <a:rPr lang="en-US" dirty="0"/>
              <a:t>Mid to south western USA</a:t>
            </a:r>
          </a:p>
        </p:txBody>
      </p:sp>
      <p:pic>
        <p:nvPicPr>
          <p:cNvPr id="5" name="Picture 4" descr="A close up of a map&#10;&#10;Description automatically generated">
            <a:extLst>
              <a:ext uri="{FF2B5EF4-FFF2-40B4-BE49-F238E27FC236}">
                <a16:creationId xmlns:a16="http://schemas.microsoft.com/office/drawing/2014/main" id="{0028959E-7150-455F-A773-58A5065D5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892" y="306961"/>
            <a:ext cx="4397237" cy="6244077"/>
          </a:xfrm>
          <a:prstGeom prst="rect">
            <a:avLst/>
          </a:prstGeom>
        </p:spPr>
      </p:pic>
    </p:spTree>
    <p:extLst>
      <p:ext uri="{BB962C8B-B14F-4D97-AF65-F5344CB8AC3E}">
        <p14:creationId xmlns:p14="http://schemas.microsoft.com/office/powerpoint/2010/main" val="2698725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A0CE8-08E9-44D4-B851-308309A0FD0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62428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938FFD-C6C7-4758-AE17-06B322329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40" y="0"/>
            <a:ext cx="7880627" cy="5910470"/>
          </a:xfrm>
          <a:prstGeom prst="rect">
            <a:avLst/>
          </a:prstGeom>
        </p:spPr>
      </p:pic>
      <p:pic>
        <p:nvPicPr>
          <p:cNvPr id="3" name="Picture 2" descr="A close up of a map&#10;&#10;Description automatically generated">
            <a:extLst>
              <a:ext uri="{FF2B5EF4-FFF2-40B4-BE49-F238E27FC236}">
                <a16:creationId xmlns:a16="http://schemas.microsoft.com/office/drawing/2014/main" id="{4E5B01B8-B8EC-4A6C-BE2C-096619E5F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668" y="290976"/>
            <a:ext cx="4873487" cy="6567024"/>
          </a:xfrm>
          <a:prstGeom prst="rect">
            <a:avLst/>
          </a:prstGeom>
        </p:spPr>
      </p:pic>
    </p:spTree>
    <p:extLst>
      <p:ext uri="{BB962C8B-B14F-4D97-AF65-F5344CB8AC3E}">
        <p14:creationId xmlns:p14="http://schemas.microsoft.com/office/powerpoint/2010/main" val="1086731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5D67A-90B1-4924-A89A-587FE943937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95976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6409F-89F5-408E-8963-D4A3F0FAB0F1}"/>
              </a:ext>
            </a:extLst>
          </p:cNvPr>
          <p:cNvPicPr>
            <a:picLocks noChangeAspect="1"/>
          </p:cNvPicPr>
          <p:nvPr/>
        </p:nvPicPr>
        <p:blipFill>
          <a:blip r:embed="rId2"/>
          <a:stretch>
            <a:fillRect/>
          </a:stretch>
        </p:blipFill>
        <p:spPr>
          <a:xfrm>
            <a:off x="1946413" y="405393"/>
            <a:ext cx="8299173" cy="6452607"/>
          </a:xfrm>
          <a:prstGeom prst="rect">
            <a:avLst/>
          </a:prstGeom>
        </p:spPr>
      </p:pic>
    </p:spTree>
    <p:extLst>
      <p:ext uri="{BB962C8B-B14F-4D97-AF65-F5344CB8AC3E}">
        <p14:creationId xmlns:p14="http://schemas.microsoft.com/office/powerpoint/2010/main" val="53399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25AC-4181-43A4-8F49-0C90D966E138}"/>
              </a:ext>
            </a:extLst>
          </p:cNvPr>
          <p:cNvSpPr>
            <a:spLocks noGrp="1"/>
          </p:cNvSpPr>
          <p:nvPr>
            <p:ph type="title"/>
          </p:nvPr>
        </p:nvSpPr>
        <p:spPr/>
        <p:txBody>
          <a:bodyPr/>
          <a:lstStyle/>
          <a:p>
            <a:r>
              <a:rPr lang="en-US" b="1" dirty="0"/>
              <a:t>From Protoplanets to Planets</a:t>
            </a:r>
          </a:p>
        </p:txBody>
      </p:sp>
      <p:sp>
        <p:nvSpPr>
          <p:cNvPr id="3" name="Content Placeholder 2">
            <a:extLst>
              <a:ext uri="{FF2B5EF4-FFF2-40B4-BE49-F238E27FC236}">
                <a16:creationId xmlns:a16="http://schemas.microsoft.com/office/drawing/2014/main" id="{B08240CA-00ED-4098-A8F6-F2415D8AE6D3}"/>
              </a:ext>
            </a:extLst>
          </p:cNvPr>
          <p:cNvSpPr>
            <a:spLocks noGrp="1"/>
          </p:cNvSpPr>
          <p:nvPr>
            <p:ph idx="1"/>
          </p:nvPr>
        </p:nvSpPr>
        <p:spPr/>
        <p:txBody>
          <a:bodyPr/>
          <a:lstStyle/>
          <a:p>
            <a:r>
              <a:rPr lang="en-US" dirty="0"/>
              <a:t>Growth by accretion</a:t>
            </a:r>
          </a:p>
          <a:p>
            <a:r>
              <a:rPr lang="en-US" dirty="0"/>
              <a:t>8 protoplanets and moons</a:t>
            </a:r>
          </a:p>
          <a:p>
            <a:r>
              <a:rPr lang="en-US" dirty="0"/>
              <a:t>Asteroid belt is remnant of failed protoplanet</a:t>
            </a:r>
          </a:p>
          <a:p>
            <a:r>
              <a:rPr lang="en-US" dirty="0">
                <a:hlinkClick r:id="rId2"/>
              </a:rPr>
              <a:t>Asteroid belt Video</a:t>
            </a:r>
            <a:endParaRPr lang="en-US" dirty="0"/>
          </a:p>
        </p:txBody>
      </p:sp>
    </p:spTree>
    <p:extLst>
      <p:ext uri="{BB962C8B-B14F-4D97-AF65-F5344CB8AC3E}">
        <p14:creationId xmlns:p14="http://schemas.microsoft.com/office/powerpoint/2010/main" val="2897585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4DAB-3565-4CF6-88AF-73E5E2432AC0}"/>
              </a:ext>
            </a:extLst>
          </p:cNvPr>
          <p:cNvSpPr>
            <a:spLocks noGrp="1"/>
          </p:cNvSpPr>
          <p:nvPr>
            <p:ph type="title"/>
          </p:nvPr>
        </p:nvSpPr>
        <p:spPr>
          <a:xfrm>
            <a:off x="838200" y="365125"/>
            <a:ext cx="3190461" cy="2232301"/>
          </a:xfrm>
        </p:spPr>
        <p:txBody>
          <a:bodyPr>
            <a:normAutofit fontScale="90000"/>
          </a:bodyPr>
          <a:lstStyle/>
          <a:p>
            <a:r>
              <a:rPr lang="en-US" dirty="0"/>
              <a:t>Grenville Orogeny: 1.2 to 1.0 Billion Years Ago</a:t>
            </a:r>
          </a:p>
        </p:txBody>
      </p:sp>
      <p:sp>
        <p:nvSpPr>
          <p:cNvPr id="3" name="Content Placeholder 2">
            <a:extLst>
              <a:ext uri="{FF2B5EF4-FFF2-40B4-BE49-F238E27FC236}">
                <a16:creationId xmlns:a16="http://schemas.microsoft.com/office/drawing/2014/main" id="{5D1FD1A4-59EE-41C8-8399-D0638CA0F01B}"/>
              </a:ext>
            </a:extLst>
          </p:cNvPr>
          <p:cNvSpPr>
            <a:spLocks noGrp="1"/>
          </p:cNvSpPr>
          <p:nvPr>
            <p:ph idx="1"/>
          </p:nvPr>
        </p:nvSpPr>
        <p:spPr>
          <a:xfrm>
            <a:off x="838200" y="2782957"/>
            <a:ext cx="3561522" cy="3394006"/>
          </a:xfrm>
        </p:spPr>
        <p:txBody>
          <a:bodyPr>
            <a:normAutofit lnSpcReduction="10000"/>
          </a:bodyPr>
          <a:lstStyle/>
          <a:p>
            <a:r>
              <a:rPr lang="en-US" dirty="0"/>
              <a:t>Associated with the assembly of the supercontinent </a:t>
            </a:r>
            <a:r>
              <a:rPr lang="en-US" dirty="0" err="1"/>
              <a:t>Rodinia</a:t>
            </a:r>
            <a:r>
              <a:rPr lang="en-US" dirty="0"/>
              <a:t>. Formed folded mountains in Eastern North America from Newfoundland to North Carolina.</a:t>
            </a:r>
          </a:p>
        </p:txBody>
      </p:sp>
      <p:pic>
        <p:nvPicPr>
          <p:cNvPr id="4" name="Picture 3">
            <a:extLst>
              <a:ext uri="{FF2B5EF4-FFF2-40B4-BE49-F238E27FC236}">
                <a16:creationId xmlns:a16="http://schemas.microsoft.com/office/drawing/2014/main" id="{74A23CD6-A5F1-4164-A6E5-1A51177A0AAA}"/>
              </a:ext>
            </a:extLst>
          </p:cNvPr>
          <p:cNvPicPr>
            <a:picLocks noChangeAspect="1"/>
          </p:cNvPicPr>
          <p:nvPr/>
        </p:nvPicPr>
        <p:blipFill>
          <a:blip r:embed="rId2"/>
          <a:stretch>
            <a:fillRect/>
          </a:stretch>
        </p:blipFill>
        <p:spPr>
          <a:xfrm>
            <a:off x="4776580" y="251616"/>
            <a:ext cx="6992178" cy="6560994"/>
          </a:xfrm>
          <a:prstGeom prst="rect">
            <a:avLst/>
          </a:prstGeom>
        </p:spPr>
      </p:pic>
    </p:spTree>
    <p:extLst>
      <p:ext uri="{BB962C8B-B14F-4D97-AF65-F5344CB8AC3E}">
        <p14:creationId xmlns:p14="http://schemas.microsoft.com/office/powerpoint/2010/main" val="1253577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5E5EB-0E2C-445A-ACC8-5E5108BA3DFB}"/>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90354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067172-79BD-4D02-8B53-76C6B4E42DF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99308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76ECC-15F5-435B-8B4C-9DC91EF0DC50}"/>
              </a:ext>
            </a:extLst>
          </p:cNvPr>
          <p:cNvPicPr>
            <a:picLocks noChangeAspect="1"/>
          </p:cNvPicPr>
          <p:nvPr/>
        </p:nvPicPr>
        <p:blipFill>
          <a:blip r:embed="rId2"/>
          <a:stretch>
            <a:fillRect/>
          </a:stretch>
        </p:blipFill>
        <p:spPr>
          <a:xfrm>
            <a:off x="3586034" y="0"/>
            <a:ext cx="5019932" cy="6858000"/>
          </a:xfrm>
          <a:prstGeom prst="rect">
            <a:avLst/>
          </a:prstGeom>
        </p:spPr>
      </p:pic>
    </p:spTree>
    <p:extLst>
      <p:ext uri="{BB962C8B-B14F-4D97-AF65-F5344CB8AC3E}">
        <p14:creationId xmlns:p14="http://schemas.microsoft.com/office/powerpoint/2010/main" val="3959759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3C4FA-D4B9-4D22-ADD9-E9CA691E69A3}"/>
              </a:ext>
            </a:extLst>
          </p:cNvPr>
          <p:cNvPicPr>
            <a:picLocks noChangeAspect="1"/>
          </p:cNvPicPr>
          <p:nvPr/>
        </p:nvPicPr>
        <p:blipFill>
          <a:blip r:embed="rId2"/>
          <a:stretch>
            <a:fillRect/>
          </a:stretch>
        </p:blipFill>
        <p:spPr>
          <a:xfrm>
            <a:off x="6473191" y="0"/>
            <a:ext cx="5606659" cy="6858000"/>
          </a:xfrm>
          <a:prstGeom prst="rect">
            <a:avLst/>
          </a:prstGeom>
        </p:spPr>
      </p:pic>
      <p:pic>
        <p:nvPicPr>
          <p:cNvPr id="4" name="Picture 3">
            <a:extLst>
              <a:ext uri="{FF2B5EF4-FFF2-40B4-BE49-F238E27FC236}">
                <a16:creationId xmlns:a16="http://schemas.microsoft.com/office/drawing/2014/main" id="{3474383E-2B63-4C9D-A726-E57AD6595BB4}"/>
              </a:ext>
            </a:extLst>
          </p:cNvPr>
          <p:cNvPicPr>
            <a:picLocks noChangeAspect="1"/>
          </p:cNvPicPr>
          <p:nvPr/>
        </p:nvPicPr>
        <p:blipFill>
          <a:blip r:embed="rId3"/>
          <a:stretch>
            <a:fillRect/>
          </a:stretch>
        </p:blipFill>
        <p:spPr>
          <a:xfrm>
            <a:off x="228030" y="0"/>
            <a:ext cx="6139144" cy="6692291"/>
          </a:xfrm>
          <a:prstGeom prst="rect">
            <a:avLst/>
          </a:prstGeom>
        </p:spPr>
      </p:pic>
    </p:spTree>
    <p:extLst>
      <p:ext uri="{BB962C8B-B14F-4D97-AF65-F5344CB8AC3E}">
        <p14:creationId xmlns:p14="http://schemas.microsoft.com/office/powerpoint/2010/main" val="3530797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BC81E-B743-446D-BC3A-EA17853F6D9A}"/>
              </a:ext>
            </a:extLst>
          </p:cNvPr>
          <p:cNvPicPr>
            <a:picLocks noChangeAspect="1"/>
          </p:cNvPicPr>
          <p:nvPr/>
        </p:nvPicPr>
        <p:blipFill>
          <a:blip r:embed="rId2"/>
          <a:stretch>
            <a:fillRect/>
          </a:stretch>
        </p:blipFill>
        <p:spPr>
          <a:xfrm>
            <a:off x="2286000" y="442912"/>
            <a:ext cx="7620000" cy="5972175"/>
          </a:xfrm>
          <a:prstGeom prst="rect">
            <a:avLst/>
          </a:prstGeom>
        </p:spPr>
      </p:pic>
    </p:spTree>
    <p:extLst>
      <p:ext uri="{BB962C8B-B14F-4D97-AF65-F5344CB8AC3E}">
        <p14:creationId xmlns:p14="http://schemas.microsoft.com/office/powerpoint/2010/main" val="2400288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2C2DBA-BAE9-4431-A858-54C528AA539E}"/>
              </a:ext>
            </a:extLst>
          </p:cNvPr>
          <p:cNvPicPr>
            <a:picLocks noChangeAspect="1"/>
          </p:cNvPicPr>
          <p:nvPr/>
        </p:nvPicPr>
        <p:blipFill>
          <a:blip r:embed="rId2"/>
          <a:stretch>
            <a:fillRect/>
          </a:stretch>
        </p:blipFill>
        <p:spPr>
          <a:xfrm>
            <a:off x="2296935" y="-397566"/>
            <a:ext cx="7598129" cy="6858000"/>
          </a:xfrm>
          <a:prstGeom prst="rect">
            <a:avLst/>
          </a:prstGeom>
        </p:spPr>
      </p:pic>
    </p:spTree>
    <p:extLst>
      <p:ext uri="{BB962C8B-B14F-4D97-AF65-F5344CB8AC3E}">
        <p14:creationId xmlns:p14="http://schemas.microsoft.com/office/powerpoint/2010/main" val="4111497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Development of Cratons: 1 Billion years Ago</a:t>
            </a:r>
            <a:endParaRPr lang="en-CA"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2178" y="1464886"/>
            <a:ext cx="8371269" cy="4959977"/>
          </a:xfrm>
        </p:spPr>
      </p:pic>
    </p:spTree>
    <p:extLst>
      <p:ext uri="{BB962C8B-B14F-4D97-AF65-F5344CB8AC3E}">
        <p14:creationId xmlns:p14="http://schemas.microsoft.com/office/powerpoint/2010/main" val="3344743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603" y="533566"/>
            <a:ext cx="11134793" cy="5915359"/>
          </a:xfrm>
        </p:spPr>
      </p:pic>
    </p:spTree>
    <p:extLst>
      <p:ext uri="{BB962C8B-B14F-4D97-AF65-F5344CB8AC3E}">
        <p14:creationId xmlns:p14="http://schemas.microsoft.com/office/powerpoint/2010/main" val="895832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61611" cy="1325563"/>
          </a:xfrm>
        </p:spPr>
        <p:txBody>
          <a:bodyPr>
            <a:normAutofit/>
          </a:bodyPr>
          <a:lstStyle/>
          <a:p>
            <a:r>
              <a:rPr lang="en-US" dirty="0"/>
              <a:t>Cratons of North America</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3017" y="478012"/>
            <a:ext cx="6695694" cy="5934820"/>
          </a:xfrm>
        </p:spPr>
      </p:pic>
    </p:spTree>
    <p:extLst>
      <p:ext uri="{BB962C8B-B14F-4D97-AF65-F5344CB8AC3E}">
        <p14:creationId xmlns:p14="http://schemas.microsoft.com/office/powerpoint/2010/main" val="277793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C147F-672B-4B26-9151-2F19880AC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83001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Supercontinent of </a:t>
            </a:r>
            <a:r>
              <a:rPr lang="en-US" b="1" dirty="0" err="1"/>
              <a:t>Rodinea</a:t>
            </a:r>
            <a:r>
              <a:rPr lang="en-US" b="1" dirty="0"/>
              <a:t>: 1.1 Billion years ago</a:t>
            </a:r>
            <a:endParaRPr lang="en-CA" b="1" dirty="0"/>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280876" y="1306421"/>
            <a:ext cx="6577896" cy="5359074"/>
          </a:xfrm>
        </p:spPr>
      </p:pic>
      <p:sp>
        <p:nvSpPr>
          <p:cNvPr id="5" name="TextBox 4"/>
          <p:cNvSpPr txBox="1"/>
          <p:nvPr/>
        </p:nvSpPr>
        <p:spPr>
          <a:xfrm>
            <a:off x="360947" y="3116179"/>
            <a:ext cx="3537285" cy="369332"/>
          </a:xfrm>
          <a:prstGeom prst="rect">
            <a:avLst/>
          </a:prstGeom>
          <a:noFill/>
        </p:spPr>
        <p:txBody>
          <a:bodyPr wrap="square" rtlCol="0">
            <a:spAutoFit/>
          </a:bodyPr>
          <a:lstStyle/>
          <a:p>
            <a:r>
              <a:rPr lang="en-US" dirty="0" err="1"/>
              <a:t>Laurentia</a:t>
            </a:r>
            <a:r>
              <a:rPr lang="en-US" dirty="0"/>
              <a:t> = North America</a:t>
            </a:r>
            <a:endParaRPr lang="en-CA" dirty="0"/>
          </a:p>
        </p:txBody>
      </p:sp>
    </p:spTree>
    <p:extLst>
      <p:ext uri="{BB962C8B-B14F-4D97-AF65-F5344CB8AC3E}">
        <p14:creationId xmlns:p14="http://schemas.microsoft.com/office/powerpoint/2010/main" val="2287556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61021" cy="1325563"/>
          </a:xfrm>
        </p:spPr>
        <p:txBody>
          <a:bodyPr/>
          <a:lstStyle/>
          <a:p>
            <a:r>
              <a:rPr lang="en-US" dirty="0"/>
              <a:t>Supercontinent of </a:t>
            </a:r>
            <a:r>
              <a:rPr lang="en-US" dirty="0" err="1"/>
              <a:t>Rodinia</a:t>
            </a:r>
            <a:endParaRPr lang="en-CA"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3600" y="365125"/>
            <a:ext cx="6339116" cy="6119896"/>
          </a:xfrm>
        </p:spPr>
      </p:pic>
    </p:spTree>
    <p:extLst>
      <p:ext uri="{BB962C8B-B14F-4D97-AF65-F5344CB8AC3E}">
        <p14:creationId xmlns:p14="http://schemas.microsoft.com/office/powerpoint/2010/main" val="1038655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Rodinia</a:t>
            </a:r>
            <a:r>
              <a:rPr lang="en-US" b="1" dirty="0"/>
              <a:t> broke up into </a:t>
            </a:r>
            <a:r>
              <a:rPr lang="en-US" b="1" dirty="0" err="1"/>
              <a:t>Lauritania</a:t>
            </a:r>
            <a:r>
              <a:rPr lang="en-US" b="1" dirty="0"/>
              <a:t> and Gondwanaland: 600  to 800 Million Years Ago</a:t>
            </a:r>
            <a:endParaRPr lang="en-CA"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8907" y="1690688"/>
            <a:ext cx="8247088" cy="4649954"/>
          </a:xfrm>
        </p:spPr>
      </p:pic>
    </p:spTree>
    <p:extLst>
      <p:ext uri="{BB962C8B-B14F-4D97-AF65-F5344CB8AC3E}">
        <p14:creationId xmlns:p14="http://schemas.microsoft.com/office/powerpoint/2010/main" val="1282723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2933-F6D4-4084-8D87-192410239DF4}"/>
              </a:ext>
            </a:extLst>
          </p:cNvPr>
          <p:cNvSpPr>
            <a:spLocks noGrp="1"/>
          </p:cNvSpPr>
          <p:nvPr>
            <p:ph type="title"/>
          </p:nvPr>
        </p:nvSpPr>
        <p:spPr/>
        <p:txBody>
          <a:bodyPr/>
          <a:lstStyle/>
          <a:p>
            <a:r>
              <a:rPr lang="en-US" b="1" dirty="0"/>
              <a:t>Proterozoic to Cambrian Transition</a:t>
            </a:r>
          </a:p>
        </p:txBody>
      </p:sp>
      <p:sp>
        <p:nvSpPr>
          <p:cNvPr id="3" name="Content Placeholder 2">
            <a:extLst>
              <a:ext uri="{FF2B5EF4-FFF2-40B4-BE49-F238E27FC236}">
                <a16:creationId xmlns:a16="http://schemas.microsoft.com/office/drawing/2014/main" id="{5A892E54-6695-43BD-92EE-1A8901055A1C}"/>
              </a:ext>
            </a:extLst>
          </p:cNvPr>
          <p:cNvSpPr>
            <a:spLocks noGrp="1"/>
          </p:cNvSpPr>
          <p:nvPr>
            <p:ph idx="1"/>
          </p:nvPr>
        </p:nvSpPr>
        <p:spPr/>
        <p:txBody>
          <a:bodyPr/>
          <a:lstStyle/>
          <a:p>
            <a:r>
              <a:rPr lang="en-US" dirty="0"/>
              <a:t>Microscopic Life</a:t>
            </a:r>
          </a:p>
          <a:p>
            <a:r>
              <a:rPr lang="en-US" dirty="0"/>
              <a:t>To</a:t>
            </a:r>
          </a:p>
          <a:p>
            <a:r>
              <a:rPr lang="en-US" dirty="0"/>
              <a:t>Megascopic Life</a:t>
            </a:r>
          </a:p>
        </p:txBody>
      </p:sp>
      <p:pic>
        <p:nvPicPr>
          <p:cNvPr id="5" name="Picture 4" descr="A close up of a plant&#10;&#10;Description automatically generated">
            <a:extLst>
              <a:ext uri="{FF2B5EF4-FFF2-40B4-BE49-F238E27FC236}">
                <a16:creationId xmlns:a16="http://schemas.microsoft.com/office/drawing/2014/main" id="{344DEFDD-F81E-48C7-B944-548D9F316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987" y="3676454"/>
            <a:ext cx="3110845" cy="2333134"/>
          </a:xfrm>
          <a:prstGeom prst="rect">
            <a:avLst/>
          </a:prstGeom>
        </p:spPr>
      </p:pic>
      <p:pic>
        <p:nvPicPr>
          <p:cNvPr id="7" name="Picture 6" descr="A picture containing water, indoor&#10;&#10;Description automatically generated">
            <a:extLst>
              <a:ext uri="{FF2B5EF4-FFF2-40B4-BE49-F238E27FC236}">
                <a16:creationId xmlns:a16="http://schemas.microsoft.com/office/drawing/2014/main" id="{80DDBEC5-177F-44CF-B08C-3820B0CAA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354" y="1825624"/>
            <a:ext cx="5777766" cy="3868165"/>
          </a:xfrm>
          <a:prstGeom prst="rect">
            <a:avLst/>
          </a:prstGeom>
        </p:spPr>
      </p:pic>
    </p:spTree>
    <p:extLst>
      <p:ext uri="{BB962C8B-B14F-4D97-AF65-F5344CB8AC3E}">
        <p14:creationId xmlns:p14="http://schemas.microsoft.com/office/powerpoint/2010/main" val="3443496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Life and Calcium Carbonate: 540 million years ago</a:t>
            </a:r>
            <a:endParaRPr lang="en-CA" b="1" dirty="0"/>
          </a:p>
        </p:txBody>
      </p:sp>
      <p:sp>
        <p:nvSpPr>
          <p:cNvPr id="3" name="Content Placeholder 2"/>
          <p:cNvSpPr>
            <a:spLocks noGrp="1"/>
          </p:cNvSpPr>
          <p:nvPr>
            <p:ph idx="1"/>
          </p:nvPr>
        </p:nvSpPr>
        <p:spPr/>
        <p:txBody>
          <a:bodyPr/>
          <a:lstStyle/>
          <a:p>
            <a:r>
              <a:rPr lang="en-US" dirty="0" err="1"/>
              <a:t>Biogentic</a:t>
            </a:r>
            <a:r>
              <a:rPr lang="en-US" dirty="0"/>
              <a:t> </a:t>
            </a:r>
            <a:r>
              <a:rPr lang="en-US" dirty="0" err="1"/>
              <a:t>Limestones</a:t>
            </a:r>
            <a:endParaRPr lang="en-US" dirty="0"/>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179" y="1641057"/>
            <a:ext cx="6047874" cy="45359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74" y="2774283"/>
            <a:ext cx="3177457" cy="3024939"/>
          </a:xfrm>
          <a:prstGeom prst="rect">
            <a:avLst/>
          </a:prstGeom>
        </p:spPr>
      </p:pic>
    </p:spTree>
    <p:extLst>
      <p:ext uri="{BB962C8B-B14F-4D97-AF65-F5344CB8AC3E}">
        <p14:creationId xmlns:p14="http://schemas.microsoft.com/office/powerpoint/2010/main" val="2717300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Goldilocks  Planet</a:t>
            </a:r>
            <a:endParaRPr lang="en-CA" b="1" dirty="0"/>
          </a:p>
        </p:txBody>
      </p:sp>
      <p:sp>
        <p:nvSpPr>
          <p:cNvPr id="3" name="Content Placeholder 2"/>
          <p:cNvSpPr>
            <a:spLocks noGrp="1"/>
          </p:cNvSpPr>
          <p:nvPr>
            <p:ph idx="1"/>
          </p:nvPr>
        </p:nvSpPr>
        <p:spPr/>
        <p:txBody>
          <a:bodyPr/>
          <a:lstStyle/>
          <a:p>
            <a:pPr marL="0" indent="0">
              <a:buNone/>
            </a:pPr>
            <a:r>
              <a:rPr lang="en-US" dirty="0"/>
              <a:t>Not to hot, not to cold</a:t>
            </a:r>
          </a:p>
          <a:p>
            <a:pPr marL="0" indent="0">
              <a:buNone/>
            </a:pPr>
            <a:r>
              <a:rPr lang="en-US" dirty="0"/>
              <a:t>Gravity just right:</a:t>
            </a:r>
          </a:p>
          <a:p>
            <a:pPr marL="0" indent="0">
              <a:buNone/>
            </a:pPr>
            <a:r>
              <a:rPr lang="en-US" dirty="0"/>
              <a:t>--Not to not big to retain ammonia, methane and other poisonous gases</a:t>
            </a:r>
          </a:p>
          <a:p>
            <a:pPr marL="0" indent="0">
              <a:buNone/>
            </a:pPr>
            <a:r>
              <a:rPr lang="en-US" dirty="0"/>
              <a:t>--Not to small to loose water and other volatiles needed for life would escape</a:t>
            </a:r>
          </a:p>
          <a:p>
            <a:pPr marL="0" indent="0">
              <a:buNone/>
            </a:pPr>
            <a:r>
              <a:rPr lang="en-US" dirty="0" err="1"/>
              <a:t>Ridgid</a:t>
            </a:r>
            <a:r>
              <a:rPr lang="en-US" dirty="0"/>
              <a:t> Geologic Plates: Permits creation of land masses: Not all ocean</a:t>
            </a:r>
            <a:endParaRPr lang="en-CA" dirty="0"/>
          </a:p>
        </p:txBody>
      </p:sp>
    </p:spTree>
    <p:extLst>
      <p:ext uri="{BB962C8B-B14F-4D97-AF65-F5344CB8AC3E}">
        <p14:creationId xmlns:p14="http://schemas.microsoft.com/office/powerpoint/2010/main" val="250850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Goldilocks Planet</a:t>
            </a:r>
            <a:endParaRPr lang="en-CA" b="1" dirty="0"/>
          </a:p>
        </p:txBody>
      </p:sp>
      <p:sp>
        <p:nvSpPr>
          <p:cNvPr id="3" name="Content Placeholder 2"/>
          <p:cNvSpPr>
            <a:spLocks noGrp="1"/>
          </p:cNvSpPr>
          <p:nvPr>
            <p:ph idx="1"/>
          </p:nvPr>
        </p:nvSpPr>
        <p:spPr/>
        <p:txBody>
          <a:bodyPr/>
          <a:lstStyle/>
          <a:p>
            <a:r>
              <a:rPr lang="en-US" dirty="0"/>
              <a:t>If 10% closer to the Sun, too hot like Venus, no life</a:t>
            </a:r>
          </a:p>
          <a:p>
            <a:r>
              <a:rPr lang="en-US" dirty="0"/>
              <a:t>If 10% further away from Son, to cold like Mars, frozen over oceans, and no life</a:t>
            </a:r>
          </a:p>
          <a:p>
            <a:r>
              <a:rPr lang="en-US" dirty="0"/>
              <a:t>Near a modest size stare: long lifespan</a:t>
            </a:r>
          </a:p>
          <a:p>
            <a:r>
              <a:rPr lang="en-US" dirty="0"/>
              <a:t>Position in the Milky Way: on periphery, not too much cosmic radiation to kill off all life,</a:t>
            </a:r>
          </a:p>
          <a:p>
            <a:r>
              <a:rPr lang="en-US" dirty="0"/>
              <a:t>Just the right atmosphere</a:t>
            </a:r>
          </a:p>
          <a:p>
            <a:r>
              <a:rPr lang="en-US" dirty="0"/>
              <a:t>Meteorite Impact and Age of Mammals</a:t>
            </a:r>
            <a:endParaRPr lang="en-CA" dirty="0"/>
          </a:p>
        </p:txBody>
      </p:sp>
    </p:spTree>
    <p:extLst>
      <p:ext uri="{BB962C8B-B14F-4D97-AF65-F5344CB8AC3E}">
        <p14:creationId xmlns:p14="http://schemas.microsoft.com/office/powerpoint/2010/main" val="1314971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783</Words>
  <Application>Microsoft Office PowerPoint</Application>
  <PresentationFormat>Widescreen</PresentationFormat>
  <Paragraphs>130</Paragraphs>
  <Slides>74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Calibri Light</vt:lpstr>
      <vt:lpstr>Office Theme</vt:lpstr>
      <vt:lpstr>Evolution of the Earth 13.7 Billion Years in the Making</vt:lpstr>
      <vt:lpstr>PowerPoint Presentation</vt:lpstr>
      <vt:lpstr>4.6 Billion years ago  (9.1 billion years after the Big Bang) </vt:lpstr>
      <vt:lpstr>Planetesimals</vt:lpstr>
      <vt:lpstr>PowerPoint Presentation</vt:lpstr>
      <vt:lpstr>From Protoplanets to Planets</vt:lpstr>
      <vt:lpstr>PowerPoint Presentation</vt:lpstr>
      <vt:lpstr>Goldilocks  Planet</vt:lpstr>
      <vt:lpstr>Goldilocks Planet</vt:lpstr>
      <vt:lpstr>Accretion Period: Hadean Era, molten earth</vt:lpstr>
      <vt:lpstr>Creation of the Moon</vt:lpstr>
      <vt:lpstr>PowerPoint Presentation</vt:lpstr>
      <vt:lpstr>Because of the Moon we have</vt:lpstr>
      <vt:lpstr>Planetary Differentiation: 4.5 Billion Years</vt:lpstr>
      <vt:lpstr>Formation of Continents</vt:lpstr>
      <vt:lpstr>Formation of Continents: Accretion</vt:lpstr>
      <vt:lpstr>Outgassing and formation of the Atmosphere</vt:lpstr>
      <vt:lpstr>Original Atmosphere was Poisonous and Reducing: 4.5 to 3.5 Billion Years</vt:lpstr>
      <vt:lpstr>BIF: Only in old PreCambrian Rocks</vt:lpstr>
      <vt:lpstr>Precambrian Clastic Uranium in Place Gold Deposits: Whitwaterstrand</vt:lpstr>
      <vt:lpstr>PowerPoint Presentation</vt:lpstr>
      <vt:lpstr>Evolution of Oceans: 4.0 Billion years ago</vt:lpstr>
      <vt:lpstr>PowerPoint Presentation</vt:lpstr>
      <vt:lpstr>Isua Volcanics Geology</vt:lpstr>
      <vt:lpstr>PowerPoint Presentation</vt:lpstr>
      <vt:lpstr>Carbon Dioxide in the Oceans</vt:lpstr>
      <vt:lpstr>Rock Subdivisions of the Pre-Cambrian</vt:lpstr>
      <vt:lpstr>Archean Igneous Rocks</vt:lpstr>
      <vt:lpstr>Continued Formation of Continents from Continental Crust</vt:lpstr>
      <vt:lpstr>Formation of Continents: Accretion</vt:lpstr>
      <vt:lpstr>Proto-Cratons: 3 billion years Ago</vt:lpstr>
      <vt:lpstr>Algoman (Kenoran) Orogeny: Late Archean 2700-2500 M.Y. ago</vt:lpstr>
      <vt:lpstr>Subdivisions of the Precambrian</vt:lpstr>
      <vt:lpstr>Evolution of Life; 3.5 Billion Years Ago</vt:lpstr>
      <vt:lpstr>Bacteria fossils in rocks (speleothem)</vt:lpstr>
      <vt:lpstr>Algae: Stromatolites</vt:lpstr>
      <vt:lpstr>The Great Oxidization Event: 2.5 Billion years ago </vt:lpstr>
      <vt:lpstr>PowerPoint Presentation</vt:lpstr>
      <vt:lpstr>PowerPoint Presentation</vt:lpstr>
      <vt:lpstr>Trans-Hudson (Hudsonian) Orogeny: 2.0 to 1.8 Billion Years Ago</vt:lpstr>
      <vt:lpstr>PowerPoint Presentation</vt:lpstr>
      <vt:lpstr>PowerPoint Presentation</vt:lpstr>
      <vt:lpstr>PowerPoint Presentation</vt:lpstr>
      <vt:lpstr>Wopmay Orogeny: 2.1 to 1.9 Billion Years Ago</vt:lpstr>
      <vt:lpstr>PowerPoint Presentation</vt:lpstr>
      <vt:lpstr>Penokean Orogeny: 1.8 to 1.5 Billion Years Ago</vt:lpstr>
      <vt:lpstr>PowerPoint Presentation</vt:lpstr>
      <vt:lpstr>PowerPoint Presentation</vt:lpstr>
      <vt:lpstr>Big Sky Orogeny: 1.7 Billion Years Ago</vt:lpstr>
      <vt:lpstr>PowerPoint Presentation</vt:lpstr>
      <vt:lpstr>PowerPoint Presentation</vt:lpstr>
      <vt:lpstr>PowerPoint Presentation</vt:lpstr>
      <vt:lpstr>PowerPoint Presentation</vt:lpstr>
      <vt:lpstr>Ivanpah Orogeny: 1.7 Billion Years Ago</vt:lpstr>
      <vt:lpstr>Yavapai –Mazatzal Orogeny: 1.71 and 1.65 Billion Years ago</vt:lpstr>
      <vt:lpstr>PowerPoint Presentation</vt:lpstr>
      <vt:lpstr>PowerPoint Presentation</vt:lpstr>
      <vt:lpstr>PowerPoint Presentation</vt:lpstr>
      <vt:lpstr>PowerPoint Presentation</vt:lpstr>
      <vt:lpstr>Grenville Orogeny: 1.2 to 1.0 Billion Years Ago</vt:lpstr>
      <vt:lpstr>PowerPoint Presentation</vt:lpstr>
      <vt:lpstr>PowerPoint Presentation</vt:lpstr>
      <vt:lpstr>PowerPoint Presentation</vt:lpstr>
      <vt:lpstr>PowerPoint Presentation</vt:lpstr>
      <vt:lpstr>PowerPoint Presentation</vt:lpstr>
      <vt:lpstr>PowerPoint Presentation</vt:lpstr>
      <vt:lpstr>Development of Cratons: 1 Billion years Ago</vt:lpstr>
      <vt:lpstr>PowerPoint Presentation</vt:lpstr>
      <vt:lpstr>Cratons of North America</vt:lpstr>
      <vt:lpstr>Supercontinent of Rodinea: 1.1 Billion years ago</vt:lpstr>
      <vt:lpstr>Supercontinent of Rodinia</vt:lpstr>
      <vt:lpstr>Rodinia broke up into Lauritania and Gondwanaland: 600  to 800 Million Years Ago</vt:lpstr>
      <vt:lpstr>Proterozoic to Cambrian Transition</vt:lpstr>
      <vt:lpstr>Life and Calcium Carbonate: 540 million years ago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the Earth 13.7 Billion Years in the Making</dc:title>
  <dc:creator>Gregg Wilkerson</dc:creator>
  <cp:lastModifiedBy>Gregg Wilkerson</cp:lastModifiedBy>
  <cp:revision>52</cp:revision>
  <dcterms:created xsi:type="dcterms:W3CDTF">2019-04-05T05:06:23Z</dcterms:created>
  <dcterms:modified xsi:type="dcterms:W3CDTF">2019-04-07T22:17:37Z</dcterms:modified>
</cp:coreProperties>
</file>