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61" r:id="rId2"/>
    <p:sldMasterId id="2147483663" r:id="rId3"/>
  </p:sldMasterIdLst>
  <p:notesMasterIdLst>
    <p:notesMasterId r:id="rId34"/>
  </p:notesMasterIdLst>
  <p:sldIdLst>
    <p:sldId id="256" r:id="rId4"/>
    <p:sldId id="299" r:id="rId5"/>
    <p:sldId id="384" r:id="rId6"/>
    <p:sldId id="275" r:id="rId7"/>
    <p:sldId id="274" r:id="rId8"/>
    <p:sldId id="276" r:id="rId9"/>
    <p:sldId id="336" r:id="rId10"/>
    <p:sldId id="360" r:id="rId11"/>
    <p:sldId id="278" r:id="rId12"/>
    <p:sldId id="361" r:id="rId13"/>
    <p:sldId id="329" r:id="rId14"/>
    <p:sldId id="303" r:id="rId15"/>
    <p:sldId id="281" r:id="rId16"/>
    <p:sldId id="392" r:id="rId17"/>
    <p:sldId id="393" r:id="rId18"/>
    <p:sldId id="397" r:id="rId19"/>
    <p:sldId id="352" r:id="rId20"/>
    <p:sldId id="283" r:id="rId21"/>
    <p:sldId id="362" r:id="rId22"/>
    <p:sldId id="285" r:id="rId23"/>
    <p:sldId id="399" r:id="rId24"/>
    <p:sldId id="394" r:id="rId25"/>
    <p:sldId id="398" r:id="rId26"/>
    <p:sldId id="330" r:id="rId27"/>
    <p:sldId id="345" r:id="rId28"/>
    <p:sldId id="286" r:id="rId29"/>
    <p:sldId id="287" r:id="rId30"/>
    <p:sldId id="288" r:id="rId31"/>
    <p:sldId id="335" r:id="rId32"/>
    <p:sldId id="331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000000"/>
    <a:srgbClr val="000099"/>
    <a:srgbClr val="FF9900"/>
    <a:srgbClr val="FF9933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8" autoAdjust="0"/>
    <p:restoredTop sz="94660"/>
  </p:normalViewPr>
  <p:slideViewPr>
    <p:cSldViewPr>
      <p:cViewPr varScale="1">
        <p:scale>
          <a:sx n="108" d="100"/>
          <a:sy n="108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15B34EFA-C947-4225-9649-CCFF44DD55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3808774E-AD83-4870-976F-FCBAE623741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67D44DBF-5A9E-43C7-AD0E-79E41C54B8C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3BF52A79-1087-4B9E-9CBE-FEE503AC43E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>
            <a:extLst>
              <a:ext uri="{FF2B5EF4-FFF2-40B4-BE49-F238E27FC236}">
                <a16:creationId xmlns:a16="http://schemas.microsoft.com/office/drawing/2014/main" id="{0ECF9ACF-52F2-4B37-8F3D-0940D02B25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>
            <a:extLst>
              <a:ext uri="{FF2B5EF4-FFF2-40B4-BE49-F238E27FC236}">
                <a16:creationId xmlns:a16="http://schemas.microsoft.com/office/drawing/2014/main" id="{6721D755-B89A-4D92-9ADE-4B04ED0F4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95BE2F-098B-4CFF-87EE-CDF102C2B3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0EBFF81-0F99-4F65-A14B-DC5C391F6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7F6311-2E80-48DD-838D-1580677F22E3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399E722-7A9B-4C98-98F2-51C7D59FF6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F0FD9D59-E86D-46DF-8AFC-457A03EA2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83B79EC2-A74E-4702-B04C-DBA03DABF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77D89B-500E-4D1B-8CE9-FC0F64C4AF32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B89C64E5-33EF-4C37-9867-7B6F272F55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804EBEDE-C84E-4914-A320-33A72F2C5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69A8BEC2-92DA-4506-923E-5131222F05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30389-48E8-4443-8DBE-3FEEEB0B8B3C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C81F7659-2A8F-4735-8492-5D33BEC56C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190E9B6D-9D6C-4C75-9083-0EA91F2AF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DF8FE210-38CB-41D8-BDF8-9E92CF263B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487FB0-ABAF-4506-A112-15AF68C96F2C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A09D4EDD-6C03-46EE-B138-6A17F36807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A5D33C2A-8217-4D08-8853-F28D1F78B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B3A781D1-A83E-4256-A037-5A31DFA843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D83DAB-FFE0-49FE-9BC3-D8C8940D3128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BFEC32EB-147D-4622-8832-AC04589966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E6A72E88-E4A1-4ECE-9C1A-01DBAE76AA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045E8EBD-383F-4A22-BB8D-6C42D1D31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D87ED8-EFFA-41A3-B928-AB7C4284AEB1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F3DA008-9309-44A6-A6DD-B06F3DFA75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12D989D8-D9EE-4496-99CC-79BFC24B8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BDE28362-83A7-42F7-96D5-AC7B313069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9B6486-D493-45F6-9FC1-4C048D53F46D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2ED2E1FE-28CF-498F-BCA3-D7640BE560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D4E7F605-8239-4C24-9E3A-EF4FDE0EC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FF79BE46-82BA-403A-8A2E-2C732139E4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14997A-ADA9-4403-A635-1330D3E369B3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C00337D4-2530-439A-8DCE-1F4E152FA8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id="{13EB598F-727D-426D-8EFC-D0067D759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D1DA686C-26E3-4F14-BFB3-6BA0FB65C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F0E1E8-2446-4194-A6E1-04B3EA185A4F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8CBA48D1-6986-4BB0-B424-683EC6BE1C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FFE08A01-A72A-43D2-99D4-A5FF2C2F4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9A1142EF-376F-4BA7-8810-455C88EA07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2DDB2B-DE5E-4521-BE8E-C84BD95419A4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AEEA9A94-4B5E-431C-9FEC-7F399DCFC7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AC4FD97F-33A0-42EF-B5C1-702B71972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2F03C0AD-5289-4C53-B787-B52C398A4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BDB828-7255-4488-B907-292571F7DA7B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FD5CE53E-C8BD-46FE-AD1D-610DAD22DA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B8C2F0B7-5007-4914-9DD4-CA4FAB9CB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BD56EA-E56B-4110-9BB3-7C619E140C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6BECEE-4BF3-41FA-BB86-F5F2E3B9A1D6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8D18ACDB-B274-4CA6-A118-35A97A0139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0FB14439-9411-49EB-B98E-0E4F90E62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286A49A1-9B90-4EFD-8CF8-CDC1DC63E1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FA2BFB-CF43-46A3-BBF4-4C5B28387494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23D62264-28D8-4FA7-9524-69A897861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2F77A526-0827-4D39-93B8-8E757EDF12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61EDBE1F-A8E8-4975-8C49-E2E455E37A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72581F-0680-4D85-AC0B-046E6713E49C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7DFFBFBD-8342-4F7C-9A14-CC159491F1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3259C57E-86BF-4B23-949E-CECE7C052D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E4410C3D-BA5B-4EBC-A573-CBA208930C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7324EC-F297-48BA-9C93-987398ABD2AE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48CC4C79-86FE-4389-A11C-31D04B135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0C986D45-B0C4-40F4-8769-DA2BE443A0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45741A66-9661-4D02-9DF2-65F79BC53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79777E-89D9-4E73-811A-AC905558BF0D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477C1688-D4F0-4006-BA20-4CDD7D722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BD6D9F87-5AE9-41AD-BD42-B38B4841A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8FBA2588-73CB-437F-ABD9-D56D60971E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5DD20F-66D2-4CC6-ACEC-85172990A27A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2553A2E3-AD48-4F50-87EF-1D07162AB1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A3E92A26-F206-44AC-97BF-4B81AB3A6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DE23AD69-8171-4C07-ABCF-8C772B421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CE6530-FA46-4018-8E8A-6A147BFF1708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90233C52-991A-403A-846D-D6B87A32E9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AD2F0DC3-8F94-4EDD-81D4-D88053A42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316E1A7-85AF-4B95-BB1B-E6F7D6DACC4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3AE3E4C-046D-4AAD-B016-22A0965CCB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623E5D11-FC93-4163-A104-A0DDC497E87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506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506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688680-2865-45D8-85DE-7EF5FF905FA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A0647A-E47B-4885-9752-0353BC2E3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83670A-4230-4B34-865E-F678E0201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D170E-D664-4966-80C8-4E573D0EF2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70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82F6822-2CE4-431F-B8AB-96669A0E66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B141839-282A-4657-852A-789DA1B7B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5C76957-C940-4A8D-8029-BF8E58EF5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96E5C-AA30-4948-93A4-82C1AAC64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66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3F93B43-3C0E-4068-BB6D-578A0C1DA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362F87A-82D0-4314-9DE5-AADA25398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4C3B2FA-880D-4B61-B1E4-0B6C5E7FCA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F74D1-F788-4631-8772-C9C91B7BC9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45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E95BB57-F123-4B16-A92D-532C8F831EE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05191C3-228F-4D5F-B208-62065AEB12C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0EC2CBD3-0F6A-4345-84EC-56188FAF070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02078A70-2840-48E5-AF5F-18731A2ABA4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BADCDE6-9C18-42F1-8FD2-9F81772F7DC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09E4123E-01D5-4C75-A6F3-B0137346C6F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6D98014-C71C-463B-A056-2E5220C365C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D4295EC6-C2AE-4951-B94D-29FA51FD9B2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90113C5-12AC-461D-82A2-1E13DE0293D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16144E4D-2AB6-4757-9155-480A709BF55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0DEFE501-9864-4AEB-9CC6-E3E68465DC9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800A90B5-76D4-426A-87E2-A3D8E769D7B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7A9A1EFF-F6FD-45D0-9804-05FD4CDCA3B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0A855B30-BBCF-439F-998D-52F1ACF0D01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AE85812F-1087-4E7B-ADEB-454968FEDB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E064381-FCB6-4445-8623-E8334CE8FF4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CC1B5289-0F80-4771-AD9A-F64C5537858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535CF88-4BEC-4993-8B55-32621F87365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CD1B13C0-BF96-4431-8A20-61643B4F95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1A496E67-D1A8-4FC6-B453-75E72462B4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6E409ADB-3CB8-4250-BCBB-84A5F5FEE39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CC12E3B-D9B7-41EB-A281-35979F3E501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D8842B87-DC9F-40EA-80FA-DF73C3E01B4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65E9AA-1A62-458A-AA32-D89F0D0F6BC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370FFAF2-1EDD-40A5-993B-8462780239E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749A81C8-481D-4603-BB5D-3507A320C9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86485EA5-403B-4603-A469-48024A65EB3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1D23A597-82BF-4387-A822-FA95E8AC2C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2" name="Group 30">
                <a:extLst>
                  <a:ext uri="{FF2B5EF4-FFF2-40B4-BE49-F238E27FC236}">
                    <a16:creationId xmlns:a16="http://schemas.microsoft.com/office/drawing/2014/main" id="{7FA4B68B-FB2E-4BD9-9180-96B9FD5233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>
                  <a:extLst>
                    <a:ext uri="{FF2B5EF4-FFF2-40B4-BE49-F238E27FC236}">
                      <a16:creationId xmlns:a16="http://schemas.microsoft.com/office/drawing/2014/main" id="{90E6DD24-D11F-4648-8C34-59C6EF1F58F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5" name="Freeform 32">
                  <a:extLst>
                    <a:ext uri="{FF2B5EF4-FFF2-40B4-BE49-F238E27FC236}">
                      <a16:creationId xmlns:a16="http://schemas.microsoft.com/office/drawing/2014/main" id="{8467A026-C01B-4F70-8A6F-680D4A8E8EB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6" name="Freeform 33">
                  <a:extLst>
                    <a:ext uri="{FF2B5EF4-FFF2-40B4-BE49-F238E27FC236}">
                      <a16:creationId xmlns:a16="http://schemas.microsoft.com/office/drawing/2014/main" id="{0E1AA3CA-56A9-4197-939D-4C8256048F2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7" name="Freeform 34">
                  <a:extLst>
                    <a:ext uri="{FF2B5EF4-FFF2-40B4-BE49-F238E27FC236}">
                      <a16:creationId xmlns:a16="http://schemas.microsoft.com/office/drawing/2014/main" id="{328AD10F-75DD-4AAD-9283-90E34F1EBEB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8" name="Freeform 35">
                  <a:extLst>
                    <a:ext uri="{FF2B5EF4-FFF2-40B4-BE49-F238E27FC236}">
                      <a16:creationId xmlns:a16="http://schemas.microsoft.com/office/drawing/2014/main" id="{1E9FDADD-7E2B-40B7-999F-188C0385B00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9" name="Freeform 36">
                  <a:extLst>
                    <a:ext uri="{FF2B5EF4-FFF2-40B4-BE49-F238E27FC236}">
                      <a16:creationId xmlns:a16="http://schemas.microsoft.com/office/drawing/2014/main" id="{544D6141-2D75-4952-A0E9-262AB65F8DC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0" name="Freeform 37">
                  <a:extLst>
                    <a:ext uri="{FF2B5EF4-FFF2-40B4-BE49-F238E27FC236}">
                      <a16:creationId xmlns:a16="http://schemas.microsoft.com/office/drawing/2014/main" id="{18144761-3CE4-4745-ADE0-68DF2611590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1" name="Freeform 38">
                  <a:extLst>
                    <a:ext uri="{FF2B5EF4-FFF2-40B4-BE49-F238E27FC236}">
                      <a16:creationId xmlns:a16="http://schemas.microsoft.com/office/drawing/2014/main" id="{3F33AE67-6D34-4F37-84CA-23BE4245950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2" name="Freeform 39">
                  <a:extLst>
                    <a:ext uri="{FF2B5EF4-FFF2-40B4-BE49-F238E27FC236}">
                      <a16:creationId xmlns:a16="http://schemas.microsoft.com/office/drawing/2014/main" id="{1A9FB237-536C-40EE-8DC9-6E20B118102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3" name="Freeform 40">
                  <a:extLst>
                    <a:ext uri="{FF2B5EF4-FFF2-40B4-BE49-F238E27FC236}">
                      <a16:creationId xmlns:a16="http://schemas.microsoft.com/office/drawing/2014/main" id="{721D063B-9680-4E81-A976-6AFFF86E421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4" name="Freeform 41">
                  <a:extLst>
                    <a:ext uri="{FF2B5EF4-FFF2-40B4-BE49-F238E27FC236}">
                      <a16:creationId xmlns:a16="http://schemas.microsoft.com/office/drawing/2014/main" id="{BB558748-98F9-4585-A601-B03828833DC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5" name="Freeform 42">
                  <a:extLst>
                    <a:ext uri="{FF2B5EF4-FFF2-40B4-BE49-F238E27FC236}">
                      <a16:creationId xmlns:a16="http://schemas.microsoft.com/office/drawing/2014/main" id="{FB85A8C5-3A6D-4ED7-8099-9AE33E5FB1B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6" name="Freeform 43">
                  <a:extLst>
                    <a:ext uri="{FF2B5EF4-FFF2-40B4-BE49-F238E27FC236}">
                      <a16:creationId xmlns:a16="http://schemas.microsoft.com/office/drawing/2014/main" id="{BAAB2F3B-3754-4177-B964-66802B1BD50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7" name="Freeform 44">
                  <a:extLst>
                    <a:ext uri="{FF2B5EF4-FFF2-40B4-BE49-F238E27FC236}">
                      <a16:creationId xmlns:a16="http://schemas.microsoft.com/office/drawing/2014/main" id="{89BF6A85-E6BD-498A-8319-5674ED70EB7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8" name="Freeform 45">
                  <a:extLst>
                    <a:ext uri="{FF2B5EF4-FFF2-40B4-BE49-F238E27FC236}">
                      <a16:creationId xmlns:a16="http://schemas.microsoft.com/office/drawing/2014/main" id="{5FB79582-2D63-4B2C-987E-AFC796B112C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3" name="Group 46">
                <a:extLst>
                  <a:ext uri="{FF2B5EF4-FFF2-40B4-BE49-F238E27FC236}">
                    <a16:creationId xmlns:a16="http://schemas.microsoft.com/office/drawing/2014/main" id="{4D8B6064-88D2-48AB-9AEA-ABD18F5CD2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12A36F0C-E3C6-41B6-A294-4125A780C9C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C2427BEB-BD47-4AC8-B887-3C9C6804F19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4" name="Group 49">
                <a:extLst>
                  <a:ext uri="{FF2B5EF4-FFF2-40B4-BE49-F238E27FC236}">
                    <a16:creationId xmlns:a16="http://schemas.microsoft.com/office/drawing/2014/main" id="{7AF2154C-AC0B-4BC3-ACDE-C8B0DA302F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>
                  <a:extLst>
                    <a:ext uri="{FF2B5EF4-FFF2-40B4-BE49-F238E27FC236}">
                      <a16:creationId xmlns:a16="http://schemas.microsoft.com/office/drawing/2014/main" id="{FEDFA335-E719-4341-912D-D2EF36B4C89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4" name="Freeform 51">
                  <a:extLst>
                    <a:ext uri="{FF2B5EF4-FFF2-40B4-BE49-F238E27FC236}">
                      <a16:creationId xmlns:a16="http://schemas.microsoft.com/office/drawing/2014/main" id="{15979740-7914-4429-A5F2-098C9AECD1A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5" name="Freeform 52">
                  <a:extLst>
                    <a:ext uri="{FF2B5EF4-FFF2-40B4-BE49-F238E27FC236}">
                      <a16:creationId xmlns:a16="http://schemas.microsoft.com/office/drawing/2014/main" id="{7558E309-DFDD-4D4B-BAF6-7FD576246DA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6" name="Freeform 53">
                  <a:extLst>
                    <a:ext uri="{FF2B5EF4-FFF2-40B4-BE49-F238E27FC236}">
                      <a16:creationId xmlns:a16="http://schemas.microsoft.com/office/drawing/2014/main" id="{1733CABA-9206-4DB9-8F73-9F3EA87E4F9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7" name="Freeform 54">
                  <a:extLst>
                    <a:ext uri="{FF2B5EF4-FFF2-40B4-BE49-F238E27FC236}">
                      <a16:creationId xmlns:a16="http://schemas.microsoft.com/office/drawing/2014/main" id="{68BE4EF2-BE9E-41AA-A1B6-215627BB574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8" name="Freeform 55">
                  <a:extLst>
                    <a:ext uri="{FF2B5EF4-FFF2-40B4-BE49-F238E27FC236}">
                      <a16:creationId xmlns:a16="http://schemas.microsoft.com/office/drawing/2014/main" id="{590231E4-0E2A-4090-9656-B94D09C410D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9" name="Freeform 56">
                  <a:extLst>
                    <a:ext uri="{FF2B5EF4-FFF2-40B4-BE49-F238E27FC236}">
                      <a16:creationId xmlns:a16="http://schemas.microsoft.com/office/drawing/2014/main" id="{92F6CAB7-50E4-4307-8B79-FEA5816232C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0" name="Freeform 57">
                  <a:extLst>
                    <a:ext uri="{FF2B5EF4-FFF2-40B4-BE49-F238E27FC236}">
                      <a16:creationId xmlns:a16="http://schemas.microsoft.com/office/drawing/2014/main" id="{2C0BCCF9-380A-4BDB-B291-FFEEFC53464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1" name="Freeform 58">
                  <a:extLst>
                    <a:ext uri="{FF2B5EF4-FFF2-40B4-BE49-F238E27FC236}">
                      <a16:creationId xmlns:a16="http://schemas.microsoft.com/office/drawing/2014/main" id="{5E9474D5-849F-422C-A35B-06FF35761E8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5" name="Freeform 59">
                <a:extLst>
                  <a:ext uri="{FF2B5EF4-FFF2-40B4-BE49-F238E27FC236}">
                    <a16:creationId xmlns:a16="http://schemas.microsoft.com/office/drawing/2014/main" id="{5F2EB8EB-08E6-463B-90CD-2CA3CD89582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Freeform 60">
                <a:extLst>
                  <a:ext uri="{FF2B5EF4-FFF2-40B4-BE49-F238E27FC236}">
                    <a16:creationId xmlns:a16="http://schemas.microsoft.com/office/drawing/2014/main" id="{659D0BD9-BBB4-448C-B88C-46F641AAB9E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Freeform 61">
                <a:extLst>
                  <a:ext uri="{FF2B5EF4-FFF2-40B4-BE49-F238E27FC236}">
                    <a16:creationId xmlns:a16="http://schemas.microsoft.com/office/drawing/2014/main" id="{DC460B4F-7626-489A-B9CC-E207F393682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Freeform 62">
                <a:extLst>
                  <a:ext uri="{FF2B5EF4-FFF2-40B4-BE49-F238E27FC236}">
                    <a16:creationId xmlns:a16="http://schemas.microsoft.com/office/drawing/2014/main" id="{6E740436-E0F7-4C22-BDE0-F663E86346C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Freeform 63">
                <a:extLst>
                  <a:ext uri="{FF2B5EF4-FFF2-40B4-BE49-F238E27FC236}">
                    <a16:creationId xmlns:a16="http://schemas.microsoft.com/office/drawing/2014/main" id="{D740970B-3BCB-437E-A244-EE052C0B5F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Freeform 64">
                <a:extLst>
                  <a:ext uri="{FF2B5EF4-FFF2-40B4-BE49-F238E27FC236}">
                    <a16:creationId xmlns:a16="http://schemas.microsoft.com/office/drawing/2014/main" id="{738FF4BB-349F-4B13-AB20-794654E8FA6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Freeform 65">
                <a:extLst>
                  <a:ext uri="{FF2B5EF4-FFF2-40B4-BE49-F238E27FC236}">
                    <a16:creationId xmlns:a16="http://schemas.microsoft.com/office/drawing/2014/main" id="{6ECE4DDF-7E09-42B7-A79B-A5588C48678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Freeform 66">
                <a:extLst>
                  <a:ext uri="{FF2B5EF4-FFF2-40B4-BE49-F238E27FC236}">
                    <a16:creationId xmlns:a16="http://schemas.microsoft.com/office/drawing/2014/main" id="{2F39FCC9-B51D-4D9A-99FD-A8AF95A9602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35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5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id="{6CDBE058-6069-4ABF-8D57-8A48ABF6C22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00AF86A2-8FC0-48A2-B892-DF48273545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>
            <a:extLst>
              <a:ext uri="{FF2B5EF4-FFF2-40B4-BE49-F238E27FC236}">
                <a16:creationId xmlns:a16="http://schemas.microsoft.com/office/drawing/2014/main" id="{383691BD-0F9E-492C-BD68-F3504EC682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EF313-8631-4FFA-AF10-1AB7D69D7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95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162C891F-43F5-42AB-9760-8D180D43D0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A6DE8116-AE69-4742-B1C1-531E98873D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8E1B8DDE-2AAB-4F19-9A36-A835D1B8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A12C0-6D45-4418-9939-46903815F1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781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14310668-7AA7-4773-833F-806049F900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28E8A66B-CDF5-489B-9026-A6F4A09BF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A681C524-0541-4DFA-BD6E-ABF45A172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4DB6-2641-4F47-A19D-182FCBD134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80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9A8841D7-7ECD-46C7-8093-3FC3DEB04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A70A3B79-003C-479A-9108-07D307EDF2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B66B7575-8C69-4B91-A5FD-158D24DE61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78C6D-1811-42E0-981F-A53C41C42E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07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B720010E-86B5-4C14-859F-46EE00A367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9">
            <a:extLst>
              <a:ext uri="{FF2B5EF4-FFF2-40B4-BE49-F238E27FC236}">
                <a16:creationId xmlns:a16="http://schemas.microsoft.com/office/drawing/2014/main" id="{7E5853BD-C2A9-46F1-9EF6-686B75683D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>
            <a:extLst>
              <a:ext uri="{FF2B5EF4-FFF2-40B4-BE49-F238E27FC236}">
                <a16:creationId xmlns:a16="http://schemas.microsoft.com/office/drawing/2014/main" id="{D9497F19-04D9-4ED5-AFA4-80663FE40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25650-083E-4D2D-9071-E318E24C66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79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0375DE70-F517-440A-99A7-FE1C5D327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0DA528AC-90CE-44D2-9BB3-EBB041A88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3DAE54B7-17CF-4031-961A-0451E6DD9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6D32A-645B-4981-AD71-49831A29EA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579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>
            <a:extLst>
              <a:ext uri="{FF2B5EF4-FFF2-40B4-BE49-F238E27FC236}">
                <a16:creationId xmlns:a16="http://schemas.microsoft.com/office/drawing/2014/main" id="{9DDDF77E-60EF-49A1-B293-9416A347B0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92BBC67F-8E6D-4401-9CED-003354CB7B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F0D31454-78A6-48FD-B86E-EADDEAF3D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61FAC-9BD0-4B4C-8973-FF61ADEA7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437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AF95320C-F929-476B-8A2B-FCF943F14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21FB2734-DFA1-4224-8333-6F79011C72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7F645446-C903-4685-AC87-DD7E16DDD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41201-BF05-453C-925D-67405FD5F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0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95C9994-6D38-430B-8219-BFC57CA59A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873FE29-B4AA-47D5-B05C-629F2AE93D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735FE5A-9011-4892-9692-7555D5F54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BC255-D836-4975-ABB6-FD78E72E52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995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3FE781DE-5654-4FAB-A3D1-37B4D294B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84BCD97E-36F7-464A-908E-9D9CDEB950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252B2F8B-E752-4442-88DB-34DBA1C811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0AAD9-EB55-4643-983D-36E8C665B6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202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51421701-59C7-4462-8563-1676EC4DD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E9893E08-9011-45FB-9505-74AA7908A1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FA469B30-E1E9-4C62-9F58-BAD703A5D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CBA1D-6DB1-46F9-8175-8F0347F09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161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04D0F253-9E1A-46F2-B12D-39F214983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21F662F0-B63E-4F8B-BD23-E8DAE05661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6D18A3BE-1FEB-43A6-9598-52700DEA6D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8CEB-5992-4E89-B3F7-EB7D019FC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262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049AED-53F1-4AB3-9E16-1D6D4A2FC3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A7AFC7-75A1-4236-AF51-30E3D423A4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9334C8-00F6-43EA-A5A3-9E93648DC6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BE958-D1C3-4905-A292-9F80DA0079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4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A4742A-C74A-4323-B4B7-F1128635F9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293A0F-F41B-4556-B608-2574E4907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4E8132-7927-4C5D-AF1A-3A09C2CA5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8D313-C654-4364-A0FF-58DCAAB28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228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EFB773-0E88-4B70-9DAE-A1EA57C954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A73493-61CC-4336-8AF8-727F6BE860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1F8AD9-7C97-4B32-9FFE-27AE01A7D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26C8E-24D0-4B84-ADF5-8D4D2ED620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912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93BC9-9974-4B6E-9D61-851E126C5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5E5572-C955-4576-8FCA-8801B541EC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DC01D5-F8FC-4535-8F41-21C94951BE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AD2E5-70C1-4C0D-B826-E13F190F4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429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3F6552-89A3-47A3-8E8A-48A64A8DB6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7E9B6C-3FA9-42B0-97B3-546FE9A119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296120-3890-40DE-8CD5-0116CF5B0B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0E310-7BC9-4213-A5B3-4020BFC62F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415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25046A9-1467-4969-9B72-33CA2AC13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168EB4-470F-492E-A01E-48BC6BEE32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46239BA-A9C3-4C19-9552-3474A5D7A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09665-BCA9-428E-8183-C026A23274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518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9ACB35-8888-4EF3-9006-990495D6A7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F4D3DE-0E75-423D-A556-39362AE113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9B0363-D6FC-4B7C-A401-9CDCE19030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4D35C-3909-4850-A9A9-911113CFD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81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8BB87EA-C569-4392-8244-54A1BFCBC0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18400B7-A810-4959-B24B-B8ED918FC7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002075A-F445-4E2F-84DC-FF156B194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DFD6A-4F9D-4838-B06E-C18CA53C6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787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01A82-E0FC-4E15-BC16-F95B374D6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187268-B3C1-4754-A495-FC4D4C8535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ABA33-C51E-4E64-B888-AB7671E4F8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47262-16CD-4825-A14E-B317EE60D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493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F88CC9-A246-4E77-A6D8-8309F6C3F2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58D03C-5C1B-4DB8-A6DA-50E898B814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B2277B-DBA3-46FC-BAB4-F56AB2BD0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24586-30C8-47F7-87AE-DA4CBB9AD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652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64F1E7-7C3E-41A8-9472-AE11EB3EE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55BC96-A3B2-4CE2-93D6-8D34FB1BB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16C97B-861A-43CA-9C88-3B11948743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D1C74-45BC-481B-A9A6-2753D7FAE6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17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E21FCE-F536-4081-A3DF-8F6E20BB58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BE1FFB-BD35-46C8-982D-3324EEDCA5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968CBF-9287-4815-BD92-4241D848C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EA24-BBF5-4F66-818B-CC5656134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10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E378E5E-FC71-403E-B924-5E6D7E65B9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AEAFCCA-8AD6-42B9-B19E-9EB5AB9ED8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8D7AB1C-42E0-4E2F-9B51-3971E829CA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64078-735C-4C59-BE59-276A08BD83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8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07988C1-857E-4B97-A4DA-8A6A7359BD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EE030A1-D2AD-499E-A6CC-F0D1432344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E4DBB47F-3341-4D72-BC47-8532BD1F0F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CEEF7-A7EC-4FBC-BDAB-51D3923DC3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0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B1CEDA64-11A0-49D4-8E3D-5671C328BE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FBD17CB-559F-478F-AC76-5F3CB032C1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B1DEA28-E7B3-4DF6-AFAE-9C7C6FEE6C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21EC3-FB0B-4A21-8DBF-2AC2497EFE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1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AA7DF97D-4E38-439A-8110-C565A2CBA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D078D322-6950-4179-85D1-BBD4B8D2A8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FF046D1-4586-414A-9FA3-DB3D6E197B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7E0BD-2B3B-4319-804E-38F35BEB2D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35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CBB2FBD-F9D8-44F5-A32B-02AC045CDB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008285C-8E90-4603-A1C9-9B4E0FD84E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CD2CF22-5CAD-4B0B-B00B-2C5527675F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D28B-70DE-4594-96F1-2B5EBF09E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98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F29094F-180E-458F-898B-4B3B892B06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4F7FCFC-E4F0-4AF7-A611-1CDCE485A1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480C793-D248-49F3-9415-90CF74F716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01BC3-D4DC-43A3-B3C3-4CA992B396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98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6BECCF8C-C746-4CA4-A5DE-B96B72621C2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44035" name="Freeform 3">
              <a:extLst>
                <a:ext uri="{FF2B5EF4-FFF2-40B4-BE49-F238E27FC236}">
                  <a16:creationId xmlns:a16="http://schemas.microsoft.com/office/drawing/2014/main" id="{884A8F79-DC0E-4947-947F-855136EF935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036" name="Freeform 4">
              <a:extLst>
                <a:ext uri="{FF2B5EF4-FFF2-40B4-BE49-F238E27FC236}">
                  <a16:creationId xmlns:a16="http://schemas.microsoft.com/office/drawing/2014/main" id="{7E05A0A3-ABE5-482D-96AE-4162D35CB15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4037" name="Rectangle 5">
            <a:extLst>
              <a:ext uri="{FF2B5EF4-FFF2-40B4-BE49-F238E27FC236}">
                <a16:creationId xmlns:a16="http://schemas.microsoft.com/office/drawing/2014/main" id="{0BDD7350-E128-4F04-AB72-E5D47431A6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2CFE72A7-CF7A-4700-87B9-2F2430119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A5F87239-C741-44D7-A1C7-8996AB1717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2184CF3B-978E-4983-B8CD-2CAB69E5C9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41" name="Rectangle 9">
            <a:extLst>
              <a:ext uri="{FF2B5EF4-FFF2-40B4-BE49-F238E27FC236}">
                <a16:creationId xmlns:a16="http://schemas.microsoft.com/office/drawing/2014/main" id="{638718F2-F749-40CA-B1D5-20A58992F5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496BA74-E7F2-4BDF-85C8-D20407CDC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8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141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07085953-8420-4C0D-A9FB-6C8EAFA5CD0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34147" name="Freeform 3">
              <a:extLst>
                <a:ext uri="{FF2B5EF4-FFF2-40B4-BE49-F238E27FC236}">
                  <a16:creationId xmlns:a16="http://schemas.microsoft.com/office/drawing/2014/main" id="{0D2DB7A4-0F3B-44A3-9C4B-64DA9E1337D5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057" name="Group 4">
              <a:extLst>
                <a:ext uri="{FF2B5EF4-FFF2-40B4-BE49-F238E27FC236}">
                  <a16:creationId xmlns:a16="http://schemas.microsoft.com/office/drawing/2014/main" id="{A9D5DA98-94D1-4C2F-88AE-006F6D98C57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34149" name="Freeform 5">
                <a:extLst>
                  <a:ext uri="{FF2B5EF4-FFF2-40B4-BE49-F238E27FC236}">
                    <a16:creationId xmlns:a16="http://schemas.microsoft.com/office/drawing/2014/main" id="{FA30154D-BF4E-44CA-AD22-40446CFE7E4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50" name="Freeform 6">
                <a:extLst>
                  <a:ext uri="{FF2B5EF4-FFF2-40B4-BE49-F238E27FC236}">
                    <a16:creationId xmlns:a16="http://schemas.microsoft.com/office/drawing/2014/main" id="{EBB5B683-8C59-4E1A-9D08-9C4677DE602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51" name="Freeform 7">
                <a:extLst>
                  <a:ext uri="{FF2B5EF4-FFF2-40B4-BE49-F238E27FC236}">
                    <a16:creationId xmlns:a16="http://schemas.microsoft.com/office/drawing/2014/main" id="{240C43E8-3787-438A-950D-AE6642B3D9C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52" name="Freeform 8">
                <a:extLst>
                  <a:ext uri="{FF2B5EF4-FFF2-40B4-BE49-F238E27FC236}">
                    <a16:creationId xmlns:a16="http://schemas.microsoft.com/office/drawing/2014/main" id="{CB2E9EBF-F543-4C64-9856-AAF3EB63CA7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53" name="Freeform 9">
                <a:extLst>
                  <a:ext uri="{FF2B5EF4-FFF2-40B4-BE49-F238E27FC236}">
                    <a16:creationId xmlns:a16="http://schemas.microsoft.com/office/drawing/2014/main" id="{BB8F78DA-09F6-4BEA-A498-4487926C3A5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54" name="Freeform 10">
                <a:extLst>
                  <a:ext uri="{FF2B5EF4-FFF2-40B4-BE49-F238E27FC236}">
                    <a16:creationId xmlns:a16="http://schemas.microsoft.com/office/drawing/2014/main" id="{80DA156C-BC72-4AEE-98A0-5CC33D5E715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55" name="Freeform 11">
                <a:extLst>
                  <a:ext uri="{FF2B5EF4-FFF2-40B4-BE49-F238E27FC236}">
                    <a16:creationId xmlns:a16="http://schemas.microsoft.com/office/drawing/2014/main" id="{98BC5E8B-AAA5-4D46-91DF-D03F3DB4709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56" name="Freeform 12">
                <a:extLst>
                  <a:ext uri="{FF2B5EF4-FFF2-40B4-BE49-F238E27FC236}">
                    <a16:creationId xmlns:a16="http://schemas.microsoft.com/office/drawing/2014/main" id="{AACA3F97-C3C0-4E00-86B2-24C624B4698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57" name="Freeform 13">
                <a:extLst>
                  <a:ext uri="{FF2B5EF4-FFF2-40B4-BE49-F238E27FC236}">
                    <a16:creationId xmlns:a16="http://schemas.microsoft.com/office/drawing/2014/main" id="{435C267C-109C-45E6-8AE3-7481C2F6A17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58" name="Freeform 14">
                <a:extLst>
                  <a:ext uri="{FF2B5EF4-FFF2-40B4-BE49-F238E27FC236}">
                    <a16:creationId xmlns:a16="http://schemas.microsoft.com/office/drawing/2014/main" id="{DD196EB5-188B-4B37-AB2F-BD51FD7FC5F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59" name="Freeform 15">
                <a:extLst>
                  <a:ext uri="{FF2B5EF4-FFF2-40B4-BE49-F238E27FC236}">
                    <a16:creationId xmlns:a16="http://schemas.microsoft.com/office/drawing/2014/main" id="{134152E5-8CC3-4A67-8F0A-AE616F5A475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60" name="Freeform 16">
                <a:extLst>
                  <a:ext uri="{FF2B5EF4-FFF2-40B4-BE49-F238E27FC236}">
                    <a16:creationId xmlns:a16="http://schemas.microsoft.com/office/drawing/2014/main" id="{1FE11E88-71E7-41F2-9899-20D2EEA30FD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61" name="Freeform 17">
                <a:extLst>
                  <a:ext uri="{FF2B5EF4-FFF2-40B4-BE49-F238E27FC236}">
                    <a16:creationId xmlns:a16="http://schemas.microsoft.com/office/drawing/2014/main" id="{8B8C70E9-5234-4CCD-973C-48DD435F34F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62" name="Freeform 18">
                <a:extLst>
                  <a:ext uri="{FF2B5EF4-FFF2-40B4-BE49-F238E27FC236}">
                    <a16:creationId xmlns:a16="http://schemas.microsoft.com/office/drawing/2014/main" id="{677B4A94-F11F-4ABA-995C-CDECCEBD1CB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63" name="Freeform 19">
                <a:extLst>
                  <a:ext uri="{FF2B5EF4-FFF2-40B4-BE49-F238E27FC236}">
                    <a16:creationId xmlns:a16="http://schemas.microsoft.com/office/drawing/2014/main" id="{A9559518-67D0-4331-9AFB-FF30F3AAF67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64" name="Freeform 20">
                <a:extLst>
                  <a:ext uri="{FF2B5EF4-FFF2-40B4-BE49-F238E27FC236}">
                    <a16:creationId xmlns:a16="http://schemas.microsoft.com/office/drawing/2014/main" id="{176406FC-638E-4AAE-888A-0D138F15397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65" name="Freeform 21">
                <a:extLst>
                  <a:ext uri="{FF2B5EF4-FFF2-40B4-BE49-F238E27FC236}">
                    <a16:creationId xmlns:a16="http://schemas.microsoft.com/office/drawing/2014/main" id="{47E1B53D-04C8-4698-9A5E-9C8BE7128C1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66" name="Freeform 22">
                <a:extLst>
                  <a:ext uri="{FF2B5EF4-FFF2-40B4-BE49-F238E27FC236}">
                    <a16:creationId xmlns:a16="http://schemas.microsoft.com/office/drawing/2014/main" id="{843100B7-7821-4526-90E1-ABAC7E1350B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67" name="Freeform 23">
                <a:extLst>
                  <a:ext uri="{FF2B5EF4-FFF2-40B4-BE49-F238E27FC236}">
                    <a16:creationId xmlns:a16="http://schemas.microsoft.com/office/drawing/2014/main" id="{7512248F-A786-48D6-A931-6843B1F62A4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68" name="Freeform 24">
                <a:extLst>
                  <a:ext uri="{FF2B5EF4-FFF2-40B4-BE49-F238E27FC236}">
                    <a16:creationId xmlns:a16="http://schemas.microsoft.com/office/drawing/2014/main" id="{D32DFC89-8AD3-4793-8EC4-8C974A707F3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69" name="Freeform 25">
                <a:extLst>
                  <a:ext uri="{FF2B5EF4-FFF2-40B4-BE49-F238E27FC236}">
                    <a16:creationId xmlns:a16="http://schemas.microsoft.com/office/drawing/2014/main" id="{1917A31C-4208-4779-B041-2F7E48F90D4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70" name="Freeform 26">
                <a:extLst>
                  <a:ext uri="{FF2B5EF4-FFF2-40B4-BE49-F238E27FC236}">
                    <a16:creationId xmlns:a16="http://schemas.microsoft.com/office/drawing/2014/main" id="{D3235976-1F74-4C5F-BCFA-F81127D0B34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71" name="Freeform 27">
                <a:extLst>
                  <a:ext uri="{FF2B5EF4-FFF2-40B4-BE49-F238E27FC236}">
                    <a16:creationId xmlns:a16="http://schemas.microsoft.com/office/drawing/2014/main" id="{4F3A61B9-6FFC-4DD6-9940-34AB11C8E68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72" name="Freeform 28">
                <a:extLst>
                  <a:ext uri="{FF2B5EF4-FFF2-40B4-BE49-F238E27FC236}">
                    <a16:creationId xmlns:a16="http://schemas.microsoft.com/office/drawing/2014/main" id="{AFB5AB1D-FCA0-489A-976D-3A3344087CB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173" name="Freeform 29">
                <a:extLst>
                  <a:ext uri="{FF2B5EF4-FFF2-40B4-BE49-F238E27FC236}">
                    <a16:creationId xmlns:a16="http://schemas.microsoft.com/office/drawing/2014/main" id="{6B8B346B-F4AB-4E40-9CDA-0AE83CBAFC9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2083" name="Group 30">
                <a:extLst>
                  <a:ext uri="{FF2B5EF4-FFF2-40B4-BE49-F238E27FC236}">
                    <a16:creationId xmlns:a16="http://schemas.microsoft.com/office/drawing/2014/main" id="{88B14261-BF2D-4348-BE78-62A2EC66201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34175" name="Freeform 31">
                  <a:extLst>
                    <a:ext uri="{FF2B5EF4-FFF2-40B4-BE49-F238E27FC236}">
                      <a16:creationId xmlns:a16="http://schemas.microsoft.com/office/drawing/2014/main" id="{0CF6ABF8-8E35-432C-99C4-66686C337AA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76" name="Freeform 32">
                  <a:extLst>
                    <a:ext uri="{FF2B5EF4-FFF2-40B4-BE49-F238E27FC236}">
                      <a16:creationId xmlns:a16="http://schemas.microsoft.com/office/drawing/2014/main" id="{1D916D73-35B0-4C4F-825C-7A465CE768A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77" name="Freeform 33">
                  <a:extLst>
                    <a:ext uri="{FF2B5EF4-FFF2-40B4-BE49-F238E27FC236}">
                      <a16:creationId xmlns:a16="http://schemas.microsoft.com/office/drawing/2014/main" id="{514CC9C0-E0ED-4764-9407-E39DD548165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78" name="Freeform 34">
                  <a:extLst>
                    <a:ext uri="{FF2B5EF4-FFF2-40B4-BE49-F238E27FC236}">
                      <a16:creationId xmlns:a16="http://schemas.microsoft.com/office/drawing/2014/main" id="{663D60A7-137B-441E-A6A1-F6FC75CCB69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79" name="Freeform 35">
                  <a:extLst>
                    <a:ext uri="{FF2B5EF4-FFF2-40B4-BE49-F238E27FC236}">
                      <a16:creationId xmlns:a16="http://schemas.microsoft.com/office/drawing/2014/main" id="{7C6DB4C7-FA98-44EA-BF41-44B3BE2FB9C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80" name="Freeform 36">
                  <a:extLst>
                    <a:ext uri="{FF2B5EF4-FFF2-40B4-BE49-F238E27FC236}">
                      <a16:creationId xmlns:a16="http://schemas.microsoft.com/office/drawing/2014/main" id="{73FA52D0-B796-46F7-92A7-58207497A9B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81" name="Freeform 37">
                  <a:extLst>
                    <a:ext uri="{FF2B5EF4-FFF2-40B4-BE49-F238E27FC236}">
                      <a16:creationId xmlns:a16="http://schemas.microsoft.com/office/drawing/2014/main" id="{98DD9AF3-8983-45E0-9571-62EDA47A7E9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82" name="Freeform 38">
                  <a:extLst>
                    <a:ext uri="{FF2B5EF4-FFF2-40B4-BE49-F238E27FC236}">
                      <a16:creationId xmlns:a16="http://schemas.microsoft.com/office/drawing/2014/main" id="{1683DCB4-5789-464A-921B-F0235F160E7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83" name="Freeform 39">
                  <a:extLst>
                    <a:ext uri="{FF2B5EF4-FFF2-40B4-BE49-F238E27FC236}">
                      <a16:creationId xmlns:a16="http://schemas.microsoft.com/office/drawing/2014/main" id="{A55109F4-C019-425B-AC12-8AC83B41D4A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84" name="Freeform 40">
                  <a:extLst>
                    <a:ext uri="{FF2B5EF4-FFF2-40B4-BE49-F238E27FC236}">
                      <a16:creationId xmlns:a16="http://schemas.microsoft.com/office/drawing/2014/main" id="{56633EE3-53F9-42CD-8C84-67176CD924F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85" name="Freeform 41">
                  <a:extLst>
                    <a:ext uri="{FF2B5EF4-FFF2-40B4-BE49-F238E27FC236}">
                      <a16:creationId xmlns:a16="http://schemas.microsoft.com/office/drawing/2014/main" id="{9B414183-5F5D-46C4-B4B3-EA5367772D7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86" name="Freeform 42">
                  <a:extLst>
                    <a:ext uri="{FF2B5EF4-FFF2-40B4-BE49-F238E27FC236}">
                      <a16:creationId xmlns:a16="http://schemas.microsoft.com/office/drawing/2014/main" id="{5E27DD26-4FC7-4026-B7A1-70F49BAA9C6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87" name="Freeform 43">
                  <a:extLst>
                    <a:ext uri="{FF2B5EF4-FFF2-40B4-BE49-F238E27FC236}">
                      <a16:creationId xmlns:a16="http://schemas.microsoft.com/office/drawing/2014/main" id="{7F8C4869-5C69-467A-BF8C-30F92C2AFF9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88" name="Freeform 44">
                  <a:extLst>
                    <a:ext uri="{FF2B5EF4-FFF2-40B4-BE49-F238E27FC236}">
                      <a16:creationId xmlns:a16="http://schemas.microsoft.com/office/drawing/2014/main" id="{D05409C0-1586-4CE3-A80A-61F33DE23C7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89" name="Freeform 45">
                  <a:extLst>
                    <a:ext uri="{FF2B5EF4-FFF2-40B4-BE49-F238E27FC236}">
                      <a16:creationId xmlns:a16="http://schemas.microsoft.com/office/drawing/2014/main" id="{FCC9E2B4-1AD2-4A34-A372-9163D056A7E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084" name="Group 46">
                <a:extLst>
                  <a:ext uri="{FF2B5EF4-FFF2-40B4-BE49-F238E27FC236}">
                    <a16:creationId xmlns:a16="http://schemas.microsoft.com/office/drawing/2014/main" id="{99926CB0-AF6D-47AB-9E26-5A998F1F7B9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34191" name="Freeform 47">
                  <a:extLst>
                    <a:ext uri="{FF2B5EF4-FFF2-40B4-BE49-F238E27FC236}">
                      <a16:creationId xmlns:a16="http://schemas.microsoft.com/office/drawing/2014/main" id="{2177F033-5F92-4CEE-A501-5320D84D71C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92" name="Freeform 48">
                  <a:extLst>
                    <a:ext uri="{FF2B5EF4-FFF2-40B4-BE49-F238E27FC236}">
                      <a16:creationId xmlns:a16="http://schemas.microsoft.com/office/drawing/2014/main" id="{42F40AB1-105D-4325-A85B-E1B8520A33B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085" name="Group 49">
                <a:extLst>
                  <a:ext uri="{FF2B5EF4-FFF2-40B4-BE49-F238E27FC236}">
                    <a16:creationId xmlns:a16="http://schemas.microsoft.com/office/drawing/2014/main" id="{39EFE566-D5D0-48E7-A717-6E5D5DD1920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34194" name="Freeform 50">
                  <a:extLst>
                    <a:ext uri="{FF2B5EF4-FFF2-40B4-BE49-F238E27FC236}">
                      <a16:creationId xmlns:a16="http://schemas.microsoft.com/office/drawing/2014/main" id="{29DE46F0-69C4-4395-ADCC-7C572E7583A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95" name="Freeform 51">
                  <a:extLst>
                    <a:ext uri="{FF2B5EF4-FFF2-40B4-BE49-F238E27FC236}">
                      <a16:creationId xmlns:a16="http://schemas.microsoft.com/office/drawing/2014/main" id="{D9F4246F-8D96-4B19-8196-BD3386B216E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96" name="Freeform 52">
                  <a:extLst>
                    <a:ext uri="{FF2B5EF4-FFF2-40B4-BE49-F238E27FC236}">
                      <a16:creationId xmlns:a16="http://schemas.microsoft.com/office/drawing/2014/main" id="{128B4A11-E5C0-4B4F-8222-257592503C7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97" name="Freeform 53">
                  <a:extLst>
                    <a:ext uri="{FF2B5EF4-FFF2-40B4-BE49-F238E27FC236}">
                      <a16:creationId xmlns:a16="http://schemas.microsoft.com/office/drawing/2014/main" id="{C70C07C2-0A61-4581-9501-B131C032CC2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98" name="Freeform 54">
                  <a:extLst>
                    <a:ext uri="{FF2B5EF4-FFF2-40B4-BE49-F238E27FC236}">
                      <a16:creationId xmlns:a16="http://schemas.microsoft.com/office/drawing/2014/main" id="{840CEBEA-102A-42EF-8247-73E5467DD99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199" name="Freeform 55">
                  <a:extLst>
                    <a:ext uri="{FF2B5EF4-FFF2-40B4-BE49-F238E27FC236}">
                      <a16:creationId xmlns:a16="http://schemas.microsoft.com/office/drawing/2014/main" id="{39EE090A-6E41-4ECF-97B3-8874D83A2D8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200" name="Freeform 56">
                  <a:extLst>
                    <a:ext uri="{FF2B5EF4-FFF2-40B4-BE49-F238E27FC236}">
                      <a16:creationId xmlns:a16="http://schemas.microsoft.com/office/drawing/2014/main" id="{6D27381B-7CD2-4FE5-A201-0E26F984C50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201" name="Freeform 57">
                  <a:extLst>
                    <a:ext uri="{FF2B5EF4-FFF2-40B4-BE49-F238E27FC236}">
                      <a16:creationId xmlns:a16="http://schemas.microsoft.com/office/drawing/2014/main" id="{C5C9BB2C-3B38-4D56-A2A8-B334EF86F71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202" name="Freeform 58">
                  <a:extLst>
                    <a:ext uri="{FF2B5EF4-FFF2-40B4-BE49-F238E27FC236}">
                      <a16:creationId xmlns:a16="http://schemas.microsoft.com/office/drawing/2014/main" id="{77867A42-90C6-4D5D-861A-B519741C89C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34203" name="Freeform 59">
                <a:extLst>
                  <a:ext uri="{FF2B5EF4-FFF2-40B4-BE49-F238E27FC236}">
                    <a16:creationId xmlns:a16="http://schemas.microsoft.com/office/drawing/2014/main" id="{7AA23AB4-0E61-43E9-8308-AF3F82B47B4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204" name="Freeform 60">
                <a:extLst>
                  <a:ext uri="{FF2B5EF4-FFF2-40B4-BE49-F238E27FC236}">
                    <a16:creationId xmlns:a16="http://schemas.microsoft.com/office/drawing/2014/main" id="{759110F7-7838-4B3A-9BB2-21F27FD5FF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205" name="Freeform 61">
                <a:extLst>
                  <a:ext uri="{FF2B5EF4-FFF2-40B4-BE49-F238E27FC236}">
                    <a16:creationId xmlns:a16="http://schemas.microsoft.com/office/drawing/2014/main" id="{92FF243B-A3CF-46AD-A9EB-D1849592EFF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206" name="Freeform 62">
                <a:extLst>
                  <a:ext uri="{FF2B5EF4-FFF2-40B4-BE49-F238E27FC236}">
                    <a16:creationId xmlns:a16="http://schemas.microsoft.com/office/drawing/2014/main" id="{F6A78109-A63A-453F-8CF0-1394633D76C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207" name="Freeform 63">
                <a:extLst>
                  <a:ext uri="{FF2B5EF4-FFF2-40B4-BE49-F238E27FC236}">
                    <a16:creationId xmlns:a16="http://schemas.microsoft.com/office/drawing/2014/main" id="{2967F883-D418-4ACE-8E38-D26A5BC59EB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208" name="Freeform 64">
                <a:extLst>
                  <a:ext uri="{FF2B5EF4-FFF2-40B4-BE49-F238E27FC236}">
                    <a16:creationId xmlns:a16="http://schemas.microsoft.com/office/drawing/2014/main" id="{6CE6FAE7-2AAA-4AB0-8651-7772A316A92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209" name="Freeform 65">
                <a:extLst>
                  <a:ext uri="{FF2B5EF4-FFF2-40B4-BE49-F238E27FC236}">
                    <a16:creationId xmlns:a16="http://schemas.microsoft.com/office/drawing/2014/main" id="{02574D0F-F219-49A9-A9C4-96D6194C5A6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210" name="Freeform 66">
                <a:extLst>
                  <a:ext uri="{FF2B5EF4-FFF2-40B4-BE49-F238E27FC236}">
                    <a16:creationId xmlns:a16="http://schemas.microsoft.com/office/drawing/2014/main" id="{1B79D643-3199-472A-9D0E-39685FE0DA0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34211" name="Rectangle 67">
            <a:extLst>
              <a:ext uri="{FF2B5EF4-FFF2-40B4-BE49-F238E27FC236}">
                <a16:creationId xmlns:a16="http://schemas.microsoft.com/office/drawing/2014/main" id="{432C9C58-E3EC-4305-AD4C-2AA2B3E9A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212" name="Rectangle 68">
            <a:extLst>
              <a:ext uri="{FF2B5EF4-FFF2-40B4-BE49-F238E27FC236}">
                <a16:creationId xmlns:a16="http://schemas.microsoft.com/office/drawing/2014/main" id="{E49E32E8-C2EC-4C12-8C04-47821741A2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213" name="Rectangle 69">
            <a:extLst>
              <a:ext uri="{FF2B5EF4-FFF2-40B4-BE49-F238E27FC236}">
                <a16:creationId xmlns:a16="http://schemas.microsoft.com/office/drawing/2014/main" id="{3463EA1C-ABA9-4EB0-A62A-7B1D2EFA30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214" name="Rectangle 70">
            <a:extLst>
              <a:ext uri="{FF2B5EF4-FFF2-40B4-BE49-F238E27FC236}">
                <a16:creationId xmlns:a16="http://schemas.microsoft.com/office/drawing/2014/main" id="{A4B0FC35-3608-43A9-9B79-ABB7288CEB2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3EBA6A-260C-49EA-8941-55249692D7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4215" name="Rectangle 71">
            <a:extLst>
              <a:ext uri="{FF2B5EF4-FFF2-40B4-BE49-F238E27FC236}">
                <a16:creationId xmlns:a16="http://schemas.microsoft.com/office/drawing/2014/main" id="{EAE0E58A-3B46-40F0-8E0B-4E4C95DE79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9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36053611-929A-4A6F-82AB-7DF784D54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6A6A9242-0A35-47A2-B2F7-A323AE57B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1428" name="Rectangle 4">
            <a:extLst>
              <a:ext uri="{FF2B5EF4-FFF2-40B4-BE49-F238E27FC236}">
                <a16:creationId xmlns:a16="http://schemas.microsoft.com/office/drawing/2014/main" id="{914CC670-2870-44A5-BBBC-B34FE96BC7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9" name="Rectangle 5">
            <a:extLst>
              <a:ext uri="{FF2B5EF4-FFF2-40B4-BE49-F238E27FC236}">
                <a16:creationId xmlns:a16="http://schemas.microsoft.com/office/drawing/2014/main" id="{F5A82EFB-A0AB-41D0-B019-11652A269D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30" name="Rectangle 6">
            <a:extLst>
              <a:ext uri="{FF2B5EF4-FFF2-40B4-BE49-F238E27FC236}">
                <a16:creationId xmlns:a16="http://schemas.microsoft.com/office/drawing/2014/main" id="{CB8CE357-83D5-4F5C-A9C3-B50E04BBFA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6FB0D7-3D40-4805-A2A2-309D72FA99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hyperlink" Target="https://myshake.berkeley.ed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6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hyperlink" Target="https://www.quia.com/jg/1302155list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4.png"/><Relationship Id="rId2" Type="http://schemas.microsoft.com/office/2007/relationships/media" Target="../media/media26.m4a"/><Relationship Id="rId1" Type="http://schemas.openxmlformats.org/officeDocument/2006/relationships/tags" Target="../tags/tag10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4.png"/><Relationship Id="rId2" Type="http://schemas.microsoft.com/office/2007/relationships/media" Target="../media/media27.m4a"/><Relationship Id="rId1" Type="http://schemas.openxmlformats.org/officeDocument/2006/relationships/tags" Target="../tags/tag11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4.png"/><Relationship Id="rId2" Type="http://schemas.microsoft.com/office/2007/relationships/media" Target="../media/media28.m4a"/><Relationship Id="rId1" Type="http://schemas.openxmlformats.org/officeDocument/2006/relationships/tags" Target="../tags/tag12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4.png"/><Relationship Id="rId2" Type="http://schemas.microsoft.com/office/2007/relationships/media" Target="../media/media29.m4a"/><Relationship Id="rId1" Type="http://schemas.openxmlformats.org/officeDocument/2006/relationships/tags" Target="../tags/tag13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hyperlink" Target="https://video.search.yahoo.com/yhs/search?fr=yhs-sz-001&amp;hsimp=yhs-001&amp;hspart=sz&amp;p=tsunami+videos#id=2&amp;vid=9fc6e056cb9f8bc5682a3e2a3cc20543&amp;action=click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8.jpe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hyperlink" Target="http://www.answers.com/main/ntquery;jsessionid=wdyybol2xoxg?method=4&amp;dsname=Wikipedia+Images&amp;dekey=San+Andreas+Fault+-+Carrizo+Plains.jpg&amp;gwp=8&amp;sbid=lc02b" TargetMode="Externa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oakland earthquake  picture">
            <a:extLst>
              <a:ext uri="{FF2B5EF4-FFF2-40B4-BE49-F238E27FC236}">
                <a16:creationId xmlns:a16="http://schemas.microsoft.com/office/drawing/2014/main" id="{E1E9B077-5919-4CC9-86C4-37181B5D8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6">
            <a:extLst>
              <a:ext uri="{FF2B5EF4-FFF2-40B4-BE49-F238E27FC236}">
                <a16:creationId xmlns:a16="http://schemas.microsoft.com/office/drawing/2014/main" id="{2A9E7AC8-DEEE-48AE-A5CB-9050EED5D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657600"/>
            <a:ext cx="5484813" cy="2559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dirty="0">
                <a:solidFill>
                  <a:srgbClr val="FF3300"/>
                </a:solidFill>
                <a:latin typeface="Comic Sans MS" panose="030F0702030302020204" pitchFamily="66" charset="0"/>
              </a:rPr>
              <a:t>Earthquakes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dirty="0">
                <a:solidFill>
                  <a:srgbClr val="FF3300"/>
                </a:solidFill>
                <a:latin typeface="Comic Sans MS" panose="030F0702030302020204" pitchFamily="66" charset="0"/>
              </a:rPr>
              <a:t>and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dirty="0">
                <a:solidFill>
                  <a:srgbClr val="FF3300"/>
                </a:solidFill>
                <a:latin typeface="Comic Sans MS" panose="030F0702030302020204" pitchFamily="66" charset="0"/>
              </a:rPr>
              <a:t>Earth’s Interior</a:t>
            </a:r>
          </a:p>
        </p:txBody>
      </p:sp>
      <p:pic>
        <p:nvPicPr>
          <p:cNvPr id="7172" name="Picture 8" descr="earthquake_anim">
            <a:extLst>
              <a:ext uri="{FF2B5EF4-FFF2-40B4-BE49-F238E27FC236}">
                <a16:creationId xmlns:a16="http://schemas.microsoft.com/office/drawing/2014/main" id="{1A2AF546-5ADA-4840-8252-F0D2C5A50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2324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9">
            <a:extLst>
              <a:ext uri="{FF2B5EF4-FFF2-40B4-BE49-F238E27FC236}">
                <a16:creationId xmlns:a16="http://schemas.microsoft.com/office/drawing/2014/main" id="{A4ED5C74-3AF3-40E5-A5B7-E3E0F0424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0925" y="895350"/>
            <a:ext cx="411163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5466D4-774F-4BC8-899A-FCB131783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8D8D2C-F73B-480B-8E25-14ECAF3AF31F}"/>
              </a:ext>
            </a:extLst>
          </p:cNvPr>
          <p:cNvSpPr txBox="1"/>
          <p:nvPr/>
        </p:nvSpPr>
        <p:spPr>
          <a:xfrm>
            <a:off x="762000" y="533400"/>
            <a:ext cx="67505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INTRODUCTION TO EARTH SCIENCE</a:t>
            </a:r>
          </a:p>
          <a:p>
            <a:r>
              <a:rPr lang="en-US">
                <a:solidFill>
                  <a:schemeClr val="bg1"/>
                </a:solidFill>
                <a:highlight>
                  <a:srgbClr val="FFFF00"/>
                </a:highlight>
              </a:rPr>
              <a:t>LAB 06: Part B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Dr. Gregg Wilkerson and Jack Pierce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8"/>
    </mc:Choice>
    <mc:Fallback xmlns="">
      <p:transition spd="slow" advTm="13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FD744-6886-452F-85CC-75737E786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Short Term Earthquake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D4478-6938-475C-B260-85C3528A5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1. Animal Behavior</a:t>
            </a:r>
          </a:p>
          <a:p>
            <a:pPr>
              <a:defRPr/>
            </a:pPr>
            <a:r>
              <a:rPr lang="en-US" dirty="0"/>
              <a:t>2. Water Levels in Wells</a:t>
            </a:r>
          </a:p>
          <a:p>
            <a:pPr>
              <a:defRPr/>
            </a:pPr>
            <a:r>
              <a:rPr lang="en-US" dirty="0"/>
              <a:t>3. Technology: My Shake: </a:t>
            </a:r>
            <a:r>
              <a:rPr lang="en-US" dirty="0">
                <a:hlinkClick r:id="rId4"/>
              </a:rPr>
              <a:t>https://myshake.berkeley.edu/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CAE8AE-0C0C-475A-A0FF-C9B2943D1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91"/>
    </mc:Choice>
    <mc:Fallback xmlns="">
      <p:transition spd="slow" advTm="215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notepad-trans">
            <a:extLst>
              <a:ext uri="{FF2B5EF4-FFF2-40B4-BE49-F238E27FC236}">
                <a16:creationId xmlns:a16="http://schemas.microsoft.com/office/drawing/2014/main" id="{CE1D095C-F2B6-4E31-AD9D-4A93BAD0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5" name="Text Box 5">
            <a:extLst>
              <a:ext uri="{FF2B5EF4-FFF2-40B4-BE49-F238E27FC236}">
                <a16:creationId xmlns:a16="http://schemas.microsoft.com/office/drawing/2014/main" id="{255186CE-17A3-4C73-A3F1-F62364CDF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43000"/>
            <a:ext cx="44767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I </a:t>
            </a:r>
          </a:p>
        </p:txBody>
      </p:sp>
      <p:sp>
        <p:nvSpPr>
          <p:cNvPr id="168966" name="AutoShape 6">
            <a:extLst>
              <a:ext uri="{FF2B5EF4-FFF2-40B4-BE49-F238E27FC236}">
                <a16:creationId xmlns:a16="http://schemas.microsoft.com/office/drawing/2014/main" id="{E48931D9-4F6A-4829-9D2A-CB86B722E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95400"/>
            <a:ext cx="685800" cy="6096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967" name="Text Box 7">
            <a:extLst>
              <a:ext uri="{FF2B5EF4-FFF2-40B4-BE49-F238E27FC236}">
                <a16:creationId xmlns:a16="http://schemas.microsoft.com/office/drawing/2014/main" id="{32D96F55-504C-4FFB-B8EB-81FE32197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03338"/>
            <a:ext cx="3398838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a good earthquake </a:t>
            </a:r>
          </a:p>
        </p:txBody>
      </p:sp>
      <p:sp>
        <p:nvSpPr>
          <p:cNvPr id="168968" name="Text Box 8">
            <a:extLst>
              <a:ext uri="{FF2B5EF4-FFF2-40B4-BE49-F238E27FC236}">
                <a16:creationId xmlns:a16="http://schemas.microsoft.com/office/drawing/2014/main" id="{1D383CD8-508F-4C6F-BBB4-31F0067D2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562600"/>
            <a:ext cx="63658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I will get an A on my exams and quizzes</a:t>
            </a:r>
          </a:p>
        </p:txBody>
      </p:sp>
      <p:sp>
        <p:nvSpPr>
          <p:cNvPr id="168969" name="Text Box 9">
            <a:extLst>
              <a:ext uri="{FF2B5EF4-FFF2-40B4-BE49-F238E27FC236}">
                <a16:creationId xmlns:a16="http://schemas.microsoft.com/office/drawing/2014/main" id="{3FD5A25C-1131-4001-BA05-53A1C4BA5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362200"/>
            <a:ext cx="18415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sz="36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</p:txBody>
      </p:sp>
      <p:sp>
        <p:nvSpPr>
          <p:cNvPr id="168970" name="Text Box 10">
            <a:extLst>
              <a:ext uri="{FF2B5EF4-FFF2-40B4-BE49-F238E27FC236}">
                <a16:creationId xmlns:a16="http://schemas.microsoft.com/office/drawing/2014/main" id="{74DD8CC9-DA28-48E4-9AD8-009056EA1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752600"/>
            <a:ext cx="34417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Discuss with a friend:</a:t>
            </a:r>
          </a:p>
        </p:txBody>
      </p:sp>
      <p:sp>
        <p:nvSpPr>
          <p:cNvPr id="168971" name="Text Box 11">
            <a:extLst>
              <a:ext uri="{FF2B5EF4-FFF2-40B4-BE49-F238E27FC236}">
                <a16:creationId xmlns:a16="http://schemas.microsoft.com/office/drawing/2014/main" id="{6EAC0FD1-D907-40F6-9ED7-472BAE80C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406650"/>
            <a:ext cx="5270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  <a:defRPr/>
            </a:pPr>
            <a:endParaRPr lang="en-US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</p:txBody>
      </p:sp>
      <p:sp>
        <p:nvSpPr>
          <p:cNvPr id="168972" name="Text Box 12">
            <a:extLst>
              <a:ext uri="{FF2B5EF4-FFF2-40B4-BE49-F238E27FC236}">
                <a16:creationId xmlns:a16="http://schemas.microsoft.com/office/drawing/2014/main" id="{634E3886-0DC8-4963-A49C-E4C1D862E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362200"/>
            <a:ext cx="6884988" cy="3019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Can EQ’s be predicted? – Why or Why not?</a:t>
            </a:r>
          </a:p>
          <a:p>
            <a:pPr>
              <a:defRPr/>
            </a:pPr>
            <a:endParaRPr lang="en-US" sz="120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  <a:p>
            <a:pPr>
              <a:defRPr/>
            </a:pPr>
            <a:r>
              <a:rPr lang="en-US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2. Draw a picture of CA and show where</a:t>
            </a:r>
          </a:p>
          <a:p>
            <a:pPr>
              <a:defRPr/>
            </a:pPr>
            <a:r>
              <a:rPr lang="en-US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    the San Andreas fault is located.</a:t>
            </a:r>
          </a:p>
          <a:p>
            <a:pPr>
              <a:defRPr/>
            </a:pPr>
            <a:endParaRPr lang="en-US" sz="120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  <a:p>
            <a:pPr>
              <a:defRPr/>
            </a:pPr>
            <a:r>
              <a:rPr lang="en-US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3. Explain how the seismic-gap method    </a:t>
            </a:r>
          </a:p>
          <a:p>
            <a:pPr>
              <a:defRPr/>
            </a:pPr>
            <a:r>
              <a:rPr lang="en-US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    works when predicting earthquakes.</a:t>
            </a:r>
          </a:p>
          <a:p>
            <a:pPr>
              <a:buFontTx/>
              <a:buAutoNum type="arabicPeriod"/>
              <a:defRPr/>
            </a:pPr>
            <a:endParaRPr lang="en-US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</p:txBody>
      </p:sp>
      <p:sp>
        <p:nvSpPr>
          <p:cNvPr id="168973" name="Text Box 13">
            <a:extLst>
              <a:ext uri="{FF2B5EF4-FFF2-40B4-BE49-F238E27FC236}">
                <a16:creationId xmlns:a16="http://schemas.microsoft.com/office/drawing/2014/main" id="{03397CCE-1164-4D89-8AA0-9936766D8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1531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CEC7FA-4497-4857-8177-86D8BF720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9"/>
    </mc:Choice>
    <mc:Fallback xmlns="">
      <p:transition spd="slow" advTm="19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5" descr="jfa1115l">
            <a:extLst>
              <a:ext uri="{FF2B5EF4-FFF2-40B4-BE49-F238E27FC236}">
                <a16:creationId xmlns:a16="http://schemas.microsoft.com/office/drawing/2014/main" id="{FB3F875B-C4A8-4967-9754-141C193E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2" name="Rectangle 6">
            <a:extLst>
              <a:ext uri="{FF2B5EF4-FFF2-40B4-BE49-F238E27FC236}">
                <a16:creationId xmlns:a16="http://schemas.microsoft.com/office/drawing/2014/main" id="{DBF8CF94-AD3E-4E84-9651-A4655B223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8768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343" name="Text Box 7">
            <a:extLst>
              <a:ext uri="{FF2B5EF4-FFF2-40B4-BE49-F238E27FC236}">
                <a16:creationId xmlns:a16="http://schemas.microsoft.com/office/drawing/2014/main" id="{1F793567-950C-40C0-8462-3F1A8555D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4978400"/>
            <a:ext cx="3870325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Structural Geology</a:t>
            </a:r>
          </a:p>
          <a:p>
            <a:pPr algn="ctr" eaLnBrk="1" hangingPunct="1">
              <a:defRPr/>
            </a:pP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Faults </a:t>
            </a:r>
          </a:p>
        </p:txBody>
      </p:sp>
      <p:sp>
        <p:nvSpPr>
          <p:cNvPr id="142344" name="Text Box 8">
            <a:extLst>
              <a:ext uri="{FF2B5EF4-FFF2-40B4-BE49-F238E27FC236}">
                <a16:creationId xmlns:a16="http://schemas.microsoft.com/office/drawing/2014/main" id="{D759BB7A-25D6-4374-B5D9-D5EE0E692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5" y="61531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44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CCDB62-D245-4D50-8FDB-C11EED02B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"/>
    </mc:Choice>
    <mc:Fallback xmlns="">
      <p:transition spd="slow" advTm="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5" descr="deform">
            <a:extLst>
              <a:ext uri="{FF2B5EF4-FFF2-40B4-BE49-F238E27FC236}">
                <a16:creationId xmlns:a16="http://schemas.microsoft.com/office/drawing/2014/main" id="{71F17586-DF04-4722-804B-5532E6D7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>
            <a:extLst>
              <a:ext uri="{FF2B5EF4-FFF2-40B4-BE49-F238E27FC236}">
                <a16:creationId xmlns:a16="http://schemas.microsoft.com/office/drawing/2014/main" id="{C760EF85-109A-48FC-932F-6A775FFEA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7799388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Structural Geology – Earth Deformation</a:t>
            </a:r>
          </a:p>
        </p:txBody>
      </p:sp>
      <p:sp>
        <p:nvSpPr>
          <p:cNvPr id="47111" name="Text Box 7">
            <a:extLst>
              <a:ext uri="{FF2B5EF4-FFF2-40B4-BE49-F238E27FC236}">
                <a16:creationId xmlns:a16="http://schemas.microsoft.com/office/drawing/2014/main" id="{87D90D6D-8C88-42F1-8D6B-C0A758739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4064000"/>
            <a:ext cx="1192213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Folds</a:t>
            </a:r>
          </a:p>
        </p:txBody>
      </p:sp>
      <p:sp>
        <p:nvSpPr>
          <p:cNvPr id="47112" name="Freeform 8">
            <a:extLst>
              <a:ext uri="{FF2B5EF4-FFF2-40B4-BE49-F238E27FC236}">
                <a16:creationId xmlns:a16="http://schemas.microsoft.com/office/drawing/2014/main" id="{215622DE-EAB4-4C07-95EC-185408C1DBC2}"/>
              </a:ext>
            </a:extLst>
          </p:cNvPr>
          <p:cNvSpPr>
            <a:spLocks/>
          </p:cNvSpPr>
          <p:nvPr/>
        </p:nvSpPr>
        <p:spPr bwMode="auto">
          <a:xfrm>
            <a:off x="6781800" y="1676400"/>
            <a:ext cx="609600" cy="4724400"/>
          </a:xfrm>
          <a:custGeom>
            <a:avLst/>
            <a:gdLst>
              <a:gd name="T0" fmla="*/ 0 w 384"/>
              <a:gd name="T1" fmla="*/ 0 h 2976"/>
              <a:gd name="T2" fmla="*/ 96 w 384"/>
              <a:gd name="T3" fmla="*/ 192 h 2976"/>
              <a:gd name="T4" fmla="*/ 144 w 384"/>
              <a:gd name="T5" fmla="*/ 384 h 2976"/>
              <a:gd name="T6" fmla="*/ 144 w 384"/>
              <a:gd name="T7" fmla="*/ 576 h 2976"/>
              <a:gd name="T8" fmla="*/ 144 w 384"/>
              <a:gd name="T9" fmla="*/ 768 h 2976"/>
              <a:gd name="T10" fmla="*/ 144 w 384"/>
              <a:gd name="T11" fmla="*/ 960 h 2976"/>
              <a:gd name="T12" fmla="*/ 192 w 384"/>
              <a:gd name="T13" fmla="*/ 1200 h 2976"/>
              <a:gd name="T14" fmla="*/ 288 w 384"/>
              <a:gd name="T15" fmla="*/ 1344 h 2976"/>
              <a:gd name="T16" fmla="*/ 240 w 384"/>
              <a:gd name="T17" fmla="*/ 1536 h 2976"/>
              <a:gd name="T18" fmla="*/ 240 w 384"/>
              <a:gd name="T19" fmla="*/ 1824 h 2976"/>
              <a:gd name="T20" fmla="*/ 240 w 384"/>
              <a:gd name="T21" fmla="*/ 2016 h 2976"/>
              <a:gd name="T22" fmla="*/ 144 w 384"/>
              <a:gd name="T23" fmla="*/ 2304 h 2976"/>
              <a:gd name="T24" fmla="*/ 96 w 384"/>
              <a:gd name="T25" fmla="*/ 2592 h 2976"/>
              <a:gd name="T26" fmla="*/ 192 w 384"/>
              <a:gd name="T27" fmla="*/ 2784 h 2976"/>
              <a:gd name="T28" fmla="*/ 384 w 384"/>
              <a:gd name="T29" fmla="*/ 2976 h 2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4" h="2976">
                <a:moveTo>
                  <a:pt x="0" y="0"/>
                </a:moveTo>
                <a:cubicBezTo>
                  <a:pt x="36" y="64"/>
                  <a:pt x="72" y="128"/>
                  <a:pt x="96" y="192"/>
                </a:cubicBezTo>
                <a:cubicBezTo>
                  <a:pt x="120" y="256"/>
                  <a:pt x="136" y="320"/>
                  <a:pt x="144" y="384"/>
                </a:cubicBezTo>
                <a:cubicBezTo>
                  <a:pt x="152" y="448"/>
                  <a:pt x="144" y="512"/>
                  <a:pt x="144" y="576"/>
                </a:cubicBezTo>
                <a:cubicBezTo>
                  <a:pt x="144" y="640"/>
                  <a:pt x="144" y="704"/>
                  <a:pt x="144" y="768"/>
                </a:cubicBezTo>
                <a:cubicBezTo>
                  <a:pt x="144" y="832"/>
                  <a:pt x="136" y="888"/>
                  <a:pt x="144" y="960"/>
                </a:cubicBezTo>
                <a:cubicBezTo>
                  <a:pt x="152" y="1032"/>
                  <a:pt x="168" y="1136"/>
                  <a:pt x="192" y="1200"/>
                </a:cubicBezTo>
                <a:cubicBezTo>
                  <a:pt x="216" y="1264"/>
                  <a:pt x="280" y="1288"/>
                  <a:pt x="288" y="1344"/>
                </a:cubicBezTo>
                <a:cubicBezTo>
                  <a:pt x="296" y="1400"/>
                  <a:pt x="248" y="1456"/>
                  <a:pt x="240" y="1536"/>
                </a:cubicBezTo>
                <a:cubicBezTo>
                  <a:pt x="232" y="1616"/>
                  <a:pt x="240" y="1744"/>
                  <a:pt x="240" y="1824"/>
                </a:cubicBezTo>
                <a:cubicBezTo>
                  <a:pt x="240" y="1904"/>
                  <a:pt x="256" y="1936"/>
                  <a:pt x="240" y="2016"/>
                </a:cubicBezTo>
                <a:cubicBezTo>
                  <a:pt x="224" y="2096"/>
                  <a:pt x="168" y="2208"/>
                  <a:pt x="144" y="2304"/>
                </a:cubicBezTo>
                <a:cubicBezTo>
                  <a:pt x="120" y="2400"/>
                  <a:pt x="88" y="2512"/>
                  <a:pt x="96" y="2592"/>
                </a:cubicBezTo>
                <a:cubicBezTo>
                  <a:pt x="104" y="2672"/>
                  <a:pt x="144" y="2720"/>
                  <a:pt x="192" y="2784"/>
                </a:cubicBezTo>
                <a:cubicBezTo>
                  <a:pt x="240" y="2848"/>
                  <a:pt x="312" y="2912"/>
                  <a:pt x="384" y="2976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3" name="Line 9">
            <a:extLst>
              <a:ext uri="{FF2B5EF4-FFF2-40B4-BE49-F238E27FC236}">
                <a16:creationId xmlns:a16="http://schemas.microsoft.com/office/drawing/2014/main" id="{D05BFC3F-AA21-484D-B164-537EF12B05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37338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4" name="Line 10">
            <a:extLst>
              <a:ext uri="{FF2B5EF4-FFF2-40B4-BE49-F238E27FC236}">
                <a16:creationId xmlns:a16="http://schemas.microsoft.com/office/drawing/2014/main" id="{AB56CC64-48F3-4DB7-A77E-D31374C05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37338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816" name="Text Box 11">
            <a:extLst>
              <a:ext uri="{FF2B5EF4-FFF2-40B4-BE49-F238E27FC236}">
                <a16:creationId xmlns:a16="http://schemas.microsoft.com/office/drawing/2014/main" id="{99EB7C19-F14D-4C5D-B609-11569AD58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798763"/>
            <a:ext cx="1274763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>
                <a:latin typeface="Comic Sans MS" panose="030F0702030302020204" pitchFamily="66" charset="0"/>
              </a:rPr>
              <a:t>Fault </a:t>
            </a:r>
          </a:p>
        </p:txBody>
      </p:sp>
      <p:sp>
        <p:nvSpPr>
          <p:cNvPr id="47116" name="Text Box 12">
            <a:extLst>
              <a:ext uri="{FF2B5EF4-FFF2-40B4-BE49-F238E27FC236}">
                <a16:creationId xmlns:a16="http://schemas.microsoft.com/office/drawing/2014/main" id="{ADA4D85D-12E2-4C93-8323-3E3157E07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64579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B069BC-3F68-4008-B9A8-DC6FE383D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4"/>
    </mc:Choice>
    <mc:Fallback xmlns="">
      <p:transition spd="slow" advTm="2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595A9A6-5C15-4191-939C-F7EB31BA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80660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E3772A-02E4-48CC-9366-0D9E683C3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2"/>
    </mc:Choice>
    <mc:Fallback xmlns="">
      <p:transition spd="slow" advTm="21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970484FF-FEEC-462C-BAAB-6BBF1B41B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0945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E7F94E-DC1C-4B6C-AD98-E0F73A282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7"/>
    </mc:Choice>
    <mc:Fallback xmlns="">
      <p:transition spd="slow" advTm="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BADC3F0-A298-406A-A619-D4D3D1100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6534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B6BD97-3603-4A85-9889-E9548359E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02"/>
    </mc:Choice>
    <mc:Fallback xmlns="">
      <p:transition spd="slow" advTm="4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Text Box 4">
            <a:extLst>
              <a:ext uri="{FF2B5EF4-FFF2-40B4-BE49-F238E27FC236}">
                <a16:creationId xmlns:a16="http://schemas.microsoft.com/office/drawing/2014/main" id="{8E26C2D0-6C66-46B6-9E8C-88F20C70B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4672013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-Narrow" pitchFamily="34" charset="0"/>
              </a:rPr>
              <a:t>How is rock deformed?</a:t>
            </a:r>
          </a:p>
        </p:txBody>
      </p:sp>
      <p:sp>
        <p:nvSpPr>
          <p:cNvPr id="124931" name="Text Box 5">
            <a:extLst>
              <a:ext uri="{FF2B5EF4-FFF2-40B4-BE49-F238E27FC236}">
                <a16:creationId xmlns:a16="http://schemas.microsoft.com/office/drawing/2014/main" id="{ECE3ED96-31BB-4B2B-93A7-1C443C722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63373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Helvetica-Narrow" pitchFamily="34" charset="0"/>
              </a:rPr>
              <a:t>(</a:t>
            </a:r>
            <a:r>
              <a:rPr lang="en-US" altLang="en-US" u="sng">
                <a:solidFill>
                  <a:srgbClr val="FF3300"/>
                </a:solidFill>
                <a:latin typeface="Helvetica-Narrow" pitchFamily="34" charset="0"/>
              </a:rPr>
              <a:t>stress</a:t>
            </a:r>
            <a:r>
              <a:rPr lang="en-US" altLang="en-US">
                <a:latin typeface="Helvetica-Narrow" pitchFamily="34" charset="0"/>
              </a:rPr>
              <a:t> and </a:t>
            </a:r>
            <a:r>
              <a:rPr lang="en-US" altLang="en-US" u="sng">
                <a:solidFill>
                  <a:srgbClr val="FFFF00"/>
                </a:solidFill>
                <a:latin typeface="Helvetica-Narrow" pitchFamily="34" charset="0"/>
              </a:rPr>
              <a:t>strain</a:t>
            </a:r>
            <a:r>
              <a:rPr lang="en-US" altLang="en-US">
                <a:latin typeface="Helvetica-Narrow" pitchFamily="34" charset="0"/>
              </a:rPr>
              <a:t> relationships)</a:t>
            </a:r>
          </a:p>
        </p:txBody>
      </p:sp>
      <p:sp>
        <p:nvSpPr>
          <p:cNvPr id="228358" name="Text Box 6">
            <a:extLst>
              <a:ext uri="{FF2B5EF4-FFF2-40B4-BE49-F238E27FC236}">
                <a16:creationId xmlns:a16="http://schemas.microsoft.com/office/drawing/2014/main" id="{781CE12E-65A7-48BE-B296-DAD8AC89D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66825"/>
            <a:ext cx="810895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-Narrow" pitchFamily="34" charset="0"/>
              </a:rPr>
              <a:t>Stress</a:t>
            </a:r>
          </a:p>
          <a:p>
            <a:pPr lvl="1">
              <a:buFontTx/>
              <a:buChar char="•"/>
              <a:defRPr/>
            </a:pP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-Narrow" pitchFamily="34" charset="0"/>
              </a:rPr>
              <a:t> force (pressure) acting on the rock surface</a:t>
            </a:r>
          </a:p>
        </p:txBody>
      </p:sp>
      <p:sp>
        <p:nvSpPr>
          <p:cNvPr id="228359" name="Text Box 7">
            <a:extLst>
              <a:ext uri="{FF2B5EF4-FFF2-40B4-BE49-F238E27FC236}">
                <a16:creationId xmlns:a16="http://schemas.microsoft.com/office/drawing/2014/main" id="{1DF615C5-0786-445F-A409-112817D4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81225"/>
            <a:ext cx="8047038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-Narrow" pitchFamily="34" charset="0"/>
              </a:rPr>
              <a:t>Strain</a:t>
            </a:r>
          </a:p>
          <a:p>
            <a:pPr lvl="1">
              <a:buFontTx/>
              <a:buChar char="•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-Narrow" pitchFamily="34" charset="0"/>
              </a:rPr>
              <a:t> a change in the shape (deformation) to the</a:t>
            </a:r>
          </a:p>
          <a:p>
            <a:pPr lvl="1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-Narrow" pitchFamily="34" charset="0"/>
              </a:rPr>
              <a:t>  response of stress</a:t>
            </a:r>
          </a:p>
        </p:txBody>
      </p:sp>
      <p:sp>
        <p:nvSpPr>
          <p:cNvPr id="228360" name="AutoShape 8">
            <a:extLst>
              <a:ext uri="{FF2B5EF4-FFF2-40B4-BE49-F238E27FC236}">
                <a16:creationId xmlns:a16="http://schemas.microsoft.com/office/drawing/2014/main" id="{1D97BD1A-4507-46C9-B775-BD07DDF2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429000"/>
            <a:ext cx="838200" cy="1295400"/>
          </a:xfrm>
          <a:prstGeom prst="cube">
            <a:avLst>
              <a:gd name="adj" fmla="val 25000"/>
            </a:avLst>
          </a:prstGeom>
          <a:solidFill>
            <a:srgbClr val="FF6600">
              <a:alpha val="60001"/>
            </a:srgbClr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61" name="AutoShape 9">
            <a:extLst>
              <a:ext uri="{FF2B5EF4-FFF2-40B4-BE49-F238E27FC236}">
                <a16:creationId xmlns:a16="http://schemas.microsoft.com/office/drawing/2014/main" id="{A1FCD92B-02CC-4D09-87CD-63C071528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876800"/>
            <a:ext cx="1447800" cy="609600"/>
          </a:xfrm>
          <a:prstGeom prst="cube">
            <a:avLst>
              <a:gd name="adj" fmla="val 25000"/>
            </a:avLst>
          </a:prstGeom>
          <a:solidFill>
            <a:srgbClr val="FF6600">
              <a:alpha val="60001"/>
            </a:srgbClr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63" name="AutoShape 11">
            <a:extLst>
              <a:ext uri="{FF2B5EF4-FFF2-40B4-BE49-F238E27FC236}">
                <a16:creationId xmlns:a16="http://schemas.microsoft.com/office/drawing/2014/main" id="{7B03EB64-2485-483A-8E08-583D8EA9B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791200"/>
            <a:ext cx="2057400" cy="838200"/>
          </a:xfrm>
          <a:prstGeom prst="parallelogram">
            <a:avLst>
              <a:gd name="adj" fmla="val 61364"/>
            </a:avLst>
          </a:prstGeom>
          <a:solidFill>
            <a:srgbClr val="FF6600">
              <a:alpha val="60001"/>
            </a:srgbClr>
          </a:solidFill>
          <a:ln w="127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68" name="AutoShape 16">
            <a:extLst>
              <a:ext uri="{FF2B5EF4-FFF2-40B4-BE49-F238E27FC236}">
                <a16:creationId xmlns:a16="http://schemas.microsoft.com/office/drawing/2014/main" id="{7AD0D9F5-940E-4D74-B959-E7F68604A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95800"/>
            <a:ext cx="1447800" cy="1219200"/>
          </a:xfrm>
          <a:prstGeom prst="cube">
            <a:avLst>
              <a:gd name="adj" fmla="val 25000"/>
            </a:avLst>
          </a:prstGeom>
          <a:solidFill>
            <a:srgbClr val="FF6600">
              <a:alpha val="60001"/>
            </a:srgbClr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69" name="AutoShape 17">
            <a:extLst>
              <a:ext uri="{FF2B5EF4-FFF2-40B4-BE49-F238E27FC236}">
                <a16:creationId xmlns:a16="http://schemas.microsoft.com/office/drawing/2014/main" id="{DDC6FAF4-0099-4142-AB6E-387D59509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962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70" name="AutoShape 18">
            <a:extLst>
              <a:ext uri="{FF2B5EF4-FFF2-40B4-BE49-F238E27FC236}">
                <a16:creationId xmlns:a16="http://schemas.microsoft.com/office/drawing/2014/main" id="{ED623DA4-8B85-405F-BE7F-661823A69C1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10200" y="3962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71" name="AutoShape 19">
            <a:extLst>
              <a:ext uri="{FF2B5EF4-FFF2-40B4-BE49-F238E27FC236}">
                <a16:creationId xmlns:a16="http://schemas.microsoft.com/office/drawing/2014/main" id="{50A64BBD-E52C-4EE1-9742-F709664F56F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71800" y="5029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72" name="AutoShape 20">
            <a:extLst>
              <a:ext uri="{FF2B5EF4-FFF2-40B4-BE49-F238E27FC236}">
                <a16:creationId xmlns:a16="http://schemas.microsoft.com/office/drawing/2014/main" id="{D8B62176-610B-4787-95AC-85242A1E1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9530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73" name="AutoShape 21">
            <a:extLst>
              <a:ext uri="{FF2B5EF4-FFF2-40B4-BE49-F238E27FC236}">
                <a16:creationId xmlns:a16="http://schemas.microsoft.com/office/drawing/2014/main" id="{A878A68F-7729-4731-9F28-1C678D8B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5626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74" name="AutoShape 22">
            <a:extLst>
              <a:ext uri="{FF2B5EF4-FFF2-40B4-BE49-F238E27FC236}">
                <a16:creationId xmlns:a16="http://schemas.microsoft.com/office/drawing/2014/main" id="{A4F03646-B663-4010-88B1-FCCCFEDF8C0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038600" y="624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75" name="Text Box 23">
            <a:extLst>
              <a:ext uri="{FF2B5EF4-FFF2-40B4-BE49-F238E27FC236}">
                <a16:creationId xmlns:a16="http://schemas.microsoft.com/office/drawing/2014/main" id="{63C2FBC2-3FD9-4E89-920A-D1EFC078A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950" y="3857625"/>
            <a:ext cx="2459038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-Narrow" pitchFamily="34" charset="0"/>
              </a:rPr>
              <a:t>Compression</a:t>
            </a:r>
          </a:p>
        </p:txBody>
      </p:sp>
      <p:sp>
        <p:nvSpPr>
          <p:cNvPr id="228377" name="Text Box 25">
            <a:extLst>
              <a:ext uri="{FF2B5EF4-FFF2-40B4-BE49-F238E27FC236}">
                <a16:creationId xmlns:a16="http://schemas.microsoft.com/office/drawing/2014/main" id="{E7C86F78-E60F-4C96-AE79-5AA96F915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5838825"/>
            <a:ext cx="117316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-Narrow" pitchFamily="34" charset="0"/>
              </a:rPr>
              <a:t>Shear</a:t>
            </a:r>
          </a:p>
        </p:txBody>
      </p:sp>
      <p:sp>
        <p:nvSpPr>
          <p:cNvPr id="228378" name="Text Box 26">
            <a:extLst>
              <a:ext uri="{FF2B5EF4-FFF2-40B4-BE49-F238E27FC236}">
                <a16:creationId xmlns:a16="http://schemas.microsoft.com/office/drawing/2014/main" id="{43A5AD27-A5C6-4FB8-AB0F-0BFE88056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5740400"/>
            <a:ext cx="2111375" cy="8223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-Narrow" pitchFamily="34" charset="0"/>
              </a:rPr>
              <a:t>undisturbed  </a:t>
            </a:r>
          </a:p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-Narrow" pitchFamily="34" charset="0"/>
              </a:rPr>
              <a:t>cube</a:t>
            </a:r>
          </a:p>
        </p:txBody>
      </p:sp>
      <p:sp>
        <p:nvSpPr>
          <p:cNvPr id="228379" name="Line 27">
            <a:extLst>
              <a:ext uri="{FF2B5EF4-FFF2-40B4-BE49-F238E27FC236}">
                <a16:creationId xmlns:a16="http://schemas.microsoft.com/office/drawing/2014/main" id="{1E7B78EF-0AD2-4FA0-B9A0-1CF55B9031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9800" y="4191000"/>
            <a:ext cx="1524000" cy="76200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80" name="Line 28">
            <a:extLst>
              <a:ext uri="{FF2B5EF4-FFF2-40B4-BE49-F238E27FC236}">
                <a16:creationId xmlns:a16="http://schemas.microsoft.com/office/drawing/2014/main" id="{869B50AD-7935-4511-9213-81B3B2CE36B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953000"/>
            <a:ext cx="609600" cy="22860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81" name="Line 29">
            <a:extLst>
              <a:ext uri="{FF2B5EF4-FFF2-40B4-BE49-F238E27FC236}">
                <a16:creationId xmlns:a16="http://schemas.microsoft.com/office/drawing/2014/main" id="{C6E7F6D0-0758-4713-B0AC-6CD3C4AA1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953000"/>
            <a:ext cx="1600200" cy="137160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389" name="Text Box 37">
            <a:extLst>
              <a:ext uri="{FF2B5EF4-FFF2-40B4-BE49-F238E27FC236}">
                <a16:creationId xmlns:a16="http://schemas.microsoft.com/office/drawing/2014/main" id="{5CC915EC-A00E-4DD6-BD83-5A0FB7D15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800600"/>
            <a:ext cx="183673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-Narrow" pitchFamily="34" charset="0"/>
              </a:rPr>
              <a:t>Tensional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EC3678-2F9E-4E40-B3FE-D4A1A3940C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2"/>
    </mc:Choice>
    <mc:Fallback xmlns="">
      <p:transition spd="slow" advTm="42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2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2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2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2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2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2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2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2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2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8358" grpId="0"/>
      <p:bldP spid="228359" grpId="0"/>
      <p:bldP spid="228360" grpId="0" animBg="1"/>
      <p:bldP spid="228361" grpId="0" animBg="1"/>
      <p:bldP spid="228363" grpId="0" animBg="1"/>
      <p:bldP spid="228368" grpId="0" animBg="1"/>
      <p:bldP spid="228369" grpId="0" animBg="1"/>
      <p:bldP spid="228370" grpId="0" animBg="1"/>
      <p:bldP spid="228371" grpId="0" animBg="1"/>
      <p:bldP spid="228372" grpId="0" animBg="1"/>
      <p:bldP spid="228373" grpId="0" animBg="1"/>
      <p:bldP spid="228374" grpId="0" animBg="1"/>
      <p:bldP spid="228375" grpId="0"/>
      <p:bldP spid="228377" grpId="0"/>
      <p:bldP spid="228378" grpId="0"/>
      <p:bldP spid="228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1" name="Text Box 19">
            <a:extLst>
              <a:ext uri="{FF2B5EF4-FFF2-40B4-BE49-F238E27FC236}">
                <a16:creationId xmlns:a16="http://schemas.microsoft.com/office/drawing/2014/main" id="{4A615744-2E56-49AD-89B0-6D7957668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719455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Joint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– fracture within a rock body</a:t>
            </a:r>
          </a:p>
          <a:p>
            <a:pPr>
              <a:defRPr/>
            </a:pPr>
            <a:r>
              <a:rPr lang="en-US" b="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Fault 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– movement along a fracture or joint</a:t>
            </a:r>
          </a:p>
        </p:txBody>
      </p:sp>
      <p:sp>
        <p:nvSpPr>
          <p:cNvPr id="49172" name="Text Box 20">
            <a:extLst>
              <a:ext uri="{FF2B5EF4-FFF2-40B4-BE49-F238E27FC236}">
                <a16:creationId xmlns:a16="http://schemas.microsoft.com/office/drawing/2014/main" id="{DE20B64A-2310-4DD1-973C-6A55CE3B7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1350963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Faults</a:t>
            </a:r>
          </a:p>
        </p:txBody>
      </p:sp>
      <p:sp>
        <p:nvSpPr>
          <p:cNvPr id="125956" name="Rectangle 21">
            <a:extLst>
              <a:ext uri="{FF2B5EF4-FFF2-40B4-BE49-F238E27FC236}">
                <a16:creationId xmlns:a16="http://schemas.microsoft.com/office/drawing/2014/main" id="{284C3825-D01D-4BDE-818B-7DB7B67D8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438400"/>
            <a:ext cx="19050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0"/>
          </a:p>
        </p:txBody>
      </p:sp>
      <p:sp>
        <p:nvSpPr>
          <p:cNvPr id="125957" name="Text Box 22">
            <a:extLst>
              <a:ext uri="{FF2B5EF4-FFF2-40B4-BE49-F238E27FC236}">
                <a16:creationId xmlns:a16="http://schemas.microsoft.com/office/drawing/2014/main" id="{96F3DA82-8F82-4DB5-B4FE-F5528FBF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2860675"/>
            <a:ext cx="747713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latin typeface="Comic Sans MS" panose="030F0702030302020204" pitchFamily="66" charset="0"/>
              </a:rPr>
              <a:t>Joint</a:t>
            </a:r>
          </a:p>
        </p:txBody>
      </p:sp>
      <p:sp>
        <p:nvSpPr>
          <p:cNvPr id="49175" name="Line 23">
            <a:extLst>
              <a:ext uri="{FF2B5EF4-FFF2-40B4-BE49-F238E27FC236}">
                <a16:creationId xmlns:a16="http://schemas.microsoft.com/office/drawing/2014/main" id="{7814FFED-861B-4B31-B1E7-7DA50F300A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3200400"/>
            <a:ext cx="304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76" name="Line 24">
            <a:extLst>
              <a:ext uri="{FF2B5EF4-FFF2-40B4-BE49-F238E27FC236}">
                <a16:creationId xmlns:a16="http://schemas.microsoft.com/office/drawing/2014/main" id="{848FE1AB-8DB3-4EEA-8298-95647BDA28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2514600"/>
            <a:ext cx="19050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77" name="Line 25">
            <a:extLst>
              <a:ext uri="{FF2B5EF4-FFF2-40B4-BE49-F238E27FC236}">
                <a16:creationId xmlns:a16="http://schemas.microsoft.com/office/drawing/2014/main" id="{36607305-1A30-42B5-BB41-0F3916061F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590800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78" name="Line 26">
            <a:extLst>
              <a:ext uri="{FF2B5EF4-FFF2-40B4-BE49-F238E27FC236}">
                <a16:creationId xmlns:a16="http://schemas.microsoft.com/office/drawing/2014/main" id="{EBC47A9A-5257-48DE-B8C0-C3BB5110FF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4196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79" name="Line 27">
            <a:extLst>
              <a:ext uri="{FF2B5EF4-FFF2-40B4-BE49-F238E27FC236}">
                <a16:creationId xmlns:a16="http://schemas.microsoft.com/office/drawing/2014/main" id="{A0BD6793-5FE2-4B92-B359-01A10DE49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590800"/>
            <a:ext cx="19050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80" name="Line 28">
            <a:extLst>
              <a:ext uri="{FF2B5EF4-FFF2-40B4-BE49-F238E27FC236}">
                <a16:creationId xmlns:a16="http://schemas.microsoft.com/office/drawing/2014/main" id="{F6F81564-1E96-40F8-8866-C9181EF349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2766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81" name="Line 29">
            <a:extLst>
              <a:ext uri="{FF2B5EF4-FFF2-40B4-BE49-F238E27FC236}">
                <a16:creationId xmlns:a16="http://schemas.microsoft.com/office/drawing/2014/main" id="{805343B7-9967-4DFF-B804-659E3EF16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276600"/>
            <a:ext cx="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82" name="Line 30">
            <a:extLst>
              <a:ext uri="{FF2B5EF4-FFF2-40B4-BE49-F238E27FC236}">
                <a16:creationId xmlns:a16="http://schemas.microsoft.com/office/drawing/2014/main" id="{83C26E7A-3A56-43A3-87E7-F247724A5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352800"/>
            <a:ext cx="19050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83" name="Text Box 31">
            <a:extLst>
              <a:ext uri="{FF2B5EF4-FFF2-40B4-BE49-F238E27FC236}">
                <a16:creationId xmlns:a16="http://schemas.microsoft.com/office/drawing/2014/main" id="{6F6A21E5-D90B-42F6-9D0E-FBD0D85FD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2455863"/>
            <a:ext cx="763588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Comic Sans MS" panose="030F0702030302020204" pitchFamily="66" charset="0"/>
              </a:rPr>
              <a:t>fault</a:t>
            </a:r>
          </a:p>
        </p:txBody>
      </p:sp>
      <p:sp>
        <p:nvSpPr>
          <p:cNvPr id="49184" name="Line 32">
            <a:extLst>
              <a:ext uri="{FF2B5EF4-FFF2-40B4-BE49-F238E27FC236}">
                <a16:creationId xmlns:a16="http://schemas.microsoft.com/office/drawing/2014/main" id="{97DCA3A2-6828-4608-B74F-B2F0F6B38D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28194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85" name="Line 33">
            <a:extLst>
              <a:ext uri="{FF2B5EF4-FFF2-40B4-BE49-F238E27FC236}">
                <a16:creationId xmlns:a16="http://schemas.microsoft.com/office/drawing/2014/main" id="{1389CCC9-B259-4DF2-B703-E656080EFC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8194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86" name="Line 34">
            <a:extLst>
              <a:ext uri="{FF2B5EF4-FFF2-40B4-BE49-F238E27FC236}">
                <a16:creationId xmlns:a16="http://schemas.microsoft.com/office/drawing/2014/main" id="{C69B7DB0-F8F4-46F2-BFCE-7932FAB04E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43400" y="3886200"/>
            <a:ext cx="304800" cy="3048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87" name="Line 35">
            <a:extLst>
              <a:ext uri="{FF2B5EF4-FFF2-40B4-BE49-F238E27FC236}">
                <a16:creationId xmlns:a16="http://schemas.microsoft.com/office/drawing/2014/main" id="{5AAC0D0C-1EAF-4B9F-B204-27BDDCD51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886200"/>
            <a:ext cx="304800" cy="3048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971" name="Text Box 36">
            <a:extLst>
              <a:ext uri="{FF2B5EF4-FFF2-40B4-BE49-F238E27FC236}">
                <a16:creationId xmlns:a16="http://schemas.microsoft.com/office/drawing/2014/main" id="{309F0D27-D4A6-4B09-B529-3FB5FFB39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475038"/>
            <a:ext cx="406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5972" name="Text Box 37">
            <a:extLst>
              <a:ext uri="{FF2B5EF4-FFF2-40B4-BE49-F238E27FC236}">
                <a16:creationId xmlns:a16="http://schemas.microsoft.com/office/drawing/2014/main" id="{5FA8023E-A43F-4C47-A685-BE2B06A90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2560638"/>
            <a:ext cx="3762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49190" name="Text Box 38">
            <a:extLst>
              <a:ext uri="{FF2B5EF4-FFF2-40B4-BE49-F238E27FC236}">
                <a16:creationId xmlns:a16="http://schemas.microsoft.com/office/drawing/2014/main" id="{34823171-69D6-40C2-BB82-378190ACC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3322638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25974" name="Text Box 39">
            <a:extLst>
              <a:ext uri="{FF2B5EF4-FFF2-40B4-BE49-F238E27FC236}">
                <a16:creationId xmlns:a16="http://schemas.microsoft.com/office/drawing/2014/main" id="{CCBEA374-6538-4BB5-B020-CA08421E9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25" y="3703638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9192" name="Text Box 40">
            <a:extLst>
              <a:ext uri="{FF2B5EF4-FFF2-40B4-BE49-F238E27FC236}">
                <a16:creationId xmlns:a16="http://schemas.microsoft.com/office/drawing/2014/main" id="{6522CF2A-8251-44EC-BEAC-2EB63B7C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62293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6A16CC-2FC3-4416-8D95-975243260A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0"/>
    </mc:Choice>
    <mc:Fallback xmlns="">
      <p:transition spd="slow" advTm="4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9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9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9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9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9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9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9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9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4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183" grpId="0"/>
      <p:bldP spid="491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7">
            <a:extLst>
              <a:ext uri="{FF2B5EF4-FFF2-40B4-BE49-F238E27FC236}">
                <a16:creationId xmlns:a16="http://schemas.microsoft.com/office/drawing/2014/main" id="{C3E87342-8DD4-409E-988E-C7099E509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6172200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919B39-49D1-4B61-AD74-2C220936A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5"/>
    </mc:Choice>
    <mc:Fallback xmlns="">
      <p:transition spd="slow" advTm="26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2004_Indonesia_Tsunami_Complete">
            <a:extLst>
              <a:ext uri="{FF2B5EF4-FFF2-40B4-BE49-F238E27FC236}">
                <a16:creationId xmlns:a16="http://schemas.microsoft.com/office/drawing/2014/main" id="{D9223428-2B60-45D2-AFD9-983968C10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Freeform 5">
            <a:extLst>
              <a:ext uri="{FF2B5EF4-FFF2-40B4-BE49-F238E27FC236}">
                <a16:creationId xmlns:a16="http://schemas.microsoft.com/office/drawing/2014/main" id="{4EFE092B-A916-46D6-9DD5-70A6411BC58F}"/>
              </a:ext>
            </a:extLst>
          </p:cNvPr>
          <p:cNvSpPr>
            <a:spLocks/>
          </p:cNvSpPr>
          <p:nvPr/>
        </p:nvSpPr>
        <p:spPr bwMode="auto">
          <a:xfrm>
            <a:off x="6210300" y="2362200"/>
            <a:ext cx="673100" cy="812800"/>
          </a:xfrm>
          <a:custGeom>
            <a:avLst/>
            <a:gdLst>
              <a:gd name="T0" fmla="*/ 168 w 424"/>
              <a:gd name="T1" fmla="*/ 0 h 512"/>
              <a:gd name="T2" fmla="*/ 24 w 424"/>
              <a:gd name="T3" fmla="*/ 96 h 512"/>
              <a:gd name="T4" fmla="*/ 24 w 424"/>
              <a:gd name="T5" fmla="*/ 288 h 512"/>
              <a:gd name="T6" fmla="*/ 168 w 424"/>
              <a:gd name="T7" fmla="*/ 480 h 512"/>
              <a:gd name="T8" fmla="*/ 312 w 424"/>
              <a:gd name="T9" fmla="*/ 480 h 512"/>
              <a:gd name="T10" fmla="*/ 408 w 424"/>
              <a:gd name="T11" fmla="*/ 384 h 512"/>
              <a:gd name="T12" fmla="*/ 408 w 424"/>
              <a:gd name="T13" fmla="*/ 240 h 512"/>
              <a:gd name="T14" fmla="*/ 312 w 424"/>
              <a:gd name="T15" fmla="*/ 96 h 512"/>
              <a:gd name="T16" fmla="*/ 216 w 424"/>
              <a:gd name="T17" fmla="*/ 48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4" h="512">
                <a:moveTo>
                  <a:pt x="168" y="0"/>
                </a:moveTo>
                <a:cubicBezTo>
                  <a:pt x="108" y="24"/>
                  <a:pt x="48" y="48"/>
                  <a:pt x="24" y="96"/>
                </a:cubicBezTo>
                <a:cubicBezTo>
                  <a:pt x="0" y="144"/>
                  <a:pt x="0" y="224"/>
                  <a:pt x="24" y="288"/>
                </a:cubicBezTo>
                <a:cubicBezTo>
                  <a:pt x="48" y="352"/>
                  <a:pt x="120" y="448"/>
                  <a:pt x="168" y="480"/>
                </a:cubicBezTo>
                <a:cubicBezTo>
                  <a:pt x="216" y="512"/>
                  <a:pt x="272" y="496"/>
                  <a:pt x="312" y="480"/>
                </a:cubicBezTo>
                <a:cubicBezTo>
                  <a:pt x="352" y="464"/>
                  <a:pt x="392" y="424"/>
                  <a:pt x="408" y="384"/>
                </a:cubicBezTo>
                <a:cubicBezTo>
                  <a:pt x="424" y="344"/>
                  <a:pt x="424" y="288"/>
                  <a:pt x="408" y="240"/>
                </a:cubicBezTo>
                <a:cubicBezTo>
                  <a:pt x="392" y="192"/>
                  <a:pt x="344" y="128"/>
                  <a:pt x="312" y="96"/>
                </a:cubicBezTo>
                <a:cubicBezTo>
                  <a:pt x="280" y="64"/>
                  <a:pt x="248" y="56"/>
                  <a:pt x="216" y="48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30" name="Freeform 6">
            <a:extLst>
              <a:ext uri="{FF2B5EF4-FFF2-40B4-BE49-F238E27FC236}">
                <a16:creationId xmlns:a16="http://schemas.microsoft.com/office/drawing/2014/main" id="{5A34C197-38BB-4A79-B8E2-CB01665F731F}"/>
              </a:ext>
            </a:extLst>
          </p:cNvPr>
          <p:cNvSpPr>
            <a:spLocks/>
          </p:cNvSpPr>
          <p:nvPr/>
        </p:nvSpPr>
        <p:spPr bwMode="auto">
          <a:xfrm>
            <a:off x="5905500" y="2044700"/>
            <a:ext cx="1257300" cy="1536700"/>
          </a:xfrm>
          <a:custGeom>
            <a:avLst/>
            <a:gdLst>
              <a:gd name="T0" fmla="*/ 360 w 792"/>
              <a:gd name="T1" fmla="*/ 8 h 968"/>
              <a:gd name="T2" fmla="*/ 168 w 792"/>
              <a:gd name="T3" fmla="*/ 56 h 968"/>
              <a:gd name="T4" fmla="*/ 24 w 792"/>
              <a:gd name="T5" fmla="*/ 344 h 968"/>
              <a:gd name="T6" fmla="*/ 24 w 792"/>
              <a:gd name="T7" fmla="*/ 680 h 968"/>
              <a:gd name="T8" fmla="*/ 168 w 792"/>
              <a:gd name="T9" fmla="*/ 824 h 968"/>
              <a:gd name="T10" fmla="*/ 408 w 792"/>
              <a:gd name="T11" fmla="*/ 920 h 968"/>
              <a:gd name="T12" fmla="*/ 600 w 792"/>
              <a:gd name="T13" fmla="*/ 920 h 968"/>
              <a:gd name="T14" fmla="*/ 792 w 792"/>
              <a:gd name="T15" fmla="*/ 968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2" h="968">
                <a:moveTo>
                  <a:pt x="360" y="8"/>
                </a:moveTo>
                <a:cubicBezTo>
                  <a:pt x="292" y="4"/>
                  <a:pt x="224" y="0"/>
                  <a:pt x="168" y="56"/>
                </a:cubicBezTo>
                <a:cubicBezTo>
                  <a:pt x="112" y="112"/>
                  <a:pt x="48" y="240"/>
                  <a:pt x="24" y="344"/>
                </a:cubicBezTo>
                <a:cubicBezTo>
                  <a:pt x="0" y="448"/>
                  <a:pt x="0" y="600"/>
                  <a:pt x="24" y="680"/>
                </a:cubicBezTo>
                <a:cubicBezTo>
                  <a:pt x="48" y="760"/>
                  <a:pt x="104" y="784"/>
                  <a:pt x="168" y="824"/>
                </a:cubicBezTo>
                <a:cubicBezTo>
                  <a:pt x="232" y="864"/>
                  <a:pt x="336" y="904"/>
                  <a:pt x="408" y="920"/>
                </a:cubicBezTo>
                <a:cubicBezTo>
                  <a:pt x="480" y="936"/>
                  <a:pt x="536" y="912"/>
                  <a:pt x="600" y="920"/>
                </a:cubicBezTo>
                <a:cubicBezTo>
                  <a:pt x="664" y="928"/>
                  <a:pt x="728" y="948"/>
                  <a:pt x="792" y="968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31" name="Freeform 7">
            <a:extLst>
              <a:ext uri="{FF2B5EF4-FFF2-40B4-BE49-F238E27FC236}">
                <a16:creationId xmlns:a16="http://schemas.microsoft.com/office/drawing/2014/main" id="{47ADCD5B-2B24-4479-9381-3F253C1066E3}"/>
              </a:ext>
            </a:extLst>
          </p:cNvPr>
          <p:cNvSpPr>
            <a:spLocks/>
          </p:cNvSpPr>
          <p:nvPr/>
        </p:nvSpPr>
        <p:spPr bwMode="auto">
          <a:xfrm>
            <a:off x="5232400" y="1828800"/>
            <a:ext cx="1854200" cy="2362200"/>
          </a:xfrm>
          <a:custGeom>
            <a:avLst/>
            <a:gdLst>
              <a:gd name="T0" fmla="*/ 592 w 1168"/>
              <a:gd name="T1" fmla="*/ 0 h 1488"/>
              <a:gd name="T2" fmla="*/ 352 w 1168"/>
              <a:gd name="T3" fmla="*/ 96 h 1488"/>
              <a:gd name="T4" fmla="*/ 256 w 1168"/>
              <a:gd name="T5" fmla="*/ 192 h 1488"/>
              <a:gd name="T6" fmla="*/ 112 w 1168"/>
              <a:gd name="T7" fmla="*/ 384 h 1488"/>
              <a:gd name="T8" fmla="*/ 112 w 1168"/>
              <a:gd name="T9" fmla="*/ 480 h 1488"/>
              <a:gd name="T10" fmla="*/ 16 w 1168"/>
              <a:gd name="T11" fmla="*/ 576 h 1488"/>
              <a:gd name="T12" fmla="*/ 16 w 1168"/>
              <a:gd name="T13" fmla="*/ 720 h 1488"/>
              <a:gd name="T14" fmla="*/ 112 w 1168"/>
              <a:gd name="T15" fmla="*/ 912 h 1488"/>
              <a:gd name="T16" fmla="*/ 256 w 1168"/>
              <a:gd name="T17" fmla="*/ 1104 h 1488"/>
              <a:gd name="T18" fmla="*/ 448 w 1168"/>
              <a:gd name="T19" fmla="*/ 1248 h 1488"/>
              <a:gd name="T20" fmla="*/ 736 w 1168"/>
              <a:gd name="T21" fmla="*/ 1344 h 1488"/>
              <a:gd name="T22" fmla="*/ 976 w 1168"/>
              <a:gd name="T23" fmla="*/ 1392 h 1488"/>
              <a:gd name="T24" fmla="*/ 1168 w 1168"/>
              <a:gd name="T25" fmla="*/ 1488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68" h="1488">
                <a:moveTo>
                  <a:pt x="592" y="0"/>
                </a:moveTo>
                <a:cubicBezTo>
                  <a:pt x="500" y="32"/>
                  <a:pt x="408" y="64"/>
                  <a:pt x="352" y="96"/>
                </a:cubicBezTo>
                <a:cubicBezTo>
                  <a:pt x="296" y="128"/>
                  <a:pt x="296" y="144"/>
                  <a:pt x="256" y="192"/>
                </a:cubicBezTo>
                <a:cubicBezTo>
                  <a:pt x="216" y="240"/>
                  <a:pt x="136" y="336"/>
                  <a:pt x="112" y="384"/>
                </a:cubicBezTo>
                <a:cubicBezTo>
                  <a:pt x="88" y="432"/>
                  <a:pt x="128" y="448"/>
                  <a:pt x="112" y="480"/>
                </a:cubicBezTo>
                <a:cubicBezTo>
                  <a:pt x="96" y="512"/>
                  <a:pt x="32" y="536"/>
                  <a:pt x="16" y="576"/>
                </a:cubicBezTo>
                <a:cubicBezTo>
                  <a:pt x="0" y="616"/>
                  <a:pt x="0" y="664"/>
                  <a:pt x="16" y="720"/>
                </a:cubicBezTo>
                <a:cubicBezTo>
                  <a:pt x="32" y="776"/>
                  <a:pt x="72" y="848"/>
                  <a:pt x="112" y="912"/>
                </a:cubicBezTo>
                <a:cubicBezTo>
                  <a:pt x="152" y="976"/>
                  <a:pt x="200" y="1048"/>
                  <a:pt x="256" y="1104"/>
                </a:cubicBezTo>
                <a:cubicBezTo>
                  <a:pt x="312" y="1160"/>
                  <a:pt x="368" y="1208"/>
                  <a:pt x="448" y="1248"/>
                </a:cubicBezTo>
                <a:cubicBezTo>
                  <a:pt x="528" y="1288"/>
                  <a:pt x="648" y="1320"/>
                  <a:pt x="736" y="1344"/>
                </a:cubicBezTo>
                <a:cubicBezTo>
                  <a:pt x="824" y="1368"/>
                  <a:pt x="904" y="1368"/>
                  <a:pt x="976" y="1392"/>
                </a:cubicBezTo>
                <a:cubicBezTo>
                  <a:pt x="1048" y="1416"/>
                  <a:pt x="1108" y="1452"/>
                  <a:pt x="1168" y="1488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32" name="Freeform 8">
            <a:extLst>
              <a:ext uri="{FF2B5EF4-FFF2-40B4-BE49-F238E27FC236}">
                <a16:creationId xmlns:a16="http://schemas.microsoft.com/office/drawing/2014/main" id="{46F59E83-9F70-41DD-8C50-121D98041E5D}"/>
              </a:ext>
            </a:extLst>
          </p:cNvPr>
          <p:cNvSpPr>
            <a:spLocks/>
          </p:cNvSpPr>
          <p:nvPr/>
        </p:nvSpPr>
        <p:spPr bwMode="auto">
          <a:xfrm>
            <a:off x="4432300" y="2362200"/>
            <a:ext cx="2197100" cy="2667000"/>
          </a:xfrm>
          <a:custGeom>
            <a:avLst/>
            <a:gdLst>
              <a:gd name="T0" fmla="*/ 280 w 1384"/>
              <a:gd name="T1" fmla="*/ 0 h 1680"/>
              <a:gd name="T2" fmla="*/ 40 w 1384"/>
              <a:gd name="T3" fmla="*/ 336 h 1680"/>
              <a:gd name="T4" fmla="*/ 40 w 1384"/>
              <a:gd name="T5" fmla="*/ 624 h 1680"/>
              <a:gd name="T6" fmla="*/ 136 w 1384"/>
              <a:gd name="T7" fmla="*/ 960 h 1680"/>
              <a:gd name="T8" fmla="*/ 376 w 1384"/>
              <a:gd name="T9" fmla="*/ 1248 h 1680"/>
              <a:gd name="T10" fmla="*/ 760 w 1384"/>
              <a:gd name="T11" fmla="*/ 1488 h 1680"/>
              <a:gd name="T12" fmla="*/ 1048 w 1384"/>
              <a:gd name="T13" fmla="*/ 1632 h 1680"/>
              <a:gd name="T14" fmla="*/ 1384 w 1384"/>
              <a:gd name="T15" fmla="*/ 1680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84" h="1680">
                <a:moveTo>
                  <a:pt x="280" y="0"/>
                </a:moveTo>
                <a:cubicBezTo>
                  <a:pt x="180" y="116"/>
                  <a:pt x="80" y="232"/>
                  <a:pt x="40" y="336"/>
                </a:cubicBezTo>
                <a:cubicBezTo>
                  <a:pt x="0" y="440"/>
                  <a:pt x="24" y="520"/>
                  <a:pt x="40" y="624"/>
                </a:cubicBezTo>
                <a:cubicBezTo>
                  <a:pt x="56" y="728"/>
                  <a:pt x="80" y="856"/>
                  <a:pt x="136" y="960"/>
                </a:cubicBezTo>
                <a:cubicBezTo>
                  <a:pt x="192" y="1064"/>
                  <a:pt x="272" y="1160"/>
                  <a:pt x="376" y="1248"/>
                </a:cubicBezTo>
                <a:cubicBezTo>
                  <a:pt x="480" y="1336"/>
                  <a:pt x="648" y="1424"/>
                  <a:pt x="760" y="1488"/>
                </a:cubicBezTo>
                <a:cubicBezTo>
                  <a:pt x="872" y="1552"/>
                  <a:pt x="944" y="1600"/>
                  <a:pt x="1048" y="1632"/>
                </a:cubicBezTo>
                <a:cubicBezTo>
                  <a:pt x="1152" y="1664"/>
                  <a:pt x="1268" y="1672"/>
                  <a:pt x="1384" y="1680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33" name="Freeform 9">
            <a:extLst>
              <a:ext uri="{FF2B5EF4-FFF2-40B4-BE49-F238E27FC236}">
                <a16:creationId xmlns:a16="http://schemas.microsoft.com/office/drawing/2014/main" id="{6CE7B6C1-A323-4708-AF95-8233AF7D04D5}"/>
              </a:ext>
            </a:extLst>
          </p:cNvPr>
          <p:cNvSpPr>
            <a:spLocks/>
          </p:cNvSpPr>
          <p:nvPr/>
        </p:nvSpPr>
        <p:spPr bwMode="auto">
          <a:xfrm>
            <a:off x="3911600" y="1981200"/>
            <a:ext cx="1879600" cy="3657600"/>
          </a:xfrm>
          <a:custGeom>
            <a:avLst/>
            <a:gdLst>
              <a:gd name="T0" fmla="*/ 224 w 1184"/>
              <a:gd name="T1" fmla="*/ 0 h 2304"/>
              <a:gd name="T2" fmla="*/ 272 w 1184"/>
              <a:gd name="T3" fmla="*/ 240 h 2304"/>
              <a:gd name="T4" fmla="*/ 80 w 1184"/>
              <a:gd name="T5" fmla="*/ 672 h 2304"/>
              <a:gd name="T6" fmla="*/ 32 w 1184"/>
              <a:gd name="T7" fmla="*/ 1056 h 2304"/>
              <a:gd name="T8" fmla="*/ 32 w 1184"/>
              <a:gd name="T9" fmla="*/ 1440 h 2304"/>
              <a:gd name="T10" fmla="*/ 224 w 1184"/>
              <a:gd name="T11" fmla="*/ 1680 h 2304"/>
              <a:gd name="T12" fmla="*/ 560 w 1184"/>
              <a:gd name="T13" fmla="*/ 2016 h 2304"/>
              <a:gd name="T14" fmla="*/ 848 w 1184"/>
              <a:gd name="T15" fmla="*/ 2160 h 2304"/>
              <a:gd name="T16" fmla="*/ 1184 w 1184"/>
              <a:gd name="T17" fmla="*/ 2304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84" h="2304">
                <a:moveTo>
                  <a:pt x="224" y="0"/>
                </a:moveTo>
                <a:cubicBezTo>
                  <a:pt x="260" y="64"/>
                  <a:pt x="296" y="128"/>
                  <a:pt x="272" y="240"/>
                </a:cubicBezTo>
                <a:cubicBezTo>
                  <a:pt x="248" y="352"/>
                  <a:pt x="120" y="536"/>
                  <a:pt x="80" y="672"/>
                </a:cubicBezTo>
                <a:cubicBezTo>
                  <a:pt x="40" y="808"/>
                  <a:pt x="40" y="928"/>
                  <a:pt x="32" y="1056"/>
                </a:cubicBezTo>
                <a:cubicBezTo>
                  <a:pt x="24" y="1184"/>
                  <a:pt x="0" y="1336"/>
                  <a:pt x="32" y="1440"/>
                </a:cubicBezTo>
                <a:cubicBezTo>
                  <a:pt x="64" y="1544"/>
                  <a:pt x="136" y="1584"/>
                  <a:pt x="224" y="1680"/>
                </a:cubicBezTo>
                <a:cubicBezTo>
                  <a:pt x="312" y="1776"/>
                  <a:pt x="456" y="1936"/>
                  <a:pt x="560" y="2016"/>
                </a:cubicBezTo>
                <a:cubicBezTo>
                  <a:pt x="664" y="2096"/>
                  <a:pt x="744" y="2112"/>
                  <a:pt x="848" y="2160"/>
                </a:cubicBezTo>
                <a:cubicBezTo>
                  <a:pt x="952" y="2208"/>
                  <a:pt x="1068" y="2256"/>
                  <a:pt x="1184" y="2304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34" name="Freeform 10">
            <a:extLst>
              <a:ext uri="{FF2B5EF4-FFF2-40B4-BE49-F238E27FC236}">
                <a16:creationId xmlns:a16="http://schemas.microsoft.com/office/drawing/2014/main" id="{08C6CF23-28AE-4D2E-995D-F37D604BB9DD}"/>
              </a:ext>
            </a:extLst>
          </p:cNvPr>
          <p:cNvSpPr>
            <a:spLocks/>
          </p:cNvSpPr>
          <p:nvPr/>
        </p:nvSpPr>
        <p:spPr bwMode="auto">
          <a:xfrm>
            <a:off x="3251200" y="2057400"/>
            <a:ext cx="1625600" cy="3886200"/>
          </a:xfrm>
          <a:custGeom>
            <a:avLst/>
            <a:gdLst>
              <a:gd name="T0" fmla="*/ 208 w 1024"/>
              <a:gd name="T1" fmla="*/ 0 h 2448"/>
              <a:gd name="T2" fmla="*/ 160 w 1024"/>
              <a:gd name="T3" fmla="*/ 336 h 2448"/>
              <a:gd name="T4" fmla="*/ 64 w 1024"/>
              <a:gd name="T5" fmla="*/ 672 h 2448"/>
              <a:gd name="T6" fmla="*/ 16 w 1024"/>
              <a:gd name="T7" fmla="*/ 1056 h 2448"/>
              <a:gd name="T8" fmla="*/ 16 w 1024"/>
              <a:gd name="T9" fmla="*/ 1440 h 2448"/>
              <a:gd name="T10" fmla="*/ 112 w 1024"/>
              <a:gd name="T11" fmla="*/ 1728 h 2448"/>
              <a:gd name="T12" fmla="*/ 496 w 1024"/>
              <a:gd name="T13" fmla="*/ 2256 h 2448"/>
              <a:gd name="T14" fmla="*/ 1024 w 1024"/>
              <a:gd name="T15" fmla="*/ 2448 h 2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4" h="2448">
                <a:moveTo>
                  <a:pt x="208" y="0"/>
                </a:moveTo>
                <a:cubicBezTo>
                  <a:pt x="196" y="112"/>
                  <a:pt x="184" y="224"/>
                  <a:pt x="160" y="336"/>
                </a:cubicBezTo>
                <a:cubicBezTo>
                  <a:pt x="136" y="448"/>
                  <a:pt x="88" y="552"/>
                  <a:pt x="64" y="672"/>
                </a:cubicBezTo>
                <a:cubicBezTo>
                  <a:pt x="40" y="792"/>
                  <a:pt x="24" y="928"/>
                  <a:pt x="16" y="1056"/>
                </a:cubicBezTo>
                <a:cubicBezTo>
                  <a:pt x="8" y="1184"/>
                  <a:pt x="0" y="1328"/>
                  <a:pt x="16" y="1440"/>
                </a:cubicBezTo>
                <a:cubicBezTo>
                  <a:pt x="32" y="1552"/>
                  <a:pt x="32" y="1592"/>
                  <a:pt x="112" y="1728"/>
                </a:cubicBezTo>
                <a:cubicBezTo>
                  <a:pt x="192" y="1864"/>
                  <a:pt x="344" y="2136"/>
                  <a:pt x="496" y="2256"/>
                </a:cubicBezTo>
                <a:cubicBezTo>
                  <a:pt x="648" y="2376"/>
                  <a:pt x="836" y="2412"/>
                  <a:pt x="1024" y="2448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35" name="Freeform 11">
            <a:extLst>
              <a:ext uri="{FF2B5EF4-FFF2-40B4-BE49-F238E27FC236}">
                <a16:creationId xmlns:a16="http://schemas.microsoft.com/office/drawing/2014/main" id="{75D4B108-CC6D-4C2B-8D50-3BBF970E3E62}"/>
              </a:ext>
            </a:extLst>
          </p:cNvPr>
          <p:cNvSpPr>
            <a:spLocks/>
          </p:cNvSpPr>
          <p:nvPr/>
        </p:nvSpPr>
        <p:spPr bwMode="auto">
          <a:xfrm>
            <a:off x="2336800" y="2438400"/>
            <a:ext cx="1092200" cy="3810000"/>
          </a:xfrm>
          <a:custGeom>
            <a:avLst/>
            <a:gdLst>
              <a:gd name="T0" fmla="*/ 448 w 688"/>
              <a:gd name="T1" fmla="*/ 0 h 2400"/>
              <a:gd name="T2" fmla="*/ 256 w 688"/>
              <a:gd name="T3" fmla="*/ 480 h 2400"/>
              <a:gd name="T4" fmla="*/ 160 w 688"/>
              <a:gd name="T5" fmla="*/ 912 h 2400"/>
              <a:gd name="T6" fmla="*/ 208 w 688"/>
              <a:gd name="T7" fmla="*/ 1200 h 2400"/>
              <a:gd name="T8" fmla="*/ 256 w 688"/>
              <a:gd name="T9" fmla="*/ 1488 h 2400"/>
              <a:gd name="T10" fmla="*/ 64 w 688"/>
              <a:gd name="T11" fmla="*/ 1824 h 2400"/>
              <a:gd name="T12" fmla="*/ 64 w 688"/>
              <a:gd name="T13" fmla="*/ 2016 h 2400"/>
              <a:gd name="T14" fmla="*/ 448 w 688"/>
              <a:gd name="T15" fmla="*/ 2304 h 2400"/>
              <a:gd name="T16" fmla="*/ 688 w 688"/>
              <a:gd name="T17" fmla="*/ 2400 h 2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8" h="2400">
                <a:moveTo>
                  <a:pt x="448" y="0"/>
                </a:moveTo>
                <a:cubicBezTo>
                  <a:pt x="376" y="164"/>
                  <a:pt x="304" y="328"/>
                  <a:pt x="256" y="480"/>
                </a:cubicBezTo>
                <a:cubicBezTo>
                  <a:pt x="208" y="632"/>
                  <a:pt x="168" y="792"/>
                  <a:pt x="160" y="912"/>
                </a:cubicBezTo>
                <a:cubicBezTo>
                  <a:pt x="152" y="1032"/>
                  <a:pt x="192" y="1104"/>
                  <a:pt x="208" y="1200"/>
                </a:cubicBezTo>
                <a:cubicBezTo>
                  <a:pt x="224" y="1296"/>
                  <a:pt x="280" y="1384"/>
                  <a:pt x="256" y="1488"/>
                </a:cubicBezTo>
                <a:cubicBezTo>
                  <a:pt x="232" y="1592"/>
                  <a:pt x="96" y="1736"/>
                  <a:pt x="64" y="1824"/>
                </a:cubicBezTo>
                <a:cubicBezTo>
                  <a:pt x="32" y="1912"/>
                  <a:pt x="0" y="1936"/>
                  <a:pt x="64" y="2016"/>
                </a:cubicBezTo>
                <a:cubicBezTo>
                  <a:pt x="128" y="2096"/>
                  <a:pt x="344" y="2240"/>
                  <a:pt x="448" y="2304"/>
                </a:cubicBezTo>
                <a:cubicBezTo>
                  <a:pt x="552" y="2368"/>
                  <a:pt x="620" y="2384"/>
                  <a:pt x="688" y="2400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36" name="Freeform 12">
            <a:extLst>
              <a:ext uri="{FF2B5EF4-FFF2-40B4-BE49-F238E27FC236}">
                <a16:creationId xmlns:a16="http://schemas.microsoft.com/office/drawing/2014/main" id="{39A448BE-6B72-48D5-B6D8-D365831C55FE}"/>
              </a:ext>
            </a:extLst>
          </p:cNvPr>
          <p:cNvSpPr>
            <a:spLocks/>
          </p:cNvSpPr>
          <p:nvPr/>
        </p:nvSpPr>
        <p:spPr bwMode="auto">
          <a:xfrm>
            <a:off x="1968500" y="3048000"/>
            <a:ext cx="660400" cy="3352800"/>
          </a:xfrm>
          <a:custGeom>
            <a:avLst/>
            <a:gdLst>
              <a:gd name="T0" fmla="*/ 296 w 416"/>
              <a:gd name="T1" fmla="*/ 0 h 2112"/>
              <a:gd name="T2" fmla="*/ 152 w 416"/>
              <a:gd name="T3" fmla="*/ 240 h 2112"/>
              <a:gd name="T4" fmla="*/ 104 w 416"/>
              <a:gd name="T5" fmla="*/ 528 h 2112"/>
              <a:gd name="T6" fmla="*/ 248 w 416"/>
              <a:gd name="T7" fmla="*/ 768 h 2112"/>
              <a:gd name="T8" fmla="*/ 392 w 416"/>
              <a:gd name="T9" fmla="*/ 816 h 2112"/>
              <a:gd name="T10" fmla="*/ 392 w 416"/>
              <a:gd name="T11" fmla="*/ 1056 h 2112"/>
              <a:gd name="T12" fmla="*/ 344 w 416"/>
              <a:gd name="T13" fmla="*/ 1248 h 2112"/>
              <a:gd name="T14" fmla="*/ 248 w 416"/>
              <a:gd name="T15" fmla="*/ 1344 h 2112"/>
              <a:gd name="T16" fmla="*/ 56 w 416"/>
              <a:gd name="T17" fmla="*/ 1488 h 2112"/>
              <a:gd name="T18" fmla="*/ 8 w 416"/>
              <a:gd name="T19" fmla="*/ 1680 h 2112"/>
              <a:gd name="T20" fmla="*/ 104 w 416"/>
              <a:gd name="T21" fmla="*/ 1968 h 2112"/>
              <a:gd name="T22" fmla="*/ 296 w 416"/>
              <a:gd name="T23" fmla="*/ 2112 h 2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6" h="2112">
                <a:moveTo>
                  <a:pt x="296" y="0"/>
                </a:moveTo>
                <a:cubicBezTo>
                  <a:pt x="240" y="76"/>
                  <a:pt x="184" y="152"/>
                  <a:pt x="152" y="240"/>
                </a:cubicBezTo>
                <a:cubicBezTo>
                  <a:pt x="120" y="328"/>
                  <a:pt x="88" y="440"/>
                  <a:pt x="104" y="528"/>
                </a:cubicBezTo>
                <a:cubicBezTo>
                  <a:pt x="120" y="616"/>
                  <a:pt x="200" y="720"/>
                  <a:pt x="248" y="768"/>
                </a:cubicBezTo>
                <a:cubicBezTo>
                  <a:pt x="296" y="816"/>
                  <a:pt x="368" y="768"/>
                  <a:pt x="392" y="816"/>
                </a:cubicBezTo>
                <a:cubicBezTo>
                  <a:pt x="416" y="864"/>
                  <a:pt x="400" y="984"/>
                  <a:pt x="392" y="1056"/>
                </a:cubicBezTo>
                <a:cubicBezTo>
                  <a:pt x="384" y="1128"/>
                  <a:pt x="368" y="1200"/>
                  <a:pt x="344" y="1248"/>
                </a:cubicBezTo>
                <a:cubicBezTo>
                  <a:pt x="320" y="1296"/>
                  <a:pt x="296" y="1304"/>
                  <a:pt x="248" y="1344"/>
                </a:cubicBezTo>
                <a:cubicBezTo>
                  <a:pt x="200" y="1384"/>
                  <a:pt x="96" y="1432"/>
                  <a:pt x="56" y="1488"/>
                </a:cubicBezTo>
                <a:cubicBezTo>
                  <a:pt x="16" y="1544"/>
                  <a:pt x="0" y="1600"/>
                  <a:pt x="8" y="1680"/>
                </a:cubicBezTo>
                <a:cubicBezTo>
                  <a:pt x="16" y="1760"/>
                  <a:pt x="56" y="1896"/>
                  <a:pt x="104" y="1968"/>
                </a:cubicBezTo>
                <a:cubicBezTo>
                  <a:pt x="152" y="2040"/>
                  <a:pt x="224" y="2076"/>
                  <a:pt x="296" y="2112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37" name="Freeform 13">
            <a:extLst>
              <a:ext uri="{FF2B5EF4-FFF2-40B4-BE49-F238E27FC236}">
                <a16:creationId xmlns:a16="http://schemas.microsoft.com/office/drawing/2014/main" id="{BA46BF39-4520-46D2-B4F2-11DC3F7FB89C}"/>
              </a:ext>
            </a:extLst>
          </p:cNvPr>
          <p:cNvSpPr>
            <a:spLocks/>
          </p:cNvSpPr>
          <p:nvPr/>
        </p:nvSpPr>
        <p:spPr bwMode="auto">
          <a:xfrm>
            <a:off x="1651000" y="3581400"/>
            <a:ext cx="444500" cy="2667000"/>
          </a:xfrm>
          <a:custGeom>
            <a:avLst/>
            <a:gdLst>
              <a:gd name="T0" fmla="*/ 160 w 280"/>
              <a:gd name="T1" fmla="*/ 0 h 1680"/>
              <a:gd name="T2" fmla="*/ 112 w 280"/>
              <a:gd name="T3" fmla="*/ 288 h 1680"/>
              <a:gd name="T4" fmla="*/ 256 w 280"/>
              <a:gd name="T5" fmla="*/ 576 h 1680"/>
              <a:gd name="T6" fmla="*/ 256 w 280"/>
              <a:gd name="T7" fmla="*/ 720 h 1680"/>
              <a:gd name="T8" fmla="*/ 256 w 280"/>
              <a:gd name="T9" fmla="*/ 864 h 1680"/>
              <a:gd name="T10" fmla="*/ 112 w 280"/>
              <a:gd name="T11" fmla="*/ 1008 h 1680"/>
              <a:gd name="T12" fmla="*/ 16 w 280"/>
              <a:gd name="T13" fmla="*/ 1152 h 1680"/>
              <a:gd name="T14" fmla="*/ 16 w 280"/>
              <a:gd name="T15" fmla="*/ 1344 h 1680"/>
              <a:gd name="T16" fmla="*/ 16 w 280"/>
              <a:gd name="T17" fmla="*/ 1584 h 1680"/>
              <a:gd name="T18" fmla="*/ 64 w 280"/>
              <a:gd name="T19" fmla="*/ 1680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0" h="1680">
                <a:moveTo>
                  <a:pt x="160" y="0"/>
                </a:moveTo>
                <a:cubicBezTo>
                  <a:pt x="128" y="96"/>
                  <a:pt x="96" y="192"/>
                  <a:pt x="112" y="288"/>
                </a:cubicBezTo>
                <a:cubicBezTo>
                  <a:pt x="128" y="384"/>
                  <a:pt x="232" y="504"/>
                  <a:pt x="256" y="576"/>
                </a:cubicBezTo>
                <a:cubicBezTo>
                  <a:pt x="280" y="648"/>
                  <a:pt x="256" y="672"/>
                  <a:pt x="256" y="720"/>
                </a:cubicBezTo>
                <a:cubicBezTo>
                  <a:pt x="256" y="768"/>
                  <a:pt x="280" y="816"/>
                  <a:pt x="256" y="864"/>
                </a:cubicBezTo>
                <a:cubicBezTo>
                  <a:pt x="232" y="912"/>
                  <a:pt x="152" y="960"/>
                  <a:pt x="112" y="1008"/>
                </a:cubicBezTo>
                <a:cubicBezTo>
                  <a:pt x="72" y="1056"/>
                  <a:pt x="32" y="1096"/>
                  <a:pt x="16" y="1152"/>
                </a:cubicBezTo>
                <a:cubicBezTo>
                  <a:pt x="0" y="1208"/>
                  <a:pt x="16" y="1272"/>
                  <a:pt x="16" y="1344"/>
                </a:cubicBezTo>
                <a:cubicBezTo>
                  <a:pt x="16" y="1416"/>
                  <a:pt x="8" y="1528"/>
                  <a:pt x="16" y="1584"/>
                </a:cubicBezTo>
                <a:cubicBezTo>
                  <a:pt x="24" y="1640"/>
                  <a:pt x="44" y="1660"/>
                  <a:pt x="64" y="1680"/>
                </a:cubicBezTo>
              </a:path>
            </a:pathLst>
          </a:custGeom>
          <a:noFill/>
          <a:ln w="5715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38" name="Text Box 14">
            <a:extLst>
              <a:ext uri="{FF2B5EF4-FFF2-40B4-BE49-F238E27FC236}">
                <a16:creationId xmlns:a16="http://schemas.microsoft.com/office/drawing/2014/main" id="{8D2EF4BB-76D0-44A8-94C8-A4C4E314F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276600"/>
            <a:ext cx="53022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1.0</a:t>
            </a:r>
          </a:p>
        </p:txBody>
      </p:sp>
      <p:sp>
        <p:nvSpPr>
          <p:cNvPr id="129039" name="Text Box 15">
            <a:extLst>
              <a:ext uri="{FF2B5EF4-FFF2-40B4-BE49-F238E27FC236}">
                <a16:creationId xmlns:a16="http://schemas.microsoft.com/office/drawing/2014/main" id="{4B97824B-8ADB-47F3-9921-071F1499E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429000"/>
            <a:ext cx="5397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2.0</a:t>
            </a:r>
          </a:p>
        </p:txBody>
      </p:sp>
      <p:sp>
        <p:nvSpPr>
          <p:cNvPr id="129040" name="Text Box 16">
            <a:extLst>
              <a:ext uri="{FF2B5EF4-FFF2-40B4-BE49-F238E27FC236}">
                <a16:creationId xmlns:a16="http://schemas.microsoft.com/office/drawing/2014/main" id="{3D248760-BEDE-460D-B3BC-7559799AA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191000"/>
            <a:ext cx="53022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3.0</a:t>
            </a:r>
          </a:p>
        </p:txBody>
      </p:sp>
      <p:sp>
        <p:nvSpPr>
          <p:cNvPr id="129041" name="Text Box 17">
            <a:extLst>
              <a:ext uri="{FF2B5EF4-FFF2-40B4-BE49-F238E27FC236}">
                <a16:creationId xmlns:a16="http://schemas.microsoft.com/office/drawing/2014/main" id="{38A8D475-9A8C-4447-8F8D-57AAD84BC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724400"/>
            <a:ext cx="53657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4.0</a:t>
            </a:r>
          </a:p>
        </p:txBody>
      </p:sp>
      <p:sp>
        <p:nvSpPr>
          <p:cNvPr id="129042" name="Text Box 18">
            <a:extLst>
              <a:ext uri="{FF2B5EF4-FFF2-40B4-BE49-F238E27FC236}">
                <a16:creationId xmlns:a16="http://schemas.microsoft.com/office/drawing/2014/main" id="{239C9BDE-5FAF-42DD-B6D7-7BCE259B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181600"/>
            <a:ext cx="53657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5.0</a:t>
            </a:r>
          </a:p>
        </p:txBody>
      </p:sp>
      <p:sp>
        <p:nvSpPr>
          <p:cNvPr id="129043" name="Text Box 19">
            <a:extLst>
              <a:ext uri="{FF2B5EF4-FFF2-40B4-BE49-F238E27FC236}">
                <a16:creationId xmlns:a16="http://schemas.microsoft.com/office/drawing/2014/main" id="{AE955ACC-D1D5-47A9-9050-61926588B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562600"/>
            <a:ext cx="53657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6.0</a:t>
            </a:r>
          </a:p>
        </p:txBody>
      </p:sp>
      <p:sp>
        <p:nvSpPr>
          <p:cNvPr id="129044" name="Text Box 20">
            <a:extLst>
              <a:ext uri="{FF2B5EF4-FFF2-40B4-BE49-F238E27FC236}">
                <a16:creationId xmlns:a16="http://schemas.microsoft.com/office/drawing/2014/main" id="{76BA5DDE-0B33-43A1-902E-655DE83EB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791200"/>
            <a:ext cx="547688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7.0</a:t>
            </a:r>
          </a:p>
        </p:txBody>
      </p:sp>
      <p:sp>
        <p:nvSpPr>
          <p:cNvPr id="129045" name="Text Box 21">
            <a:extLst>
              <a:ext uri="{FF2B5EF4-FFF2-40B4-BE49-F238E27FC236}">
                <a16:creationId xmlns:a16="http://schemas.microsoft.com/office/drawing/2014/main" id="{AF9133A9-15E9-46DF-A46A-277FA8BDA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-25400"/>
            <a:ext cx="8850313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What is a tsunami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?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 enormous ocean wave created </a:t>
            </a:r>
            <a:r>
              <a:rPr lang="en-US" sz="2400" u="sng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from an earthquake</a:t>
            </a:r>
          </a:p>
          <a:p>
            <a:pPr lvl="1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or an undersea volcanic eruption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29048" name="Picture 24" descr="tsunami3">
            <a:extLst>
              <a:ext uri="{FF2B5EF4-FFF2-40B4-BE49-F238E27FC236}">
                <a16:creationId xmlns:a16="http://schemas.microsoft.com/office/drawing/2014/main" id="{5491B94D-5DD4-4F5C-902E-63B7CC664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0"/>
          <a:stretch>
            <a:fillRect/>
          </a:stretch>
        </p:blipFill>
        <p:spPr bwMode="auto">
          <a:xfrm>
            <a:off x="4400550" y="4495800"/>
            <a:ext cx="4743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49" name="Text Box 25">
            <a:extLst>
              <a:ext uri="{FF2B5EF4-FFF2-40B4-BE49-F238E27FC236}">
                <a16:creationId xmlns:a16="http://schemas.microsoft.com/office/drawing/2014/main" id="{491F656B-5626-4F12-AFAD-6605EFA2F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663" y="4572000"/>
            <a:ext cx="2573337" cy="9159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Sea floor shifts,</a:t>
            </a:r>
          </a:p>
          <a:p>
            <a:pPr eaLnBrk="1" hangingPunct="1">
              <a:defRPr/>
            </a:pP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displacing water and</a:t>
            </a:r>
          </a:p>
          <a:p>
            <a:pPr eaLnBrk="1" hangingPunct="1">
              <a:defRPr/>
            </a:pP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creating tsunami.</a:t>
            </a:r>
          </a:p>
        </p:txBody>
      </p:sp>
      <p:sp>
        <p:nvSpPr>
          <p:cNvPr id="129050" name="Text Box 26">
            <a:extLst>
              <a:ext uri="{FF2B5EF4-FFF2-40B4-BE49-F238E27FC236}">
                <a16:creationId xmlns:a16="http://schemas.microsoft.com/office/drawing/2014/main" id="{E59BDF09-84E1-415D-972B-F2AD4B664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64579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7F48B8-82CE-42AA-912C-D0C5400216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58"/>
    </mc:Choice>
    <mc:Fallback xmlns="">
      <p:transition spd="slow" advTm="3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9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9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9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9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9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9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9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9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29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9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2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129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9038" grpId="0"/>
      <p:bldP spid="129039" grpId="0"/>
      <p:bldP spid="129040" grpId="0"/>
      <p:bldP spid="129041" grpId="0"/>
      <p:bldP spid="129042" grpId="0"/>
      <p:bldP spid="129043" grpId="0"/>
      <p:bldP spid="129044" grpId="0"/>
      <p:bldP spid="1290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faultfinal2">
            <a:extLst>
              <a:ext uri="{FF2B5EF4-FFF2-40B4-BE49-F238E27FC236}">
                <a16:creationId xmlns:a16="http://schemas.microsoft.com/office/drawing/2014/main" id="{8661E89D-49FF-4D91-8A66-658B3B19A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6">
            <a:extLst>
              <a:ext uri="{FF2B5EF4-FFF2-40B4-BE49-F238E27FC236}">
                <a16:creationId xmlns:a16="http://schemas.microsoft.com/office/drawing/2014/main" id="{A6D9963F-D803-4FCC-A72E-50278D9DB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914400"/>
            <a:ext cx="2265363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Displacement</a:t>
            </a:r>
          </a:p>
        </p:txBody>
      </p:sp>
      <p:sp>
        <p:nvSpPr>
          <p:cNvPr id="51210" name="AutoShape 10">
            <a:extLst>
              <a:ext uri="{FF2B5EF4-FFF2-40B4-BE49-F238E27FC236}">
                <a16:creationId xmlns:a16="http://schemas.microsoft.com/office/drawing/2014/main" id="{D5DB88CF-5004-4748-B5DF-3099D60D440F}"/>
              </a:ext>
            </a:extLst>
          </p:cNvPr>
          <p:cNvSpPr>
            <a:spLocks/>
          </p:cNvSpPr>
          <p:nvPr/>
        </p:nvSpPr>
        <p:spPr bwMode="auto">
          <a:xfrm>
            <a:off x="6553200" y="990600"/>
            <a:ext cx="381000" cy="1219200"/>
          </a:xfrm>
          <a:prstGeom prst="rightBrace">
            <a:avLst>
              <a:gd name="adj1" fmla="val 2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11" name="AutoShape 11">
            <a:extLst>
              <a:ext uri="{FF2B5EF4-FFF2-40B4-BE49-F238E27FC236}">
                <a16:creationId xmlns:a16="http://schemas.microsoft.com/office/drawing/2014/main" id="{88258240-2D78-44DB-AF73-77CD62A80E70}"/>
              </a:ext>
            </a:extLst>
          </p:cNvPr>
          <p:cNvSpPr>
            <a:spLocks/>
          </p:cNvSpPr>
          <p:nvPr/>
        </p:nvSpPr>
        <p:spPr bwMode="auto">
          <a:xfrm rot="-2424672">
            <a:off x="4953000" y="685800"/>
            <a:ext cx="609600" cy="1524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F7A994-75C5-4A97-9E8A-447C36443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6"/>
    </mc:Choice>
    <mc:Fallback xmlns="">
      <p:transition spd="slow" advTm="1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44386-7856-4F6F-8400-86CBA6A03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pPr>
              <a:defRPr/>
            </a:pPr>
            <a:r>
              <a:rPr lang="en-US" dirty="0"/>
              <a:t>Normal and Revers Fault Animation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0B17A9-D6E6-45B3-A17A-6AA88438E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Animation</a:t>
            </a:r>
          </a:p>
          <a:p>
            <a:pPr>
              <a:defRPr/>
            </a:pPr>
            <a:r>
              <a:rPr lang="en-US" dirty="0">
                <a:hlinkClick r:id="rId4"/>
              </a:rPr>
              <a:t>https://www.quia.com/jg/1302155list.html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91DD86-8EDF-4C14-ACB0-87CF20865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"/>
    </mc:Choice>
    <mc:Fallback xmlns="">
      <p:transition spd="slow" advTm="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A picture containing umbrella&#10;&#10;Description automatically generated">
            <a:extLst>
              <a:ext uri="{FF2B5EF4-FFF2-40B4-BE49-F238E27FC236}">
                <a16:creationId xmlns:a16="http://schemas.microsoft.com/office/drawing/2014/main" id="{C4C9A260-B6AE-4FA0-94B3-901324F62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95400"/>
            <a:ext cx="85661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D2B49F-DF39-4540-AC3B-F036D89F8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6"/>
    </mc:Choice>
    <mc:Fallback xmlns="">
      <p:transition spd="slow" advTm="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A9DA310-1BE3-484D-8F77-C3B288FA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52400"/>
            <a:ext cx="8026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A48AB9-E341-49F4-99CE-A7C0586A4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0"/>
    </mc:Choice>
    <mc:Fallback xmlns="">
      <p:transition spd="slow" advTm="1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 descr="notepad-trans">
            <a:extLst>
              <a:ext uri="{FF2B5EF4-FFF2-40B4-BE49-F238E27FC236}">
                <a16:creationId xmlns:a16="http://schemas.microsoft.com/office/drawing/2014/main" id="{73BD5888-01D7-43B9-8AED-6A46D14C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9" name="Text Box 5">
            <a:extLst>
              <a:ext uri="{FF2B5EF4-FFF2-40B4-BE49-F238E27FC236}">
                <a16:creationId xmlns:a16="http://schemas.microsoft.com/office/drawing/2014/main" id="{0FC0908A-007F-4C6D-B58F-34C3C0863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43000"/>
            <a:ext cx="44767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I </a:t>
            </a:r>
          </a:p>
        </p:txBody>
      </p:sp>
      <p:sp>
        <p:nvSpPr>
          <p:cNvPr id="169990" name="AutoShape 6">
            <a:extLst>
              <a:ext uri="{FF2B5EF4-FFF2-40B4-BE49-F238E27FC236}">
                <a16:creationId xmlns:a16="http://schemas.microsoft.com/office/drawing/2014/main" id="{53115373-B7DE-4A32-A001-356C2B09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95400"/>
            <a:ext cx="685800" cy="6096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9991" name="Text Box 7">
            <a:extLst>
              <a:ext uri="{FF2B5EF4-FFF2-40B4-BE49-F238E27FC236}">
                <a16:creationId xmlns:a16="http://schemas.microsoft.com/office/drawing/2014/main" id="{2B35C657-4E95-4BDE-88D3-39DACAA85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03338"/>
            <a:ext cx="3482975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A good earthquake </a:t>
            </a:r>
          </a:p>
        </p:txBody>
      </p:sp>
      <p:sp>
        <p:nvSpPr>
          <p:cNvPr id="169992" name="Text Box 8">
            <a:extLst>
              <a:ext uri="{FF2B5EF4-FFF2-40B4-BE49-F238E27FC236}">
                <a16:creationId xmlns:a16="http://schemas.microsoft.com/office/drawing/2014/main" id="{AB1A555C-0FCF-48A1-A32B-39B87D8D5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562600"/>
            <a:ext cx="63658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I will get an A on my exams and quizzes</a:t>
            </a:r>
          </a:p>
        </p:txBody>
      </p:sp>
      <p:sp>
        <p:nvSpPr>
          <p:cNvPr id="169993" name="Text Box 9">
            <a:extLst>
              <a:ext uri="{FF2B5EF4-FFF2-40B4-BE49-F238E27FC236}">
                <a16:creationId xmlns:a16="http://schemas.microsoft.com/office/drawing/2014/main" id="{46344335-F1CA-4AFF-9062-EF1823422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362200"/>
            <a:ext cx="18415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sz="36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</p:txBody>
      </p:sp>
      <p:sp>
        <p:nvSpPr>
          <p:cNvPr id="169994" name="Text Box 10">
            <a:extLst>
              <a:ext uri="{FF2B5EF4-FFF2-40B4-BE49-F238E27FC236}">
                <a16:creationId xmlns:a16="http://schemas.microsoft.com/office/drawing/2014/main" id="{2F5697B1-888A-45EE-A079-F06460F43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105400"/>
            <a:ext cx="33528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Discuss with a friend</a:t>
            </a:r>
          </a:p>
        </p:txBody>
      </p:sp>
      <p:sp>
        <p:nvSpPr>
          <p:cNvPr id="169995" name="Text Box 11">
            <a:extLst>
              <a:ext uri="{FF2B5EF4-FFF2-40B4-BE49-F238E27FC236}">
                <a16:creationId xmlns:a16="http://schemas.microsoft.com/office/drawing/2014/main" id="{4D4AD34A-10E7-4B27-9574-1147C92D7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406650"/>
            <a:ext cx="5270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  <a:defRPr/>
            </a:pPr>
            <a:endParaRPr lang="en-US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</p:txBody>
      </p:sp>
      <p:sp>
        <p:nvSpPr>
          <p:cNvPr id="169996" name="Text Box 12">
            <a:extLst>
              <a:ext uri="{FF2B5EF4-FFF2-40B4-BE49-F238E27FC236}">
                <a16:creationId xmlns:a16="http://schemas.microsoft.com/office/drawing/2014/main" id="{3996C81C-8B65-47CC-BE18-1D0C107B8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828800"/>
            <a:ext cx="6119813" cy="35083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Describe the differences between stress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   and strain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2. Describe the stress types </a:t>
            </a:r>
            <a:r>
              <a:rPr lang="en-US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compression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   </a:t>
            </a:r>
            <a:r>
              <a:rPr lang="en-US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tensional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, and </a:t>
            </a:r>
            <a:r>
              <a:rPr lang="en-US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shear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</a:t>
            </a:r>
          </a:p>
          <a:p>
            <a:pPr>
              <a:buFontTx/>
              <a:buAutoNum type="arabicPeriod" startAt="3"/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Draw a fault block and label:</a:t>
            </a:r>
          </a:p>
          <a:p>
            <a:pPr lvl="2">
              <a:buFontTx/>
              <a:buAutoNum type="arabicPeriod"/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hanging/footwalls</a:t>
            </a:r>
          </a:p>
          <a:p>
            <a:pPr lvl="2">
              <a:buFontTx/>
              <a:buAutoNum type="arabicPeriod"/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fault plane</a:t>
            </a:r>
          </a:p>
          <a:p>
            <a:pPr>
              <a:buFontTx/>
              <a:buAutoNum type="arabicPeriod"/>
              <a:defRPr/>
            </a:pPr>
            <a:endParaRPr lang="en-US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</p:txBody>
      </p:sp>
      <p:sp>
        <p:nvSpPr>
          <p:cNvPr id="169997" name="Text Box 13">
            <a:extLst>
              <a:ext uri="{FF2B5EF4-FFF2-40B4-BE49-F238E27FC236}">
                <a16:creationId xmlns:a16="http://schemas.microsoft.com/office/drawing/2014/main" id="{03B44851-6AD3-42DF-9B13-55893FE7D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25" y="61531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450EC6-0F3B-4401-BBE4-D5285A046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2"/>
    </mc:Choice>
    <mc:Fallback xmlns="">
      <p:transition spd="slow" advTm="1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Rectangle 5">
            <a:extLst>
              <a:ext uri="{FF2B5EF4-FFF2-40B4-BE49-F238E27FC236}">
                <a16:creationId xmlns:a16="http://schemas.microsoft.com/office/drawing/2014/main" id="{CA9A264B-5FBA-4780-A200-5F6C2607C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600200"/>
            <a:ext cx="3733800" cy="2133600"/>
          </a:xfrm>
          <a:prstGeom prst="rect">
            <a:avLst/>
          </a:prstGeom>
          <a:gradFill rotWithShape="1">
            <a:gsLst>
              <a:gs pos="0">
                <a:schemeClr val="accent1">
                  <a:alpha val="53999"/>
                </a:schemeClr>
              </a:gs>
              <a:gs pos="100000">
                <a:schemeClr val="accent1">
                  <a:gamma/>
                  <a:shade val="46275"/>
                  <a:invGamma/>
                  <a:alpha val="52000"/>
                </a:schemeClr>
              </a:gs>
            </a:gsLst>
            <a:lin ang="5400000" scaled="1"/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Kristen ITC" pitchFamily="66" charset="0"/>
            </a:endParaRPr>
          </a:p>
        </p:txBody>
      </p:sp>
      <p:sp>
        <p:nvSpPr>
          <p:cNvPr id="215046" name="Line 6">
            <a:extLst>
              <a:ext uri="{FF2B5EF4-FFF2-40B4-BE49-F238E27FC236}">
                <a16:creationId xmlns:a16="http://schemas.microsoft.com/office/drawing/2014/main" id="{70E96AF7-AFA6-4A79-BFCC-7616FA37A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1600200"/>
            <a:ext cx="3733800" cy="213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47" name="Text Box 7">
            <a:extLst>
              <a:ext uri="{FF2B5EF4-FFF2-40B4-BE49-F238E27FC236}">
                <a16:creationId xmlns:a16="http://schemas.microsoft.com/office/drawing/2014/main" id="{CD44BE62-8AE3-42D3-A478-994116F9B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67000"/>
            <a:ext cx="64293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FW</a:t>
            </a:r>
          </a:p>
        </p:txBody>
      </p:sp>
      <p:sp>
        <p:nvSpPr>
          <p:cNvPr id="215048" name="Text Box 8">
            <a:extLst>
              <a:ext uri="{FF2B5EF4-FFF2-40B4-BE49-F238E27FC236}">
                <a16:creationId xmlns:a16="http://schemas.microsoft.com/office/drawing/2014/main" id="{E6A8EAC7-55A0-4A9C-A5BC-B83387EBA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0"/>
            <a:ext cx="736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HW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4C6AAC5C-717B-448C-8D3A-4773B6292BDE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1600200"/>
            <a:ext cx="2209800" cy="1981200"/>
            <a:chOff x="768" y="1008"/>
            <a:chExt cx="1392" cy="1248"/>
          </a:xfrm>
        </p:grpSpPr>
        <p:sp>
          <p:nvSpPr>
            <p:cNvPr id="215050" name="Oval 10">
              <a:extLst>
                <a:ext uri="{FF2B5EF4-FFF2-40B4-BE49-F238E27FC236}">
                  <a16:creationId xmlns:a16="http://schemas.microsoft.com/office/drawing/2014/main" id="{83CDD573-4DFD-48A2-AAEB-4DE884523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056"/>
              <a:ext cx="384" cy="2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51" name="Line 11">
              <a:extLst>
                <a:ext uri="{FF2B5EF4-FFF2-40B4-BE49-F238E27FC236}">
                  <a16:creationId xmlns:a16="http://schemas.microsoft.com/office/drawing/2014/main" id="{28B5CB02-6620-46AC-872B-94BC8E417D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344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52" name="Line 12">
              <a:extLst>
                <a:ext uri="{FF2B5EF4-FFF2-40B4-BE49-F238E27FC236}">
                  <a16:creationId xmlns:a16="http://schemas.microsoft.com/office/drawing/2014/main" id="{0B3F43AA-026E-43D6-9E59-381D745C2A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8" y="1920"/>
              <a:ext cx="432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53" name="Line 13">
              <a:extLst>
                <a:ext uri="{FF2B5EF4-FFF2-40B4-BE49-F238E27FC236}">
                  <a16:creationId xmlns:a16="http://schemas.microsoft.com/office/drawing/2014/main" id="{A893E7E1-6B43-4D0C-9616-CE239307F8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920"/>
              <a:ext cx="480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54" name="Freeform 14">
              <a:extLst>
                <a:ext uri="{FF2B5EF4-FFF2-40B4-BE49-F238E27FC236}">
                  <a16:creationId xmlns:a16="http://schemas.microsoft.com/office/drawing/2014/main" id="{B9652290-7CC3-4D19-A0E9-9A93DB4B3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008"/>
              <a:ext cx="528" cy="528"/>
            </a:xfrm>
            <a:custGeom>
              <a:avLst/>
              <a:gdLst>
                <a:gd name="T0" fmla="*/ 528 w 528"/>
                <a:gd name="T1" fmla="*/ 528 h 528"/>
                <a:gd name="T2" fmla="*/ 384 w 528"/>
                <a:gd name="T3" fmla="*/ 432 h 528"/>
                <a:gd name="T4" fmla="*/ 192 w 528"/>
                <a:gd name="T5" fmla="*/ 336 h 528"/>
                <a:gd name="T6" fmla="*/ 96 w 528"/>
                <a:gd name="T7" fmla="*/ 192 h 528"/>
                <a:gd name="T8" fmla="*/ 48 w 528"/>
                <a:gd name="T9" fmla="*/ 96 h 528"/>
                <a:gd name="T10" fmla="*/ 0 w 52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8" h="528">
                  <a:moveTo>
                    <a:pt x="528" y="528"/>
                  </a:moveTo>
                  <a:cubicBezTo>
                    <a:pt x="484" y="496"/>
                    <a:pt x="440" y="464"/>
                    <a:pt x="384" y="432"/>
                  </a:cubicBezTo>
                  <a:cubicBezTo>
                    <a:pt x="328" y="400"/>
                    <a:pt x="240" y="376"/>
                    <a:pt x="192" y="336"/>
                  </a:cubicBezTo>
                  <a:cubicBezTo>
                    <a:pt x="144" y="296"/>
                    <a:pt x="120" y="232"/>
                    <a:pt x="96" y="192"/>
                  </a:cubicBezTo>
                  <a:cubicBezTo>
                    <a:pt x="72" y="152"/>
                    <a:pt x="64" y="128"/>
                    <a:pt x="48" y="96"/>
                  </a:cubicBezTo>
                  <a:cubicBezTo>
                    <a:pt x="32" y="64"/>
                    <a:pt x="16" y="32"/>
                    <a:pt x="0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55" name="Freeform 15">
              <a:extLst>
                <a:ext uri="{FF2B5EF4-FFF2-40B4-BE49-F238E27FC236}">
                  <a16:creationId xmlns:a16="http://schemas.microsoft.com/office/drawing/2014/main" id="{285F458C-BB25-4C21-9F5E-8D49A1953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1008"/>
              <a:ext cx="440" cy="528"/>
            </a:xfrm>
            <a:custGeom>
              <a:avLst/>
              <a:gdLst>
                <a:gd name="T0" fmla="*/ 0 w 440"/>
                <a:gd name="T1" fmla="*/ 528 h 528"/>
                <a:gd name="T2" fmla="*/ 144 w 440"/>
                <a:gd name="T3" fmla="*/ 480 h 528"/>
                <a:gd name="T4" fmla="*/ 240 w 440"/>
                <a:gd name="T5" fmla="*/ 384 h 528"/>
                <a:gd name="T6" fmla="*/ 336 w 440"/>
                <a:gd name="T7" fmla="*/ 288 h 528"/>
                <a:gd name="T8" fmla="*/ 384 w 440"/>
                <a:gd name="T9" fmla="*/ 192 h 528"/>
                <a:gd name="T10" fmla="*/ 432 w 440"/>
                <a:gd name="T11" fmla="*/ 96 h 528"/>
                <a:gd name="T12" fmla="*/ 432 w 440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0" h="528">
                  <a:moveTo>
                    <a:pt x="0" y="528"/>
                  </a:moveTo>
                  <a:cubicBezTo>
                    <a:pt x="52" y="516"/>
                    <a:pt x="104" y="504"/>
                    <a:pt x="144" y="480"/>
                  </a:cubicBezTo>
                  <a:cubicBezTo>
                    <a:pt x="184" y="456"/>
                    <a:pt x="208" y="416"/>
                    <a:pt x="240" y="384"/>
                  </a:cubicBezTo>
                  <a:cubicBezTo>
                    <a:pt x="272" y="352"/>
                    <a:pt x="312" y="320"/>
                    <a:pt x="336" y="288"/>
                  </a:cubicBezTo>
                  <a:cubicBezTo>
                    <a:pt x="360" y="256"/>
                    <a:pt x="368" y="224"/>
                    <a:pt x="384" y="192"/>
                  </a:cubicBezTo>
                  <a:cubicBezTo>
                    <a:pt x="400" y="160"/>
                    <a:pt x="424" y="128"/>
                    <a:pt x="432" y="96"/>
                  </a:cubicBezTo>
                  <a:cubicBezTo>
                    <a:pt x="440" y="64"/>
                    <a:pt x="436" y="32"/>
                    <a:pt x="432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56" name="Oval 16">
              <a:extLst>
                <a:ext uri="{FF2B5EF4-FFF2-40B4-BE49-F238E27FC236}">
                  <a16:creationId xmlns:a16="http://schemas.microsoft.com/office/drawing/2014/main" id="{D3BCC523-F51A-4152-B9BE-85B64560C1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1432">
              <a:off x="768" y="2160"/>
              <a:ext cx="240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57" name="Oval 17">
              <a:extLst>
                <a:ext uri="{FF2B5EF4-FFF2-40B4-BE49-F238E27FC236}">
                  <a16:creationId xmlns:a16="http://schemas.microsoft.com/office/drawing/2014/main" id="{4AAFF999-3057-4782-858B-012235EA9C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51931">
              <a:off x="1920" y="2160"/>
              <a:ext cx="240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58" name="Oval 18">
              <a:extLst>
                <a:ext uri="{FF2B5EF4-FFF2-40B4-BE49-F238E27FC236}">
                  <a16:creationId xmlns:a16="http://schemas.microsoft.com/office/drawing/2014/main" id="{ECC501CA-79AD-4A65-8DD1-2D089589A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104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59" name="Oval 19">
              <a:extLst>
                <a:ext uri="{FF2B5EF4-FFF2-40B4-BE49-F238E27FC236}">
                  <a16:creationId xmlns:a16="http://schemas.microsoft.com/office/drawing/2014/main" id="{02BEA70F-BF11-4A78-8824-F83C72079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104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60" name="Freeform 20">
              <a:extLst>
                <a:ext uri="{FF2B5EF4-FFF2-40B4-BE49-F238E27FC236}">
                  <a16:creationId xmlns:a16="http://schemas.microsoft.com/office/drawing/2014/main" id="{7EDFCC4C-BCD7-4492-A98B-0974575F5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200"/>
              <a:ext cx="288" cy="56"/>
            </a:xfrm>
            <a:custGeom>
              <a:avLst/>
              <a:gdLst>
                <a:gd name="T0" fmla="*/ 0 w 288"/>
                <a:gd name="T1" fmla="*/ 0 h 56"/>
                <a:gd name="T2" fmla="*/ 48 w 288"/>
                <a:gd name="T3" fmla="*/ 48 h 56"/>
                <a:gd name="T4" fmla="*/ 192 w 288"/>
                <a:gd name="T5" fmla="*/ 48 h 56"/>
                <a:gd name="T6" fmla="*/ 288 w 288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56">
                  <a:moveTo>
                    <a:pt x="0" y="0"/>
                  </a:moveTo>
                  <a:cubicBezTo>
                    <a:pt x="8" y="20"/>
                    <a:pt x="16" y="40"/>
                    <a:pt x="48" y="48"/>
                  </a:cubicBezTo>
                  <a:cubicBezTo>
                    <a:pt x="80" y="56"/>
                    <a:pt x="152" y="56"/>
                    <a:pt x="192" y="48"/>
                  </a:cubicBezTo>
                  <a:cubicBezTo>
                    <a:pt x="232" y="40"/>
                    <a:pt x="260" y="20"/>
                    <a:pt x="288" y="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61" name="Oval 21">
              <a:extLst>
                <a:ext uri="{FF2B5EF4-FFF2-40B4-BE49-F238E27FC236}">
                  <a16:creationId xmlns:a16="http://schemas.microsoft.com/office/drawing/2014/main" id="{A966FF3A-1862-47C8-ACCB-0CFBB2A48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00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62" name="Oval 22">
              <a:extLst>
                <a:ext uri="{FF2B5EF4-FFF2-40B4-BE49-F238E27FC236}">
                  <a16:creationId xmlns:a16="http://schemas.microsoft.com/office/drawing/2014/main" id="{F3776ED8-7B5C-4308-8B29-F67EDB8E8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0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5063" name="AutoShape 23">
            <a:extLst>
              <a:ext uri="{FF2B5EF4-FFF2-40B4-BE49-F238E27FC236}">
                <a16:creationId xmlns:a16="http://schemas.microsoft.com/office/drawing/2014/main" id="{9C9D9E72-D9E2-4100-BAFC-61F1A0921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600200"/>
            <a:ext cx="3657600" cy="2209800"/>
          </a:xfrm>
          <a:prstGeom prst="rtTriangle">
            <a:avLst/>
          </a:prstGeom>
          <a:gradFill rotWithShape="1">
            <a:gsLst>
              <a:gs pos="0">
                <a:schemeClr val="accent1">
                  <a:alpha val="53999"/>
                </a:schemeClr>
              </a:gs>
              <a:gs pos="100000">
                <a:schemeClr val="accent1">
                  <a:gamma/>
                  <a:shade val="46275"/>
                  <a:invGamma/>
                  <a:alpha val="52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Kristen ITC" pitchFamily="66" charset="0"/>
            </a:endParaRPr>
          </a:p>
        </p:txBody>
      </p:sp>
      <p:sp>
        <p:nvSpPr>
          <p:cNvPr id="215064" name="AutoShape 24">
            <a:extLst>
              <a:ext uri="{FF2B5EF4-FFF2-40B4-BE49-F238E27FC236}">
                <a16:creationId xmlns:a16="http://schemas.microsoft.com/office/drawing/2014/main" id="{9540AA45-FC62-40E9-824B-9D96E71795E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57800" y="2209800"/>
            <a:ext cx="3657600" cy="2209800"/>
          </a:xfrm>
          <a:prstGeom prst="rtTriangle">
            <a:avLst/>
          </a:prstGeom>
          <a:gradFill rotWithShape="1">
            <a:gsLst>
              <a:gs pos="0">
                <a:schemeClr val="accent1">
                  <a:alpha val="53999"/>
                </a:schemeClr>
              </a:gs>
              <a:gs pos="100000">
                <a:schemeClr val="accent1">
                  <a:gamma/>
                  <a:shade val="46275"/>
                  <a:invGamma/>
                  <a:alpha val="52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A43ED3A5-20B5-4284-BFB8-38FDEB6DA801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209800"/>
            <a:ext cx="1676400" cy="990600"/>
            <a:chOff x="3840" y="1392"/>
            <a:chExt cx="1056" cy="624"/>
          </a:xfrm>
        </p:grpSpPr>
        <p:grpSp>
          <p:nvGrpSpPr>
            <p:cNvPr id="141364" name="Group 26">
              <a:extLst>
                <a:ext uri="{FF2B5EF4-FFF2-40B4-BE49-F238E27FC236}">
                  <a16:creationId xmlns:a16="http://schemas.microsoft.com/office/drawing/2014/main" id="{34DFED6F-7EAF-4508-98C6-97C734B80E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4" y="1440"/>
              <a:ext cx="384" cy="288"/>
              <a:chOff x="4608" y="1440"/>
              <a:chExt cx="384" cy="288"/>
            </a:xfrm>
          </p:grpSpPr>
          <p:sp>
            <p:nvSpPr>
              <p:cNvPr id="215067" name="Oval 27">
                <a:extLst>
                  <a:ext uri="{FF2B5EF4-FFF2-40B4-BE49-F238E27FC236}">
                    <a16:creationId xmlns:a16="http://schemas.microsoft.com/office/drawing/2014/main" id="{3A6E7748-D9ED-43EA-B42E-00340A398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1440"/>
                <a:ext cx="384" cy="2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5068" name="Oval 28">
                <a:extLst>
                  <a:ext uri="{FF2B5EF4-FFF2-40B4-BE49-F238E27FC236}">
                    <a16:creationId xmlns:a16="http://schemas.microsoft.com/office/drawing/2014/main" id="{8F5ABCB5-E964-44A2-ACE4-381552C37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1488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5069" name="Oval 29">
                <a:extLst>
                  <a:ext uri="{FF2B5EF4-FFF2-40B4-BE49-F238E27FC236}">
                    <a16:creationId xmlns:a16="http://schemas.microsoft.com/office/drawing/2014/main" id="{B52F7E89-31A8-4953-A5AB-08EE692CB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5070" name="Freeform 30">
                <a:extLst>
                  <a:ext uri="{FF2B5EF4-FFF2-40B4-BE49-F238E27FC236}">
                    <a16:creationId xmlns:a16="http://schemas.microsoft.com/office/drawing/2014/main" id="{A5170C7A-8240-4E0E-B5BB-1A3C18F4B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" y="1584"/>
                <a:ext cx="288" cy="56"/>
              </a:xfrm>
              <a:custGeom>
                <a:avLst/>
                <a:gdLst>
                  <a:gd name="T0" fmla="*/ 0 w 288"/>
                  <a:gd name="T1" fmla="*/ 0 h 56"/>
                  <a:gd name="T2" fmla="*/ 48 w 288"/>
                  <a:gd name="T3" fmla="*/ 48 h 56"/>
                  <a:gd name="T4" fmla="*/ 192 w 288"/>
                  <a:gd name="T5" fmla="*/ 48 h 56"/>
                  <a:gd name="T6" fmla="*/ 288 w 288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56">
                    <a:moveTo>
                      <a:pt x="0" y="0"/>
                    </a:moveTo>
                    <a:cubicBezTo>
                      <a:pt x="8" y="20"/>
                      <a:pt x="16" y="40"/>
                      <a:pt x="48" y="48"/>
                    </a:cubicBezTo>
                    <a:cubicBezTo>
                      <a:pt x="80" y="56"/>
                      <a:pt x="152" y="56"/>
                      <a:pt x="192" y="48"/>
                    </a:cubicBezTo>
                    <a:cubicBezTo>
                      <a:pt x="232" y="40"/>
                      <a:pt x="260" y="20"/>
                      <a:pt x="288" y="0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15071" name="Line 31">
              <a:extLst>
                <a:ext uri="{FF2B5EF4-FFF2-40B4-BE49-F238E27FC236}">
                  <a16:creationId xmlns:a16="http://schemas.microsoft.com/office/drawing/2014/main" id="{AC3A5ECB-AB37-4AF5-9D19-B17BC9D273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728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72" name="Freeform 32">
              <a:extLst>
                <a:ext uri="{FF2B5EF4-FFF2-40B4-BE49-F238E27FC236}">
                  <a16:creationId xmlns:a16="http://schemas.microsoft.com/office/drawing/2014/main" id="{C8EE8B1F-FBB3-4480-9271-6302E95AB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1392"/>
              <a:ext cx="440" cy="528"/>
            </a:xfrm>
            <a:custGeom>
              <a:avLst/>
              <a:gdLst>
                <a:gd name="T0" fmla="*/ 0 w 440"/>
                <a:gd name="T1" fmla="*/ 528 h 528"/>
                <a:gd name="T2" fmla="*/ 144 w 440"/>
                <a:gd name="T3" fmla="*/ 480 h 528"/>
                <a:gd name="T4" fmla="*/ 240 w 440"/>
                <a:gd name="T5" fmla="*/ 384 h 528"/>
                <a:gd name="T6" fmla="*/ 336 w 440"/>
                <a:gd name="T7" fmla="*/ 288 h 528"/>
                <a:gd name="T8" fmla="*/ 384 w 440"/>
                <a:gd name="T9" fmla="*/ 192 h 528"/>
                <a:gd name="T10" fmla="*/ 432 w 440"/>
                <a:gd name="T11" fmla="*/ 96 h 528"/>
                <a:gd name="T12" fmla="*/ 432 w 440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0" h="528">
                  <a:moveTo>
                    <a:pt x="0" y="528"/>
                  </a:moveTo>
                  <a:cubicBezTo>
                    <a:pt x="52" y="516"/>
                    <a:pt x="104" y="504"/>
                    <a:pt x="144" y="480"/>
                  </a:cubicBezTo>
                  <a:cubicBezTo>
                    <a:pt x="184" y="456"/>
                    <a:pt x="208" y="416"/>
                    <a:pt x="240" y="384"/>
                  </a:cubicBezTo>
                  <a:cubicBezTo>
                    <a:pt x="272" y="352"/>
                    <a:pt x="312" y="320"/>
                    <a:pt x="336" y="288"/>
                  </a:cubicBezTo>
                  <a:cubicBezTo>
                    <a:pt x="360" y="256"/>
                    <a:pt x="368" y="224"/>
                    <a:pt x="384" y="192"/>
                  </a:cubicBezTo>
                  <a:cubicBezTo>
                    <a:pt x="400" y="160"/>
                    <a:pt x="424" y="128"/>
                    <a:pt x="432" y="96"/>
                  </a:cubicBezTo>
                  <a:cubicBezTo>
                    <a:pt x="440" y="64"/>
                    <a:pt x="436" y="32"/>
                    <a:pt x="432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73" name="Oval 33">
              <a:extLst>
                <a:ext uri="{FF2B5EF4-FFF2-40B4-BE49-F238E27FC236}">
                  <a16:creationId xmlns:a16="http://schemas.microsoft.com/office/drawing/2014/main" id="{31E6EE18-C16A-4396-BA22-02342CB0F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392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74" name="Freeform 34">
              <a:extLst>
                <a:ext uri="{FF2B5EF4-FFF2-40B4-BE49-F238E27FC236}">
                  <a16:creationId xmlns:a16="http://schemas.microsoft.com/office/drawing/2014/main" id="{A05DBF6D-1212-479C-B314-FD07BF558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1392"/>
              <a:ext cx="528" cy="528"/>
            </a:xfrm>
            <a:custGeom>
              <a:avLst/>
              <a:gdLst>
                <a:gd name="T0" fmla="*/ 528 w 528"/>
                <a:gd name="T1" fmla="*/ 528 h 528"/>
                <a:gd name="T2" fmla="*/ 384 w 528"/>
                <a:gd name="T3" fmla="*/ 432 h 528"/>
                <a:gd name="T4" fmla="*/ 192 w 528"/>
                <a:gd name="T5" fmla="*/ 336 h 528"/>
                <a:gd name="T6" fmla="*/ 96 w 528"/>
                <a:gd name="T7" fmla="*/ 192 h 528"/>
                <a:gd name="T8" fmla="*/ 48 w 528"/>
                <a:gd name="T9" fmla="*/ 96 h 528"/>
                <a:gd name="T10" fmla="*/ 0 w 52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8" h="528">
                  <a:moveTo>
                    <a:pt x="528" y="528"/>
                  </a:moveTo>
                  <a:cubicBezTo>
                    <a:pt x="484" y="496"/>
                    <a:pt x="440" y="464"/>
                    <a:pt x="384" y="432"/>
                  </a:cubicBezTo>
                  <a:cubicBezTo>
                    <a:pt x="328" y="400"/>
                    <a:pt x="240" y="376"/>
                    <a:pt x="192" y="336"/>
                  </a:cubicBezTo>
                  <a:cubicBezTo>
                    <a:pt x="144" y="296"/>
                    <a:pt x="120" y="232"/>
                    <a:pt x="96" y="192"/>
                  </a:cubicBezTo>
                  <a:cubicBezTo>
                    <a:pt x="72" y="152"/>
                    <a:pt x="64" y="128"/>
                    <a:pt x="48" y="96"/>
                  </a:cubicBezTo>
                  <a:cubicBezTo>
                    <a:pt x="32" y="64"/>
                    <a:pt x="16" y="32"/>
                    <a:pt x="0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75" name="Oval 35">
              <a:extLst>
                <a:ext uri="{FF2B5EF4-FFF2-40B4-BE49-F238E27FC236}">
                  <a16:creationId xmlns:a16="http://schemas.microsoft.com/office/drawing/2014/main" id="{A3B5F3FF-F800-4325-979E-7AE3F2F32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392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36">
            <a:extLst>
              <a:ext uri="{FF2B5EF4-FFF2-40B4-BE49-F238E27FC236}">
                <a16:creationId xmlns:a16="http://schemas.microsoft.com/office/drawing/2014/main" id="{C6D93892-BE8B-4F07-A464-FCA134DFA060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2667000"/>
            <a:ext cx="2209800" cy="1066800"/>
            <a:chOff x="2784" y="1680"/>
            <a:chExt cx="1392" cy="672"/>
          </a:xfrm>
        </p:grpSpPr>
        <p:sp>
          <p:nvSpPr>
            <p:cNvPr id="215077" name="Line 37">
              <a:extLst>
                <a:ext uri="{FF2B5EF4-FFF2-40B4-BE49-F238E27FC236}">
                  <a16:creationId xmlns:a16="http://schemas.microsoft.com/office/drawing/2014/main" id="{97DCE334-A0CE-455C-B811-91F1E96621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4" y="2016"/>
              <a:ext cx="432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78" name="Line 38">
              <a:extLst>
                <a:ext uri="{FF2B5EF4-FFF2-40B4-BE49-F238E27FC236}">
                  <a16:creationId xmlns:a16="http://schemas.microsoft.com/office/drawing/2014/main" id="{832A36DB-49E8-4E36-AF13-955F8851E9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2016"/>
              <a:ext cx="480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79" name="Oval 39">
              <a:extLst>
                <a:ext uri="{FF2B5EF4-FFF2-40B4-BE49-F238E27FC236}">
                  <a16:creationId xmlns:a16="http://schemas.microsoft.com/office/drawing/2014/main" id="{D6944B5B-BCCF-4BFF-AC7B-608F6AA41E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1432">
              <a:off x="2784" y="2256"/>
              <a:ext cx="240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80" name="Oval 40">
              <a:extLst>
                <a:ext uri="{FF2B5EF4-FFF2-40B4-BE49-F238E27FC236}">
                  <a16:creationId xmlns:a16="http://schemas.microsoft.com/office/drawing/2014/main" id="{C79F5BA8-4846-444D-81F9-65C232F04F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51931">
              <a:off x="3936" y="2256"/>
              <a:ext cx="240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81" name="Line 41">
              <a:extLst>
                <a:ext uri="{FF2B5EF4-FFF2-40B4-BE49-F238E27FC236}">
                  <a16:creationId xmlns:a16="http://schemas.microsoft.com/office/drawing/2014/main" id="{F8672955-D36F-4518-A1E0-103773C8FA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680"/>
              <a:ext cx="0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5082" name="Text Box 42">
            <a:extLst>
              <a:ext uri="{FF2B5EF4-FFF2-40B4-BE49-F238E27FC236}">
                <a16:creationId xmlns:a16="http://schemas.microsoft.com/office/drawing/2014/main" id="{5440826E-075E-4D8A-AC0D-78A73D26C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43307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Normal Fault</a:t>
            </a:r>
          </a:p>
          <a:p>
            <a:pPr lvl="1" eaLnBrk="1" hangingPunct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HW </a:t>
            </a:r>
            <a:r>
              <a:rPr lang="en-US" sz="2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down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relative to FW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15083" name="Text Box 43">
            <a:extLst>
              <a:ext uri="{FF2B5EF4-FFF2-40B4-BE49-F238E27FC236}">
                <a16:creationId xmlns:a16="http://schemas.microsoft.com/office/drawing/2014/main" id="{214B9672-4F49-4295-8BD6-3850F39FC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209800"/>
            <a:ext cx="64293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FW</a:t>
            </a:r>
          </a:p>
        </p:txBody>
      </p:sp>
      <p:sp>
        <p:nvSpPr>
          <p:cNvPr id="215084" name="Text Box 44">
            <a:extLst>
              <a:ext uri="{FF2B5EF4-FFF2-40B4-BE49-F238E27FC236}">
                <a16:creationId xmlns:a16="http://schemas.microsoft.com/office/drawing/2014/main" id="{17516D10-D785-40EE-B65E-2873BF3C4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352800"/>
            <a:ext cx="736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HW</a:t>
            </a:r>
          </a:p>
        </p:txBody>
      </p:sp>
      <p:sp>
        <p:nvSpPr>
          <p:cNvPr id="215085" name="Line 45">
            <a:extLst>
              <a:ext uri="{FF2B5EF4-FFF2-40B4-BE49-F238E27FC236}">
                <a16:creationId xmlns:a16="http://schemas.microsoft.com/office/drawing/2014/main" id="{F056C6F7-37CD-4C7B-A874-CDA5AB006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200400"/>
            <a:ext cx="6096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6" name="Line 46">
            <a:extLst>
              <a:ext uri="{FF2B5EF4-FFF2-40B4-BE49-F238E27FC236}">
                <a16:creationId xmlns:a16="http://schemas.microsoft.com/office/drawing/2014/main" id="{4B569EFB-956B-4F0D-9A66-27FA77C6DB2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10400" y="3429000"/>
            <a:ext cx="4572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7" name="AutoShape 47">
            <a:extLst>
              <a:ext uri="{FF2B5EF4-FFF2-40B4-BE49-F238E27FC236}">
                <a16:creationId xmlns:a16="http://schemas.microsoft.com/office/drawing/2014/main" id="{F6DE5D31-B23A-45C8-9102-75DCED73B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648200"/>
            <a:ext cx="3657600" cy="2209800"/>
          </a:xfrm>
          <a:prstGeom prst="rtTriangle">
            <a:avLst/>
          </a:prstGeom>
          <a:gradFill rotWithShape="1">
            <a:gsLst>
              <a:gs pos="0">
                <a:schemeClr val="accent1">
                  <a:alpha val="53999"/>
                </a:schemeClr>
              </a:gs>
              <a:gs pos="100000">
                <a:schemeClr val="accent1">
                  <a:gamma/>
                  <a:shade val="46275"/>
                  <a:invGamma/>
                  <a:alpha val="52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Kristen ITC" pitchFamily="66" charset="0"/>
            </a:endParaRPr>
          </a:p>
        </p:txBody>
      </p:sp>
      <p:sp>
        <p:nvSpPr>
          <p:cNvPr id="215088" name="AutoShape 48">
            <a:extLst>
              <a:ext uri="{FF2B5EF4-FFF2-40B4-BE49-F238E27FC236}">
                <a16:creationId xmlns:a16="http://schemas.microsoft.com/office/drawing/2014/main" id="{512954B2-99EB-4462-9BCF-DAB64A1CEF6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57200" y="4114800"/>
            <a:ext cx="3657600" cy="2209800"/>
          </a:xfrm>
          <a:prstGeom prst="rtTriangle">
            <a:avLst/>
          </a:prstGeom>
          <a:gradFill rotWithShape="1">
            <a:gsLst>
              <a:gs pos="0">
                <a:schemeClr val="accent1">
                  <a:alpha val="53999"/>
                </a:schemeClr>
              </a:gs>
              <a:gs pos="100000">
                <a:schemeClr val="accent1">
                  <a:gamma/>
                  <a:shade val="46275"/>
                  <a:invGamma/>
                  <a:alpha val="52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49">
            <a:extLst>
              <a:ext uri="{FF2B5EF4-FFF2-40B4-BE49-F238E27FC236}">
                <a16:creationId xmlns:a16="http://schemas.microsoft.com/office/drawing/2014/main" id="{10D80799-4EB8-4B3F-AAC2-E8564A74F20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5562600"/>
            <a:ext cx="2209800" cy="1143000"/>
            <a:chOff x="2784" y="1680"/>
            <a:chExt cx="1392" cy="672"/>
          </a:xfrm>
        </p:grpSpPr>
        <p:sp>
          <p:nvSpPr>
            <p:cNvPr id="215090" name="Line 50">
              <a:extLst>
                <a:ext uri="{FF2B5EF4-FFF2-40B4-BE49-F238E27FC236}">
                  <a16:creationId xmlns:a16="http://schemas.microsoft.com/office/drawing/2014/main" id="{C8A77387-9EF4-4718-9A14-E2D0491260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4" y="2016"/>
              <a:ext cx="432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91" name="Line 51">
              <a:extLst>
                <a:ext uri="{FF2B5EF4-FFF2-40B4-BE49-F238E27FC236}">
                  <a16:creationId xmlns:a16="http://schemas.microsoft.com/office/drawing/2014/main" id="{FE7B30B5-159B-44CC-94FE-BCC31E464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2016"/>
              <a:ext cx="480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92" name="Oval 52">
              <a:extLst>
                <a:ext uri="{FF2B5EF4-FFF2-40B4-BE49-F238E27FC236}">
                  <a16:creationId xmlns:a16="http://schemas.microsoft.com/office/drawing/2014/main" id="{A52BCDC3-E1D0-4A3B-A2FE-4F0E43972E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1432">
              <a:off x="2784" y="2256"/>
              <a:ext cx="240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93" name="Oval 53">
              <a:extLst>
                <a:ext uri="{FF2B5EF4-FFF2-40B4-BE49-F238E27FC236}">
                  <a16:creationId xmlns:a16="http://schemas.microsoft.com/office/drawing/2014/main" id="{A8D1BBE2-9FBB-414C-AB8C-0B75715F8B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51931">
              <a:off x="3936" y="2256"/>
              <a:ext cx="240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094" name="Line 54">
              <a:extLst>
                <a:ext uri="{FF2B5EF4-FFF2-40B4-BE49-F238E27FC236}">
                  <a16:creationId xmlns:a16="http://schemas.microsoft.com/office/drawing/2014/main" id="{263E8F71-7A52-4F84-9545-72A58A3FC7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680"/>
              <a:ext cx="0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55">
            <a:extLst>
              <a:ext uri="{FF2B5EF4-FFF2-40B4-BE49-F238E27FC236}">
                <a16:creationId xmlns:a16="http://schemas.microsoft.com/office/drawing/2014/main" id="{309DB5B4-2FEC-4AF7-A326-DFFD28B821A7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114800"/>
            <a:ext cx="1676400" cy="990600"/>
            <a:chOff x="3840" y="1392"/>
            <a:chExt cx="1056" cy="624"/>
          </a:xfrm>
        </p:grpSpPr>
        <p:grpSp>
          <p:nvGrpSpPr>
            <p:cNvPr id="141344" name="Group 56">
              <a:extLst>
                <a:ext uri="{FF2B5EF4-FFF2-40B4-BE49-F238E27FC236}">
                  <a16:creationId xmlns:a16="http://schemas.microsoft.com/office/drawing/2014/main" id="{EC8EA66A-356D-46F1-8E33-D98C90FCEF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4" y="1440"/>
              <a:ext cx="384" cy="288"/>
              <a:chOff x="4608" y="1440"/>
              <a:chExt cx="384" cy="288"/>
            </a:xfrm>
          </p:grpSpPr>
          <p:sp>
            <p:nvSpPr>
              <p:cNvPr id="215097" name="Oval 57">
                <a:extLst>
                  <a:ext uri="{FF2B5EF4-FFF2-40B4-BE49-F238E27FC236}">
                    <a16:creationId xmlns:a16="http://schemas.microsoft.com/office/drawing/2014/main" id="{01CBD6C7-B8BA-4B39-9BD7-BDE803DB5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1440"/>
                <a:ext cx="384" cy="2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5098" name="Oval 58">
                <a:extLst>
                  <a:ext uri="{FF2B5EF4-FFF2-40B4-BE49-F238E27FC236}">
                    <a16:creationId xmlns:a16="http://schemas.microsoft.com/office/drawing/2014/main" id="{9BBA5DC4-43BD-4029-A92E-AF239D19A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1488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5099" name="Oval 59">
                <a:extLst>
                  <a:ext uri="{FF2B5EF4-FFF2-40B4-BE49-F238E27FC236}">
                    <a16:creationId xmlns:a16="http://schemas.microsoft.com/office/drawing/2014/main" id="{8FADEE01-9ED8-45AB-8716-FA83A711F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5100" name="Freeform 60">
                <a:extLst>
                  <a:ext uri="{FF2B5EF4-FFF2-40B4-BE49-F238E27FC236}">
                    <a16:creationId xmlns:a16="http://schemas.microsoft.com/office/drawing/2014/main" id="{8FF38558-D792-48E5-9BCB-1CBB11B92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" y="1584"/>
                <a:ext cx="288" cy="56"/>
              </a:xfrm>
              <a:custGeom>
                <a:avLst/>
                <a:gdLst>
                  <a:gd name="T0" fmla="*/ 0 w 288"/>
                  <a:gd name="T1" fmla="*/ 0 h 56"/>
                  <a:gd name="T2" fmla="*/ 48 w 288"/>
                  <a:gd name="T3" fmla="*/ 48 h 56"/>
                  <a:gd name="T4" fmla="*/ 192 w 288"/>
                  <a:gd name="T5" fmla="*/ 48 h 56"/>
                  <a:gd name="T6" fmla="*/ 288 w 288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56">
                    <a:moveTo>
                      <a:pt x="0" y="0"/>
                    </a:moveTo>
                    <a:cubicBezTo>
                      <a:pt x="8" y="20"/>
                      <a:pt x="16" y="40"/>
                      <a:pt x="48" y="48"/>
                    </a:cubicBezTo>
                    <a:cubicBezTo>
                      <a:pt x="80" y="56"/>
                      <a:pt x="152" y="56"/>
                      <a:pt x="192" y="48"/>
                    </a:cubicBezTo>
                    <a:cubicBezTo>
                      <a:pt x="232" y="40"/>
                      <a:pt x="260" y="20"/>
                      <a:pt x="288" y="0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15101" name="Line 61">
              <a:extLst>
                <a:ext uri="{FF2B5EF4-FFF2-40B4-BE49-F238E27FC236}">
                  <a16:creationId xmlns:a16="http://schemas.microsoft.com/office/drawing/2014/main" id="{F20F2864-63A8-4C44-9099-6E034E43E6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728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102" name="Freeform 62">
              <a:extLst>
                <a:ext uri="{FF2B5EF4-FFF2-40B4-BE49-F238E27FC236}">
                  <a16:creationId xmlns:a16="http://schemas.microsoft.com/office/drawing/2014/main" id="{C313CA99-5AFE-451A-886C-F5A35BD74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1392"/>
              <a:ext cx="440" cy="528"/>
            </a:xfrm>
            <a:custGeom>
              <a:avLst/>
              <a:gdLst>
                <a:gd name="T0" fmla="*/ 0 w 440"/>
                <a:gd name="T1" fmla="*/ 528 h 528"/>
                <a:gd name="T2" fmla="*/ 144 w 440"/>
                <a:gd name="T3" fmla="*/ 480 h 528"/>
                <a:gd name="T4" fmla="*/ 240 w 440"/>
                <a:gd name="T5" fmla="*/ 384 h 528"/>
                <a:gd name="T6" fmla="*/ 336 w 440"/>
                <a:gd name="T7" fmla="*/ 288 h 528"/>
                <a:gd name="T8" fmla="*/ 384 w 440"/>
                <a:gd name="T9" fmla="*/ 192 h 528"/>
                <a:gd name="T10" fmla="*/ 432 w 440"/>
                <a:gd name="T11" fmla="*/ 96 h 528"/>
                <a:gd name="T12" fmla="*/ 432 w 440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0" h="528">
                  <a:moveTo>
                    <a:pt x="0" y="528"/>
                  </a:moveTo>
                  <a:cubicBezTo>
                    <a:pt x="52" y="516"/>
                    <a:pt x="104" y="504"/>
                    <a:pt x="144" y="480"/>
                  </a:cubicBezTo>
                  <a:cubicBezTo>
                    <a:pt x="184" y="456"/>
                    <a:pt x="208" y="416"/>
                    <a:pt x="240" y="384"/>
                  </a:cubicBezTo>
                  <a:cubicBezTo>
                    <a:pt x="272" y="352"/>
                    <a:pt x="312" y="320"/>
                    <a:pt x="336" y="288"/>
                  </a:cubicBezTo>
                  <a:cubicBezTo>
                    <a:pt x="360" y="256"/>
                    <a:pt x="368" y="224"/>
                    <a:pt x="384" y="192"/>
                  </a:cubicBezTo>
                  <a:cubicBezTo>
                    <a:pt x="400" y="160"/>
                    <a:pt x="424" y="128"/>
                    <a:pt x="432" y="96"/>
                  </a:cubicBezTo>
                  <a:cubicBezTo>
                    <a:pt x="440" y="64"/>
                    <a:pt x="436" y="32"/>
                    <a:pt x="432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103" name="Oval 63">
              <a:extLst>
                <a:ext uri="{FF2B5EF4-FFF2-40B4-BE49-F238E27FC236}">
                  <a16:creationId xmlns:a16="http://schemas.microsoft.com/office/drawing/2014/main" id="{7269D4B2-0A23-4F4A-8A22-3BFCD2EF7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392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104" name="Freeform 64">
              <a:extLst>
                <a:ext uri="{FF2B5EF4-FFF2-40B4-BE49-F238E27FC236}">
                  <a16:creationId xmlns:a16="http://schemas.microsoft.com/office/drawing/2014/main" id="{2989BF17-77C3-4D16-9C6C-B700C05D8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1392"/>
              <a:ext cx="528" cy="528"/>
            </a:xfrm>
            <a:custGeom>
              <a:avLst/>
              <a:gdLst>
                <a:gd name="T0" fmla="*/ 528 w 528"/>
                <a:gd name="T1" fmla="*/ 528 h 528"/>
                <a:gd name="T2" fmla="*/ 384 w 528"/>
                <a:gd name="T3" fmla="*/ 432 h 528"/>
                <a:gd name="T4" fmla="*/ 192 w 528"/>
                <a:gd name="T5" fmla="*/ 336 h 528"/>
                <a:gd name="T6" fmla="*/ 96 w 528"/>
                <a:gd name="T7" fmla="*/ 192 h 528"/>
                <a:gd name="T8" fmla="*/ 48 w 528"/>
                <a:gd name="T9" fmla="*/ 96 h 528"/>
                <a:gd name="T10" fmla="*/ 0 w 52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8" h="528">
                  <a:moveTo>
                    <a:pt x="528" y="528"/>
                  </a:moveTo>
                  <a:cubicBezTo>
                    <a:pt x="484" y="496"/>
                    <a:pt x="440" y="464"/>
                    <a:pt x="384" y="432"/>
                  </a:cubicBezTo>
                  <a:cubicBezTo>
                    <a:pt x="328" y="400"/>
                    <a:pt x="240" y="376"/>
                    <a:pt x="192" y="336"/>
                  </a:cubicBezTo>
                  <a:cubicBezTo>
                    <a:pt x="144" y="296"/>
                    <a:pt x="120" y="232"/>
                    <a:pt x="96" y="192"/>
                  </a:cubicBezTo>
                  <a:cubicBezTo>
                    <a:pt x="72" y="152"/>
                    <a:pt x="64" y="128"/>
                    <a:pt x="48" y="96"/>
                  </a:cubicBezTo>
                  <a:cubicBezTo>
                    <a:pt x="32" y="64"/>
                    <a:pt x="16" y="32"/>
                    <a:pt x="0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105" name="Oval 65">
              <a:extLst>
                <a:ext uri="{FF2B5EF4-FFF2-40B4-BE49-F238E27FC236}">
                  <a16:creationId xmlns:a16="http://schemas.microsoft.com/office/drawing/2014/main" id="{A21F36C4-F514-4A8F-8D5E-9D491B2A9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392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5106" name="Text Box 66">
            <a:extLst>
              <a:ext uri="{FF2B5EF4-FFF2-40B4-BE49-F238E27FC236}">
                <a16:creationId xmlns:a16="http://schemas.microsoft.com/office/drawing/2014/main" id="{EA8BFD4B-8A26-4FAC-ADC3-2F1105FD4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419600"/>
            <a:ext cx="736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HW</a:t>
            </a:r>
          </a:p>
        </p:txBody>
      </p:sp>
      <p:sp>
        <p:nvSpPr>
          <p:cNvPr id="215107" name="Text Box 67">
            <a:extLst>
              <a:ext uri="{FF2B5EF4-FFF2-40B4-BE49-F238E27FC236}">
                <a16:creationId xmlns:a16="http://schemas.microsoft.com/office/drawing/2014/main" id="{DAE103D2-EE01-456F-96DA-CE3C7FCF7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534025"/>
            <a:ext cx="64293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FW</a:t>
            </a:r>
          </a:p>
        </p:txBody>
      </p:sp>
      <p:sp>
        <p:nvSpPr>
          <p:cNvPr id="215108" name="Text Box 68">
            <a:extLst>
              <a:ext uri="{FF2B5EF4-FFF2-40B4-BE49-F238E27FC236}">
                <a16:creationId xmlns:a16="http://schemas.microsoft.com/office/drawing/2014/main" id="{47BC43C7-187A-4C0E-AAF4-7D217749F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164013"/>
            <a:ext cx="399415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Reverse Fault</a:t>
            </a:r>
          </a:p>
          <a:p>
            <a:pPr lvl="1" eaLnBrk="1" hangingPunct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HW  </a:t>
            </a:r>
            <a:r>
              <a:rPr lang="en-US" sz="2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up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relative to FW</a:t>
            </a:r>
            <a:endParaRPr lang="en-US" sz="24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15109" name="Line 69">
            <a:extLst>
              <a:ext uri="{FF2B5EF4-FFF2-40B4-BE49-F238E27FC236}">
                <a16:creationId xmlns:a16="http://schemas.microsoft.com/office/drawing/2014/main" id="{E2840EA1-06FB-4938-AC3C-BE259180EB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5486400"/>
            <a:ext cx="6096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110" name="Line 70">
            <a:extLst>
              <a:ext uri="{FF2B5EF4-FFF2-40B4-BE49-F238E27FC236}">
                <a16:creationId xmlns:a16="http://schemas.microsoft.com/office/drawing/2014/main" id="{0E0654D6-9714-41BF-98B9-267319D8F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5943600"/>
            <a:ext cx="53340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111" name="AutoShape 71">
            <a:extLst>
              <a:ext uri="{FF2B5EF4-FFF2-40B4-BE49-F238E27FC236}">
                <a16:creationId xmlns:a16="http://schemas.microsoft.com/office/drawing/2014/main" id="{E246D405-D189-45F7-8573-337F88160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667000"/>
            <a:ext cx="762000" cy="4572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112" name="AutoShape 72">
            <a:extLst>
              <a:ext uri="{FF2B5EF4-FFF2-40B4-BE49-F238E27FC236}">
                <a16:creationId xmlns:a16="http://schemas.microsoft.com/office/drawing/2014/main" id="{AAEABCC2-B1CD-4A64-99DB-F4322202C6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001000" y="2743200"/>
            <a:ext cx="762000" cy="4572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113" name="AutoShape 73">
            <a:extLst>
              <a:ext uri="{FF2B5EF4-FFF2-40B4-BE49-F238E27FC236}">
                <a16:creationId xmlns:a16="http://schemas.microsoft.com/office/drawing/2014/main" id="{250C1FD4-3DC3-41FD-B386-B5B47453A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029200"/>
            <a:ext cx="762000" cy="457200"/>
          </a:xfrm>
          <a:prstGeom prst="left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2857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114" name="AutoShape 74">
            <a:extLst>
              <a:ext uri="{FF2B5EF4-FFF2-40B4-BE49-F238E27FC236}">
                <a16:creationId xmlns:a16="http://schemas.microsoft.com/office/drawing/2014/main" id="{BD4BFD21-DE8B-4004-999C-D8A17C41696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81000" y="5029200"/>
            <a:ext cx="762000" cy="457200"/>
          </a:xfrm>
          <a:prstGeom prst="left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2857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115" name="Text Box 75">
            <a:extLst>
              <a:ext uri="{FF2B5EF4-FFF2-40B4-BE49-F238E27FC236}">
                <a16:creationId xmlns:a16="http://schemas.microsoft.com/office/drawing/2014/main" id="{F17F9B1F-04F9-4334-B856-E4E97E712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011238"/>
            <a:ext cx="4157663" cy="954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800" b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800">
                <a:solidFill>
                  <a:srgbClr val="FF0000"/>
                </a:solidFill>
                <a:latin typeface="Verdana" panose="020B0604030504040204" pitchFamily="34" charset="0"/>
              </a:rPr>
              <a:t>Tensional stress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800">
                <a:solidFill>
                  <a:srgbClr val="FF0000"/>
                </a:solidFill>
                <a:latin typeface="Verdana" panose="020B0604030504040204" pitchFamily="34" charset="0"/>
              </a:rPr>
              <a:t> Extension of crust</a:t>
            </a:r>
          </a:p>
        </p:txBody>
      </p:sp>
      <p:sp>
        <p:nvSpPr>
          <p:cNvPr id="215116" name="Text Box 76">
            <a:extLst>
              <a:ext uri="{FF2B5EF4-FFF2-40B4-BE49-F238E27FC236}">
                <a16:creationId xmlns:a16="http://schemas.microsoft.com/office/drawing/2014/main" id="{68C001EF-161B-4BF7-A6AD-FB1A6743B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348288"/>
            <a:ext cx="4416425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800" b="0">
                <a:solidFill>
                  <a:srgbClr val="FF99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800">
                <a:solidFill>
                  <a:srgbClr val="FF9900"/>
                </a:solidFill>
                <a:latin typeface="Verdana" panose="020B0604030504040204" pitchFamily="34" charset="0"/>
              </a:rPr>
              <a:t>Compression stress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800">
                <a:solidFill>
                  <a:srgbClr val="FF9900"/>
                </a:solidFill>
                <a:latin typeface="Verdana" panose="020B0604030504040204" pitchFamily="34" charset="0"/>
              </a:rPr>
              <a:t> Shorting of crust</a:t>
            </a:r>
          </a:p>
        </p:txBody>
      </p:sp>
      <p:sp>
        <p:nvSpPr>
          <p:cNvPr id="215117" name="Text Box 77">
            <a:extLst>
              <a:ext uri="{FF2B5EF4-FFF2-40B4-BE49-F238E27FC236}">
                <a16:creationId xmlns:a16="http://schemas.microsoft.com/office/drawing/2014/main" id="{4FE35F0C-D18E-486D-BCDB-618248CD0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2293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CD6B4E-4949-4E14-83A8-64A57F0A6B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61"/>
    </mc:Choice>
    <mc:Fallback xmlns="">
      <p:transition spd="slow" advTm="73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1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1000"/>
                                        <p:tgtEl>
                                          <p:spTgt spid="21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1000"/>
                                        <p:tgtEl>
                                          <p:spTgt spid="21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1000"/>
                                        <p:tgtEl>
                                          <p:spTgt spid="21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1000"/>
                                        <p:tgtEl>
                                          <p:spTgt spid="215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1000"/>
                                        <p:tgtEl>
                                          <p:spTgt spid="215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1000"/>
                                        <p:tgtEl>
                                          <p:spTgt spid="21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1000"/>
                                        <p:tgtEl>
                                          <p:spTgt spid="21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1000"/>
                                        <p:tgtEl>
                                          <p:spTgt spid="21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21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1000"/>
                                        <p:tgtEl>
                                          <p:spTgt spid="21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1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1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1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1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1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1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5045" grpId="0" animBg="1"/>
      <p:bldP spid="215047" grpId="0"/>
      <p:bldP spid="215048" grpId="0"/>
      <p:bldP spid="215063" grpId="0" animBg="1"/>
      <p:bldP spid="215064" grpId="0" animBg="1"/>
      <p:bldP spid="215082" grpId="0"/>
      <p:bldP spid="215083" grpId="0"/>
      <p:bldP spid="215084" grpId="0"/>
      <p:bldP spid="215087" grpId="0" animBg="1"/>
      <p:bldP spid="215088" grpId="0" animBg="1"/>
      <p:bldP spid="215106" grpId="0"/>
      <p:bldP spid="215107" grpId="0"/>
      <p:bldP spid="215108" grpId="0"/>
      <p:bldP spid="215111" grpId="0" animBg="1"/>
      <p:bldP spid="215112" grpId="0" animBg="1"/>
      <p:bldP spid="215113" grpId="0" animBg="1"/>
      <p:bldP spid="215114" grpId="0" animBg="1"/>
      <p:bldP spid="215115" grpId="0"/>
      <p:bldP spid="2151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hangfoot">
            <a:extLst>
              <a:ext uri="{FF2B5EF4-FFF2-40B4-BE49-F238E27FC236}">
                <a16:creationId xmlns:a16="http://schemas.microsoft.com/office/drawing/2014/main" id="{31229DB9-4C2F-4E7B-BD78-321CB8E5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9" name="Text Box 5">
            <a:extLst>
              <a:ext uri="{FF2B5EF4-FFF2-40B4-BE49-F238E27FC236}">
                <a16:creationId xmlns:a16="http://schemas.microsoft.com/office/drawing/2014/main" id="{1F5AC78F-5587-40F4-9239-571F49080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189038"/>
            <a:ext cx="68738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FW</a:t>
            </a:r>
          </a:p>
        </p:txBody>
      </p:sp>
      <p:sp>
        <p:nvSpPr>
          <p:cNvPr id="142340" name="Text Box 6">
            <a:extLst>
              <a:ext uri="{FF2B5EF4-FFF2-40B4-BE49-F238E27FC236}">
                <a16:creationId xmlns:a16="http://schemas.microsoft.com/office/drawing/2014/main" id="{4D27248E-46D4-48FE-A7FB-236CF33CA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255838"/>
            <a:ext cx="7350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HW</a:t>
            </a:r>
          </a:p>
        </p:txBody>
      </p:sp>
      <p:sp>
        <p:nvSpPr>
          <p:cNvPr id="142341" name="Text Box 7">
            <a:extLst>
              <a:ext uri="{FF2B5EF4-FFF2-40B4-BE49-F238E27FC236}">
                <a16:creationId xmlns:a16="http://schemas.microsoft.com/office/drawing/2014/main" id="{AFCC30B9-3AD0-467F-9DF8-19725414E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65238"/>
            <a:ext cx="7350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HW</a:t>
            </a:r>
          </a:p>
        </p:txBody>
      </p:sp>
      <p:sp>
        <p:nvSpPr>
          <p:cNvPr id="142342" name="Text Box 8">
            <a:extLst>
              <a:ext uri="{FF2B5EF4-FFF2-40B4-BE49-F238E27FC236}">
                <a16:creationId xmlns:a16="http://schemas.microsoft.com/office/drawing/2014/main" id="{647AF005-AA33-4CEC-BD50-C8C8171D6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5" y="2179638"/>
            <a:ext cx="68738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FW</a:t>
            </a:r>
          </a:p>
        </p:txBody>
      </p:sp>
      <p:sp>
        <p:nvSpPr>
          <p:cNvPr id="142343" name="Text Box 9">
            <a:extLst>
              <a:ext uri="{FF2B5EF4-FFF2-40B4-BE49-F238E27FC236}">
                <a16:creationId xmlns:a16="http://schemas.microsoft.com/office/drawing/2014/main" id="{08A52DAA-7F00-4BC8-8708-9CD4775FF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5684838"/>
            <a:ext cx="735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HW</a:t>
            </a:r>
          </a:p>
        </p:txBody>
      </p:sp>
      <p:sp>
        <p:nvSpPr>
          <p:cNvPr id="142344" name="Text Box 10">
            <a:extLst>
              <a:ext uri="{FF2B5EF4-FFF2-40B4-BE49-F238E27FC236}">
                <a16:creationId xmlns:a16="http://schemas.microsoft.com/office/drawing/2014/main" id="{B2579DE1-4803-49B0-809E-0DA4DA956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694238"/>
            <a:ext cx="687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FW</a:t>
            </a:r>
          </a:p>
        </p:txBody>
      </p:sp>
      <p:sp>
        <p:nvSpPr>
          <p:cNvPr id="142345" name="Text Box 11">
            <a:extLst>
              <a:ext uri="{FF2B5EF4-FFF2-40B4-BE49-F238E27FC236}">
                <a16:creationId xmlns:a16="http://schemas.microsoft.com/office/drawing/2014/main" id="{B18364FA-87B9-4C03-84B2-C45A32F09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4694238"/>
            <a:ext cx="7350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HW</a:t>
            </a:r>
          </a:p>
        </p:txBody>
      </p:sp>
      <p:sp>
        <p:nvSpPr>
          <p:cNvPr id="142346" name="Text Box 12">
            <a:extLst>
              <a:ext uri="{FF2B5EF4-FFF2-40B4-BE49-F238E27FC236}">
                <a16:creationId xmlns:a16="http://schemas.microsoft.com/office/drawing/2014/main" id="{E292CFAE-FA36-4077-AF6D-3DB32A4EC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5380038"/>
            <a:ext cx="68738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FW</a:t>
            </a:r>
          </a:p>
        </p:txBody>
      </p:sp>
      <p:sp>
        <p:nvSpPr>
          <p:cNvPr id="52237" name="Freeform 13">
            <a:extLst>
              <a:ext uri="{FF2B5EF4-FFF2-40B4-BE49-F238E27FC236}">
                <a16:creationId xmlns:a16="http://schemas.microsoft.com/office/drawing/2014/main" id="{DE7641E1-098B-4446-80E3-4286B7EBE1D8}"/>
              </a:ext>
            </a:extLst>
          </p:cNvPr>
          <p:cNvSpPr>
            <a:spLocks/>
          </p:cNvSpPr>
          <p:nvPr/>
        </p:nvSpPr>
        <p:spPr bwMode="auto">
          <a:xfrm>
            <a:off x="1524000" y="4114800"/>
            <a:ext cx="1714500" cy="838200"/>
          </a:xfrm>
          <a:custGeom>
            <a:avLst/>
            <a:gdLst>
              <a:gd name="T0" fmla="*/ 1056 w 1080"/>
              <a:gd name="T1" fmla="*/ 0 h 528"/>
              <a:gd name="T2" fmla="*/ 1056 w 1080"/>
              <a:gd name="T3" fmla="*/ 96 h 528"/>
              <a:gd name="T4" fmla="*/ 912 w 1080"/>
              <a:gd name="T5" fmla="*/ 144 h 528"/>
              <a:gd name="T6" fmla="*/ 816 w 1080"/>
              <a:gd name="T7" fmla="*/ 144 h 528"/>
              <a:gd name="T8" fmla="*/ 720 w 1080"/>
              <a:gd name="T9" fmla="*/ 288 h 528"/>
              <a:gd name="T10" fmla="*/ 672 w 1080"/>
              <a:gd name="T11" fmla="*/ 384 h 528"/>
              <a:gd name="T12" fmla="*/ 576 w 1080"/>
              <a:gd name="T13" fmla="*/ 384 h 528"/>
              <a:gd name="T14" fmla="*/ 480 w 1080"/>
              <a:gd name="T15" fmla="*/ 384 h 528"/>
              <a:gd name="T16" fmla="*/ 384 w 1080"/>
              <a:gd name="T17" fmla="*/ 384 h 528"/>
              <a:gd name="T18" fmla="*/ 288 w 1080"/>
              <a:gd name="T19" fmla="*/ 480 h 528"/>
              <a:gd name="T20" fmla="*/ 192 w 1080"/>
              <a:gd name="T21" fmla="*/ 480 h 528"/>
              <a:gd name="T22" fmla="*/ 96 w 1080"/>
              <a:gd name="T23" fmla="*/ 480 h 528"/>
              <a:gd name="T24" fmla="*/ 0 w 1080"/>
              <a:gd name="T25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80" h="528">
                <a:moveTo>
                  <a:pt x="1056" y="0"/>
                </a:moveTo>
                <a:cubicBezTo>
                  <a:pt x="1068" y="36"/>
                  <a:pt x="1080" y="72"/>
                  <a:pt x="1056" y="96"/>
                </a:cubicBezTo>
                <a:cubicBezTo>
                  <a:pt x="1032" y="120"/>
                  <a:pt x="952" y="136"/>
                  <a:pt x="912" y="144"/>
                </a:cubicBezTo>
                <a:cubicBezTo>
                  <a:pt x="872" y="152"/>
                  <a:pt x="848" y="120"/>
                  <a:pt x="816" y="144"/>
                </a:cubicBezTo>
                <a:cubicBezTo>
                  <a:pt x="784" y="168"/>
                  <a:pt x="744" y="248"/>
                  <a:pt x="720" y="288"/>
                </a:cubicBezTo>
                <a:cubicBezTo>
                  <a:pt x="696" y="328"/>
                  <a:pt x="696" y="368"/>
                  <a:pt x="672" y="384"/>
                </a:cubicBezTo>
                <a:cubicBezTo>
                  <a:pt x="648" y="400"/>
                  <a:pt x="608" y="384"/>
                  <a:pt x="576" y="384"/>
                </a:cubicBezTo>
                <a:cubicBezTo>
                  <a:pt x="544" y="384"/>
                  <a:pt x="512" y="384"/>
                  <a:pt x="480" y="384"/>
                </a:cubicBezTo>
                <a:cubicBezTo>
                  <a:pt x="448" y="384"/>
                  <a:pt x="416" y="368"/>
                  <a:pt x="384" y="384"/>
                </a:cubicBezTo>
                <a:cubicBezTo>
                  <a:pt x="352" y="400"/>
                  <a:pt x="320" y="464"/>
                  <a:pt x="288" y="480"/>
                </a:cubicBezTo>
                <a:cubicBezTo>
                  <a:pt x="256" y="496"/>
                  <a:pt x="224" y="480"/>
                  <a:pt x="192" y="480"/>
                </a:cubicBezTo>
                <a:cubicBezTo>
                  <a:pt x="160" y="480"/>
                  <a:pt x="128" y="472"/>
                  <a:pt x="96" y="480"/>
                </a:cubicBezTo>
                <a:cubicBezTo>
                  <a:pt x="64" y="488"/>
                  <a:pt x="24" y="512"/>
                  <a:pt x="0" y="52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38" name="Freeform 14">
            <a:extLst>
              <a:ext uri="{FF2B5EF4-FFF2-40B4-BE49-F238E27FC236}">
                <a16:creationId xmlns:a16="http://schemas.microsoft.com/office/drawing/2014/main" id="{28FA8BD7-9100-45A1-8915-EE93BCCA6A94}"/>
              </a:ext>
            </a:extLst>
          </p:cNvPr>
          <p:cNvSpPr>
            <a:spLocks/>
          </p:cNvSpPr>
          <p:nvPr/>
        </p:nvSpPr>
        <p:spPr bwMode="auto">
          <a:xfrm>
            <a:off x="6477000" y="3962400"/>
            <a:ext cx="1066800" cy="609600"/>
          </a:xfrm>
          <a:custGeom>
            <a:avLst/>
            <a:gdLst>
              <a:gd name="T0" fmla="*/ 672 w 672"/>
              <a:gd name="T1" fmla="*/ 0 h 384"/>
              <a:gd name="T2" fmla="*/ 576 w 672"/>
              <a:gd name="T3" fmla="*/ 48 h 384"/>
              <a:gd name="T4" fmla="*/ 576 w 672"/>
              <a:gd name="T5" fmla="*/ 144 h 384"/>
              <a:gd name="T6" fmla="*/ 480 w 672"/>
              <a:gd name="T7" fmla="*/ 240 h 384"/>
              <a:gd name="T8" fmla="*/ 336 w 672"/>
              <a:gd name="T9" fmla="*/ 240 h 384"/>
              <a:gd name="T10" fmla="*/ 192 w 672"/>
              <a:gd name="T11" fmla="*/ 288 h 384"/>
              <a:gd name="T12" fmla="*/ 96 w 672"/>
              <a:gd name="T13" fmla="*/ 288 h 384"/>
              <a:gd name="T14" fmla="*/ 0 w 672"/>
              <a:gd name="T15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72" h="384">
                <a:moveTo>
                  <a:pt x="672" y="0"/>
                </a:moveTo>
                <a:cubicBezTo>
                  <a:pt x="632" y="12"/>
                  <a:pt x="592" y="24"/>
                  <a:pt x="576" y="48"/>
                </a:cubicBezTo>
                <a:cubicBezTo>
                  <a:pt x="560" y="72"/>
                  <a:pt x="592" y="112"/>
                  <a:pt x="576" y="144"/>
                </a:cubicBezTo>
                <a:cubicBezTo>
                  <a:pt x="560" y="176"/>
                  <a:pt x="520" y="224"/>
                  <a:pt x="480" y="240"/>
                </a:cubicBezTo>
                <a:cubicBezTo>
                  <a:pt x="440" y="256"/>
                  <a:pt x="384" y="232"/>
                  <a:pt x="336" y="240"/>
                </a:cubicBezTo>
                <a:cubicBezTo>
                  <a:pt x="288" y="248"/>
                  <a:pt x="232" y="280"/>
                  <a:pt x="192" y="288"/>
                </a:cubicBezTo>
                <a:cubicBezTo>
                  <a:pt x="152" y="296"/>
                  <a:pt x="128" y="272"/>
                  <a:pt x="96" y="288"/>
                </a:cubicBezTo>
                <a:cubicBezTo>
                  <a:pt x="64" y="304"/>
                  <a:pt x="16" y="360"/>
                  <a:pt x="0" y="38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39" name="Freeform 15">
            <a:extLst>
              <a:ext uri="{FF2B5EF4-FFF2-40B4-BE49-F238E27FC236}">
                <a16:creationId xmlns:a16="http://schemas.microsoft.com/office/drawing/2014/main" id="{29F1D6ED-2FDE-44A1-9F2B-66AF5F8EA66F}"/>
              </a:ext>
            </a:extLst>
          </p:cNvPr>
          <p:cNvSpPr>
            <a:spLocks/>
          </p:cNvSpPr>
          <p:nvPr/>
        </p:nvSpPr>
        <p:spPr bwMode="auto">
          <a:xfrm>
            <a:off x="6705600" y="4953000"/>
            <a:ext cx="381000" cy="152400"/>
          </a:xfrm>
          <a:custGeom>
            <a:avLst/>
            <a:gdLst>
              <a:gd name="T0" fmla="*/ 240 w 240"/>
              <a:gd name="T1" fmla="*/ 0 h 96"/>
              <a:gd name="T2" fmla="*/ 144 w 240"/>
              <a:gd name="T3" fmla="*/ 48 h 96"/>
              <a:gd name="T4" fmla="*/ 0 w 240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0" h="96">
                <a:moveTo>
                  <a:pt x="240" y="0"/>
                </a:moveTo>
                <a:cubicBezTo>
                  <a:pt x="212" y="16"/>
                  <a:pt x="184" y="32"/>
                  <a:pt x="144" y="48"/>
                </a:cubicBezTo>
                <a:cubicBezTo>
                  <a:pt x="104" y="64"/>
                  <a:pt x="24" y="88"/>
                  <a:pt x="0" y="9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40" name="Text Box 16">
            <a:extLst>
              <a:ext uri="{FF2B5EF4-FFF2-40B4-BE49-F238E27FC236}">
                <a16:creationId xmlns:a16="http://schemas.microsoft.com/office/drawing/2014/main" id="{81B90B3F-81FB-436D-B7D2-B81BA672D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71800"/>
            <a:ext cx="36068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Normal faulting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(extension of crust)</a:t>
            </a:r>
          </a:p>
        </p:txBody>
      </p:sp>
      <p:sp>
        <p:nvSpPr>
          <p:cNvPr id="52241" name="Text Box 17">
            <a:extLst>
              <a:ext uri="{FF2B5EF4-FFF2-40B4-BE49-F238E27FC236}">
                <a16:creationId xmlns:a16="http://schemas.microsoft.com/office/drawing/2014/main" id="{74B7D5CA-54E8-481D-95B8-FEAAC78E9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2968625"/>
            <a:ext cx="40259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n-US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Reverse faulting</a:t>
            </a:r>
          </a:p>
          <a:p>
            <a:pPr>
              <a:defRPr/>
            </a:pPr>
            <a:r>
              <a:rPr lang="en-US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(compression of crust)</a:t>
            </a:r>
          </a:p>
        </p:txBody>
      </p:sp>
      <p:sp>
        <p:nvSpPr>
          <p:cNvPr id="52242" name="Text Box 18">
            <a:extLst>
              <a:ext uri="{FF2B5EF4-FFF2-40B4-BE49-F238E27FC236}">
                <a16:creationId xmlns:a16="http://schemas.microsoft.com/office/drawing/2014/main" id="{013F6A5D-AB30-4745-9C2B-FF5F4C433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0"/>
            <a:ext cx="311308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Vertical type faults</a:t>
            </a:r>
          </a:p>
        </p:txBody>
      </p:sp>
      <p:sp>
        <p:nvSpPr>
          <p:cNvPr id="52243" name="Line 19">
            <a:extLst>
              <a:ext uri="{FF2B5EF4-FFF2-40B4-BE49-F238E27FC236}">
                <a16:creationId xmlns:a16="http://schemas.microsoft.com/office/drawing/2014/main" id="{D9896786-D5BE-43AA-A6ED-B78FB8D5EC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5257800"/>
            <a:ext cx="38100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44" name="Line 20">
            <a:extLst>
              <a:ext uri="{FF2B5EF4-FFF2-40B4-BE49-F238E27FC236}">
                <a16:creationId xmlns:a16="http://schemas.microsoft.com/office/drawing/2014/main" id="{A9B06F74-2B22-4550-9C2C-0E63EFCD6F9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71600" y="5105400"/>
            <a:ext cx="30480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45" name="Line 21">
            <a:extLst>
              <a:ext uri="{FF2B5EF4-FFF2-40B4-BE49-F238E27FC236}">
                <a16:creationId xmlns:a16="http://schemas.microsoft.com/office/drawing/2014/main" id="{8BF10632-96BD-4FDB-9FE4-0BC8E9306F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5410200"/>
            <a:ext cx="304800" cy="457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46" name="Line 22">
            <a:extLst>
              <a:ext uri="{FF2B5EF4-FFF2-40B4-BE49-F238E27FC236}">
                <a16:creationId xmlns:a16="http://schemas.microsoft.com/office/drawing/2014/main" id="{7B586964-4D43-4DFE-B232-ADB120AC31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5105400"/>
            <a:ext cx="304800" cy="457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47" name="Text Box 23">
            <a:extLst>
              <a:ext uri="{FF2B5EF4-FFF2-40B4-BE49-F238E27FC236}">
                <a16:creationId xmlns:a16="http://schemas.microsoft.com/office/drawing/2014/main" id="{079D14D1-DB1C-4944-B6AE-EF6A415CC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725" y="61531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53</a:t>
            </a:r>
          </a:p>
        </p:txBody>
      </p:sp>
      <p:sp>
        <p:nvSpPr>
          <p:cNvPr id="52248" name="Line 24">
            <a:extLst>
              <a:ext uri="{FF2B5EF4-FFF2-40B4-BE49-F238E27FC236}">
                <a16:creationId xmlns:a16="http://schemas.microsoft.com/office/drawing/2014/main" id="{49659142-88AE-4F9B-9A7A-ABE1D876BB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572000"/>
            <a:ext cx="6096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49" name="Line 25">
            <a:extLst>
              <a:ext uri="{FF2B5EF4-FFF2-40B4-BE49-F238E27FC236}">
                <a16:creationId xmlns:a16="http://schemas.microsoft.com/office/drawing/2014/main" id="{51DBDCE7-832F-46AB-BD26-90BD484877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2000" y="4191000"/>
            <a:ext cx="762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50" name="Line 26">
            <a:extLst>
              <a:ext uri="{FF2B5EF4-FFF2-40B4-BE49-F238E27FC236}">
                <a16:creationId xmlns:a16="http://schemas.microsoft.com/office/drawing/2014/main" id="{B276ED3D-EA7F-4E6C-9BA6-2273F2056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4114800"/>
            <a:ext cx="685800" cy="1524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51" name="Line 27">
            <a:extLst>
              <a:ext uri="{FF2B5EF4-FFF2-40B4-BE49-F238E27FC236}">
                <a16:creationId xmlns:a16="http://schemas.microsoft.com/office/drawing/2014/main" id="{D888C172-3E43-44D7-9F76-6711D23047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62800" y="4572000"/>
            <a:ext cx="685800" cy="1524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F2446B-AF5D-4134-8BC0-F9DACA24B3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0"/>
    </mc:Choice>
    <mc:Fallback xmlns="">
      <p:transition spd="slow" advTm="1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240" grpId="0"/>
      <p:bldP spid="522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 descr="stkeslip">
            <a:extLst>
              <a:ext uri="{FF2B5EF4-FFF2-40B4-BE49-F238E27FC236}">
                <a16:creationId xmlns:a16="http://schemas.microsoft.com/office/drawing/2014/main" id="{AE4FC336-7DAB-43F4-93E9-36B667F0B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220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5">
            <a:extLst>
              <a:ext uri="{FF2B5EF4-FFF2-40B4-BE49-F238E27FC236}">
                <a16:creationId xmlns:a16="http://schemas.microsoft.com/office/drawing/2014/main" id="{830D8359-42C8-49AA-8B15-44F1D3B19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-30163"/>
            <a:ext cx="8145463" cy="4572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Strike-slip faulting:  two blocks sliding past one another</a:t>
            </a:r>
          </a:p>
        </p:txBody>
      </p:sp>
      <p:sp>
        <p:nvSpPr>
          <p:cNvPr id="53254" name="Text Box 6">
            <a:extLst>
              <a:ext uri="{FF2B5EF4-FFF2-40B4-BE49-F238E27FC236}">
                <a16:creationId xmlns:a16="http://schemas.microsoft.com/office/drawing/2014/main" id="{84B8B827-869B-4412-9213-4D7103AD5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1300163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Map View</a:t>
            </a:r>
          </a:p>
        </p:txBody>
      </p:sp>
      <p:sp>
        <p:nvSpPr>
          <p:cNvPr id="53255" name="Line 7">
            <a:extLst>
              <a:ext uri="{FF2B5EF4-FFF2-40B4-BE49-F238E27FC236}">
                <a16:creationId xmlns:a16="http://schemas.microsoft.com/office/drawing/2014/main" id="{F4E05EE2-B29A-4518-AF38-D0249300B8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3505200"/>
            <a:ext cx="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6" name="Line 8">
            <a:extLst>
              <a:ext uri="{FF2B5EF4-FFF2-40B4-BE49-F238E27FC236}">
                <a16:creationId xmlns:a16="http://schemas.microsoft.com/office/drawing/2014/main" id="{1681B72B-2482-4665-9AD7-8DBD39819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581400"/>
            <a:ext cx="1371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7" name="Line 9">
            <a:extLst>
              <a:ext uri="{FF2B5EF4-FFF2-40B4-BE49-F238E27FC236}">
                <a16:creationId xmlns:a16="http://schemas.microsoft.com/office/drawing/2014/main" id="{B5702322-4552-4BEC-AB93-91F743D98D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5908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8" name="Text Box 10">
            <a:extLst>
              <a:ext uri="{FF2B5EF4-FFF2-40B4-BE49-F238E27FC236}">
                <a16:creationId xmlns:a16="http://schemas.microsoft.com/office/drawing/2014/main" id="{4492FD2B-8C96-4718-BF34-30E69EDDD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057400"/>
            <a:ext cx="20701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Turned to Right</a:t>
            </a:r>
          </a:p>
        </p:txBody>
      </p:sp>
      <p:sp>
        <p:nvSpPr>
          <p:cNvPr id="53259" name="Line 11">
            <a:extLst>
              <a:ext uri="{FF2B5EF4-FFF2-40B4-BE49-F238E27FC236}">
                <a16:creationId xmlns:a16="http://schemas.microsoft.com/office/drawing/2014/main" id="{3CE4601C-3611-4E77-9511-8C79926DD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971800"/>
            <a:ext cx="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60" name="Line 12">
            <a:extLst>
              <a:ext uri="{FF2B5EF4-FFF2-40B4-BE49-F238E27FC236}">
                <a16:creationId xmlns:a16="http://schemas.microsoft.com/office/drawing/2014/main" id="{BFE73F3C-84EF-416F-AC23-86606C1283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61" name="Line 13">
            <a:extLst>
              <a:ext uri="{FF2B5EF4-FFF2-40B4-BE49-F238E27FC236}">
                <a16:creationId xmlns:a16="http://schemas.microsoft.com/office/drawing/2014/main" id="{0C1C565E-3844-447C-9732-6D18458AB5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4114800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62" name="Text Box 14">
            <a:extLst>
              <a:ext uri="{FF2B5EF4-FFF2-40B4-BE49-F238E27FC236}">
                <a16:creationId xmlns:a16="http://schemas.microsoft.com/office/drawing/2014/main" id="{7490156C-3BEF-4B00-B733-616B5F1A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257800"/>
            <a:ext cx="196532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Turned to Left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4FDA8D-F8AA-4C99-8798-81A318D1DD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1"/>
    </mc:Choice>
    <mc:Fallback xmlns="">
      <p:transition spd="slow" advTm="6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8" grpId="0"/>
      <p:bldP spid="532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 descr="rgtlat">
            <a:extLst>
              <a:ext uri="{FF2B5EF4-FFF2-40B4-BE49-F238E27FC236}">
                <a16:creationId xmlns:a16="http://schemas.microsoft.com/office/drawing/2014/main" id="{AE32E627-63D2-49C2-9707-45A660D91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5">
            <a:extLst>
              <a:ext uri="{FF2B5EF4-FFF2-40B4-BE49-F238E27FC236}">
                <a16:creationId xmlns:a16="http://schemas.microsoft.com/office/drawing/2014/main" id="{EE5CF1CF-7B6A-4BFE-9F31-2A73BB5A7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52400"/>
            <a:ext cx="55054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What is the type of strike-slip fault?</a:t>
            </a: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47208040-A0AB-4A74-9CB2-7147D09CD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520825"/>
            <a:ext cx="4446588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Right-Lateral – strike slip</a:t>
            </a:r>
          </a:p>
        </p:txBody>
      </p:sp>
      <p:sp>
        <p:nvSpPr>
          <p:cNvPr id="54279" name="Line 7">
            <a:extLst>
              <a:ext uri="{FF2B5EF4-FFF2-40B4-BE49-F238E27FC236}">
                <a16:creationId xmlns:a16="http://schemas.microsoft.com/office/drawing/2014/main" id="{927ECA00-4245-4F15-8E77-DC2CE3896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2819400"/>
            <a:ext cx="6096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80" name="Line 8">
            <a:extLst>
              <a:ext uri="{FF2B5EF4-FFF2-40B4-BE49-F238E27FC236}">
                <a16:creationId xmlns:a16="http://schemas.microsoft.com/office/drawing/2014/main" id="{27D54F67-6F82-4E51-A839-AE2FAEB8C4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048000"/>
            <a:ext cx="60960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81" name="Line 9">
            <a:extLst>
              <a:ext uri="{FF2B5EF4-FFF2-40B4-BE49-F238E27FC236}">
                <a16:creationId xmlns:a16="http://schemas.microsoft.com/office/drawing/2014/main" id="{43496F5D-48B6-486E-B3FB-4A46400B80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1524000"/>
            <a:ext cx="4343400" cy="2895600"/>
          </a:xfrm>
          <a:prstGeom prst="line">
            <a:avLst/>
          </a:prstGeom>
          <a:noFill/>
          <a:ln w="76200">
            <a:solidFill>
              <a:srgbClr val="FF33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BA5725-E8DE-429E-A209-C6AE4ECE0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6"/>
    </mc:Choice>
    <mc:Fallback xmlns="">
      <p:transition spd="slow" advTm="12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42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6" descr="hudnut">
            <a:extLst>
              <a:ext uri="{FF2B5EF4-FFF2-40B4-BE49-F238E27FC236}">
                <a16:creationId xmlns:a16="http://schemas.microsoft.com/office/drawing/2014/main" id="{39DF6CAA-9B50-4A04-A923-88500E6C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3" name="Text Box 7">
            <a:extLst>
              <a:ext uri="{FF2B5EF4-FFF2-40B4-BE49-F238E27FC236}">
                <a16:creationId xmlns:a16="http://schemas.microsoft.com/office/drawing/2014/main" id="{11401B5D-7186-4852-BCDC-063415DF8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76825"/>
            <a:ext cx="8169275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 (W1)" pitchFamily="34" charset="0"/>
              </a:rPr>
              <a:t>San Andreas Fault – Wallace Creek, </a:t>
            </a:r>
          </a:p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 (W1)" pitchFamily="34" charset="0"/>
              </a:rPr>
              <a:t>Carrizo Plane</a:t>
            </a:r>
          </a:p>
        </p:txBody>
      </p:sp>
      <p:sp>
        <p:nvSpPr>
          <p:cNvPr id="178184" name="Freeform 8">
            <a:extLst>
              <a:ext uri="{FF2B5EF4-FFF2-40B4-BE49-F238E27FC236}">
                <a16:creationId xmlns:a16="http://schemas.microsoft.com/office/drawing/2014/main" id="{C15E1289-87FF-4507-BAB9-A30573FAF5AB}"/>
              </a:ext>
            </a:extLst>
          </p:cNvPr>
          <p:cNvSpPr>
            <a:spLocks/>
          </p:cNvSpPr>
          <p:nvPr/>
        </p:nvSpPr>
        <p:spPr bwMode="auto">
          <a:xfrm>
            <a:off x="4318000" y="1752600"/>
            <a:ext cx="2159000" cy="2057400"/>
          </a:xfrm>
          <a:custGeom>
            <a:avLst/>
            <a:gdLst>
              <a:gd name="T0" fmla="*/ 1168 w 1360"/>
              <a:gd name="T1" fmla="*/ 0 h 1296"/>
              <a:gd name="T2" fmla="*/ 1264 w 1360"/>
              <a:gd name="T3" fmla="*/ 96 h 1296"/>
              <a:gd name="T4" fmla="*/ 1360 w 1360"/>
              <a:gd name="T5" fmla="*/ 288 h 1296"/>
              <a:gd name="T6" fmla="*/ 1264 w 1360"/>
              <a:gd name="T7" fmla="*/ 432 h 1296"/>
              <a:gd name="T8" fmla="*/ 1072 w 1360"/>
              <a:gd name="T9" fmla="*/ 528 h 1296"/>
              <a:gd name="T10" fmla="*/ 160 w 1360"/>
              <a:gd name="T11" fmla="*/ 576 h 1296"/>
              <a:gd name="T12" fmla="*/ 112 w 1360"/>
              <a:gd name="T13" fmla="*/ 672 h 1296"/>
              <a:gd name="T14" fmla="*/ 208 w 1360"/>
              <a:gd name="T15" fmla="*/ 864 h 1296"/>
              <a:gd name="T16" fmla="*/ 208 w 1360"/>
              <a:gd name="T17" fmla="*/ 1152 h 1296"/>
              <a:gd name="T18" fmla="*/ 256 w 1360"/>
              <a:gd name="T19" fmla="*/ 1296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60" h="1296">
                <a:moveTo>
                  <a:pt x="1168" y="0"/>
                </a:moveTo>
                <a:cubicBezTo>
                  <a:pt x="1200" y="24"/>
                  <a:pt x="1232" y="48"/>
                  <a:pt x="1264" y="96"/>
                </a:cubicBezTo>
                <a:cubicBezTo>
                  <a:pt x="1296" y="144"/>
                  <a:pt x="1360" y="232"/>
                  <a:pt x="1360" y="288"/>
                </a:cubicBezTo>
                <a:cubicBezTo>
                  <a:pt x="1360" y="344"/>
                  <a:pt x="1312" y="392"/>
                  <a:pt x="1264" y="432"/>
                </a:cubicBezTo>
                <a:cubicBezTo>
                  <a:pt x="1216" y="472"/>
                  <a:pt x="1256" y="504"/>
                  <a:pt x="1072" y="528"/>
                </a:cubicBezTo>
                <a:cubicBezTo>
                  <a:pt x="888" y="552"/>
                  <a:pt x="320" y="552"/>
                  <a:pt x="160" y="576"/>
                </a:cubicBezTo>
                <a:cubicBezTo>
                  <a:pt x="0" y="600"/>
                  <a:pt x="104" y="624"/>
                  <a:pt x="112" y="672"/>
                </a:cubicBezTo>
                <a:cubicBezTo>
                  <a:pt x="120" y="720"/>
                  <a:pt x="192" y="784"/>
                  <a:pt x="208" y="864"/>
                </a:cubicBezTo>
                <a:cubicBezTo>
                  <a:pt x="224" y="944"/>
                  <a:pt x="200" y="1080"/>
                  <a:pt x="208" y="1152"/>
                </a:cubicBezTo>
                <a:cubicBezTo>
                  <a:pt x="216" y="1224"/>
                  <a:pt x="236" y="1260"/>
                  <a:pt x="256" y="1296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8187" name="AutoShape 11">
            <a:extLst>
              <a:ext uri="{FF2B5EF4-FFF2-40B4-BE49-F238E27FC236}">
                <a16:creationId xmlns:a16="http://schemas.microsoft.com/office/drawing/2014/main" id="{F5D48C3B-1ACC-49BA-BAF5-EE81F6BBF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752600"/>
            <a:ext cx="18288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28627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28627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8188" name="AutoShape 12">
            <a:extLst>
              <a:ext uri="{FF2B5EF4-FFF2-40B4-BE49-F238E27FC236}">
                <a16:creationId xmlns:a16="http://schemas.microsoft.com/office/drawing/2014/main" id="{72CBDD7F-62A7-4307-B52C-4B29E064D5D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600200" y="3048000"/>
            <a:ext cx="18288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28627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28627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8189" name="Text Box 13">
            <a:extLst>
              <a:ext uri="{FF2B5EF4-FFF2-40B4-BE49-F238E27FC236}">
                <a16:creationId xmlns:a16="http://schemas.microsoft.com/office/drawing/2014/main" id="{375B205D-F38A-4E7F-BC98-BF12AAD24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75" y="3035300"/>
            <a:ext cx="3106738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 (W1)" pitchFamily="34" charset="0"/>
              </a:rPr>
              <a:t>Right-Lateral</a:t>
            </a:r>
          </a:p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 (W1)" pitchFamily="34" charset="0"/>
              </a:rPr>
              <a:t>Strike slip</a:t>
            </a:r>
          </a:p>
        </p:txBody>
      </p:sp>
      <p:sp>
        <p:nvSpPr>
          <p:cNvPr id="178190" name="Text Box 14">
            <a:extLst>
              <a:ext uri="{FF2B5EF4-FFF2-40B4-BE49-F238E27FC236}">
                <a16:creationId xmlns:a16="http://schemas.microsoft.com/office/drawing/2014/main" id="{B0E99FF4-9EB1-4EC1-BFFB-7FF40684E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1693863"/>
            <a:ext cx="25241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 (W1)" pitchFamily="34" charset="0"/>
              </a:rPr>
              <a:t>Wallace Creek</a:t>
            </a:r>
          </a:p>
        </p:txBody>
      </p:sp>
      <p:sp>
        <p:nvSpPr>
          <p:cNvPr id="178191" name="Text Box 15">
            <a:extLst>
              <a:ext uri="{FF2B5EF4-FFF2-40B4-BE49-F238E27FC236}">
                <a16:creationId xmlns:a16="http://schemas.microsoft.com/office/drawing/2014/main" id="{F33AC0FD-0982-477D-992E-1F85398F5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2293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4B8B9E-1C0E-418E-AB41-88F17FC2B7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3"/>
    </mc:Choice>
    <mc:Fallback xmlns="">
      <p:transition spd="slow" advTm="10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7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81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21379-D742-4A6E-8660-261FAE98C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Tsuname</a:t>
            </a:r>
            <a:r>
              <a:rPr lang="en-US" dirty="0"/>
              <a:t>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27141-BFF9-4172-87A1-6AA179B61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hlinkClick r:id="rId4"/>
              </a:rPr>
              <a:t>Watch it!</a:t>
            </a:r>
            <a:endParaRPr lang="en-US" dirty="0"/>
          </a:p>
          <a:p>
            <a:pPr>
              <a:defRPr/>
            </a:pPr>
            <a:r>
              <a:rPr lang="en-US" dirty="0"/>
              <a:t>https://video.search.yahoo.com/yhs/search?fr=yhs-sz-001&amp;hsimp=yhs-001&amp;hspart=sz&amp;p=tsunami+videos#id=2&amp;vid=9fc6e056cb9f8bc5682a3e2a3cc20543&amp;action=click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A843AA-F6B2-4054-BF17-5C47F5E88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6"/>
    </mc:Choice>
    <mc:Fallback xmlns="">
      <p:transition spd="slow" advTm="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 descr="notepad-trans">
            <a:extLst>
              <a:ext uri="{FF2B5EF4-FFF2-40B4-BE49-F238E27FC236}">
                <a16:creationId xmlns:a16="http://schemas.microsoft.com/office/drawing/2014/main" id="{1AE61CFF-3A00-47F1-8069-820DEF65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Text Box 5">
            <a:extLst>
              <a:ext uri="{FF2B5EF4-FFF2-40B4-BE49-F238E27FC236}">
                <a16:creationId xmlns:a16="http://schemas.microsoft.com/office/drawing/2014/main" id="{E20494E4-1CDB-4609-B7E7-D44D11BD0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43000"/>
            <a:ext cx="44767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I </a:t>
            </a:r>
          </a:p>
        </p:txBody>
      </p:sp>
      <p:sp>
        <p:nvSpPr>
          <p:cNvPr id="171014" name="AutoShape 6">
            <a:extLst>
              <a:ext uri="{FF2B5EF4-FFF2-40B4-BE49-F238E27FC236}">
                <a16:creationId xmlns:a16="http://schemas.microsoft.com/office/drawing/2014/main" id="{03BD3EC8-137D-4E3E-821E-20B8016A3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95400"/>
            <a:ext cx="685800" cy="6096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015" name="Text Box 7">
            <a:extLst>
              <a:ext uri="{FF2B5EF4-FFF2-40B4-BE49-F238E27FC236}">
                <a16:creationId xmlns:a16="http://schemas.microsoft.com/office/drawing/2014/main" id="{B49E6BCB-AAB2-4DD6-BB75-6DFC3FADC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03338"/>
            <a:ext cx="3398838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a good earthquake </a:t>
            </a:r>
          </a:p>
        </p:txBody>
      </p:sp>
      <p:sp>
        <p:nvSpPr>
          <p:cNvPr id="171016" name="Text Box 8">
            <a:extLst>
              <a:ext uri="{FF2B5EF4-FFF2-40B4-BE49-F238E27FC236}">
                <a16:creationId xmlns:a16="http://schemas.microsoft.com/office/drawing/2014/main" id="{E33B41A5-4BA1-42C9-9602-3AB1F741B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562600"/>
            <a:ext cx="63658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I will get an A on my exams and quizzes</a:t>
            </a:r>
          </a:p>
        </p:txBody>
      </p:sp>
      <p:sp>
        <p:nvSpPr>
          <p:cNvPr id="171017" name="Text Box 9">
            <a:extLst>
              <a:ext uri="{FF2B5EF4-FFF2-40B4-BE49-F238E27FC236}">
                <a16:creationId xmlns:a16="http://schemas.microsoft.com/office/drawing/2014/main" id="{AD0982A3-F35E-4BFB-8529-DFB8AB1D7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362200"/>
            <a:ext cx="18415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sz="36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</p:txBody>
      </p:sp>
      <p:sp>
        <p:nvSpPr>
          <p:cNvPr id="171018" name="Text Box 10">
            <a:extLst>
              <a:ext uri="{FF2B5EF4-FFF2-40B4-BE49-F238E27FC236}">
                <a16:creationId xmlns:a16="http://schemas.microsoft.com/office/drawing/2014/main" id="{9B133828-C783-4B4A-BD8A-EE0E14D3C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676400"/>
            <a:ext cx="34417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Discuss with a friend:</a:t>
            </a:r>
          </a:p>
        </p:txBody>
      </p:sp>
      <p:sp>
        <p:nvSpPr>
          <p:cNvPr id="171019" name="Text Box 11">
            <a:extLst>
              <a:ext uri="{FF2B5EF4-FFF2-40B4-BE49-F238E27FC236}">
                <a16:creationId xmlns:a16="http://schemas.microsoft.com/office/drawing/2014/main" id="{545FE474-E562-4C92-AF3A-C435F689A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406650"/>
            <a:ext cx="5270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  <a:defRPr/>
            </a:pPr>
            <a:endParaRPr lang="en-US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</p:txBody>
      </p:sp>
      <p:sp>
        <p:nvSpPr>
          <p:cNvPr id="171020" name="Text Box 12">
            <a:extLst>
              <a:ext uri="{FF2B5EF4-FFF2-40B4-BE49-F238E27FC236}">
                <a16:creationId xmlns:a16="http://schemas.microsoft.com/office/drawing/2014/main" id="{43607494-AA46-4898-97CE-010D9AFC7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6537325" cy="38433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Draw a diagram showing the differences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   between a </a:t>
            </a:r>
            <a:r>
              <a:rPr lang="en-US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normal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and </a:t>
            </a:r>
            <a:r>
              <a:rPr lang="en-US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reverse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fault.</a:t>
            </a:r>
          </a:p>
          <a:p>
            <a:pPr>
              <a:defRPr/>
            </a:pPr>
            <a:endParaRPr lang="en-US" sz="12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2. Explain the differences between the 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   cross-sectional fault views of a normal,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   reverse, and strike-slip fault</a:t>
            </a:r>
          </a:p>
          <a:p>
            <a:pPr>
              <a:defRPr/>
            </a:pPr>
            <a:endParaRPr lang="en-US" sz="10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  <a:p>
            <a:pPr>
              <a:buFontTx/>
              <a:buAutoNum type="arabicPeriod" startAt="3"/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Describe the type of stresses that produce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   both normal and reverse faults. </a:t>
            </a:r>
          </a:p>
          <a:p>
            <a:pPr>
              <a:buFontTx/>
              <a:buAutoNum type="arabicPeriod"/>
              <a:defRPr/>
            </a:pPr>
            <a:endParaRPr lang="en-US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" pitchFamily="66" charset="0"/>
            </a:endParaRPr>
          </a:p>
        </p:txBody>
      </p:sp>
      <p:sp>
        <p:nvSpPr>
          <p:cNvPr id="171021" name="Text Box 13">
            <a:extLst>
              <a:ext uri="{FF2B5EF4-FFF2-40B4-BE49-F238E27FC236}">
                <a16:creationId xmlns:a16="http://schemas.microsoft.com/office/drawing/2014/main" id="{B7998270-9BAA-495B-893E-17169767E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825" y="6338888"/>
            <a:ext cx="638175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7CF0C2-0864-42F1-83FC-D5B20E94B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>
            <a:extLst>
              <a:ext uri="{FF2B5EF4-FFF2-40B4-BE49-F238E27FC236}">
                <a16:creationId xmlns:a16="http://schemas.microsoft.com/office/drawing/2014/main" id="{2ED974D4-C0D8-45A1-A790-322FFB042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609600"/>
            <a:ext cx="8799512" cy="4362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At this time – EQ’s cannot successfully be </a:t>
            </a:r>
          </a:p>
          <a:p>
            <a:pPr eaLnBrk="1" hangingPunct="1">
              <a:defRPr/>
            </a:pPr>
            <a:r>
              <a:rPr lang="en-US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predicted.</a:t>
            </a:r>
          </a:p>
          <a:p>
            <a:pPr eaLnBrk="1" hangingPunct="1">
              <a:defRPr/>
            </a:pPr>
            <a:endParaRPr lang="en-US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endParaRPr lang="en-US" sz="100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n-US" b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 order to predict an EQ – science folks must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predict a small range of </a:t>
            </a:r>
            <a:r>
              <a:rPr lang="en-US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uncertainty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</a:p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as to the </a:t>
            </a:r>
            <a:r>
              <a:rPr lang="en-US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location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and </a:t>
            </a:r>
            <a:r>
              <a:rPr lang="en-US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timing.</a:t>
            </a:r>
          </a:p>
          <a:p>
            <a:pPr eaLnBrk="1" hangingPunct="1">
              <a:defRPr/>
            </a:pPr>
            <a:endParaRPr lang="en-US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endParaRPr lang="en-US" sz="10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n-US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Predictions must be able to produce few failures</a:t>
            </a:r>
          </a:p>
          <a:p>
            <a:pPr eaLnBrk="1" hangingPunct="1">
              <a:defRPr/>
            </a:pPr>
            <a:r>
              <a:rPr lang="en-US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and no false alarms.</a:t>
            </a:r>
            <a:endParaRPr lang="en-US" sz="2400">
              <a:solidFill>
                <a:srgbClr val="33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1" eaLnBrk="1" hangingPunct="1">
              <a:defRPr/>
            </a:pPr>
            <a:endParaRPr lang="en-US" sz="800">
              <a:solidFill>
                <a:srgbClr val="33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55CF04D0-6A50-4F30-81CB-6D53ACBEC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7938"/>
            <a:ext cx="7573963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Can earthquakes be predicted???????????</a:t>
            </a: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F13453A3-453C-4928-BCF7-61232A929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2293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E927B0-AE5F-4863-AA0F-FA612429CD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96"/>
    </mc:Choice>
    <mc:Fallback xmlns="">
      <p:transition spd="slow" advTm="3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25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25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6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6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>
            <a:extLst>
              <a:ext uri="{FF2B5EF4-FFF2-40B4-BE49-F238E27FC236}">
                <a16:creationId xmlns:a16="http://schemas.microsoft.com/office/drawing/2014/main" id="{B842D8DE-F706-4473-A2A3-261960BCC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149225"/>
            <a:ext cx="7970838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Can earthquakes be predicted along the SAF??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DB438759-91F9-4DD4-BE01-98C9DA965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76400"/>
            <a:ext cx="3886200" cy="1552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Seismologists warn that an EQ larger than 6.5 will occur along the San Andreas Fault.</a:t>
            </a:r>
          </a:p>
        </p:txBody>
      </p:sp>
      <p:pic>
        <p:nvPicPr>
          <p:cNvPr id="103428" name="Picture 7" descr="statemap">
            <a:extLst>
              <a:ext uri="{FF2B5EF4-FFF2-40B4-BE49-F238E27FC236}">
                <a16:creationId xmlns:a16="http://schemas.microsoft.com/office/drawing/2014/main" id="{6F24A26B-C97C-4B2C-9AD6-129F9B901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4876800" cy="4800600"/>
          </a:xfrm>
          <a:prstGeom prst="rect">
            <a:avLst/>
          </a:prstGeom>
          <a:solidFill>
            <a:schemeClr val="bg2"/>
          </a:solidFill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4585" name="Oval 9">
            <a:extLst>
              <a:ext uri="{FF2B5EF4-FFF2-40B4-BE49-F238E27FC236}">
                <a16:creationId xmlns:a16="http://schemas.microsoft.com/office/drawing/2014/main" id="{83C91F65-A8ED-42DA-B3D3-0BDED42FE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5720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30" name="Text Box 10">
            <a:extLst>
              <a:ext uri="{FF2B5EF4-FFF2-40B4-BE49-F238E27FC236}">
                <a16:creationId xmlns:a16="http://schemas.microsoft.com/office/drawing/2014/main" id="{FEECAA3B-D48C-47EC-9823-270979CA5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962400"/>
            <a:ext cx="1552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Bakersfield</a:t>
            </a:r>
          </a:p>
        </p:txBody>
      </p:sp>
      <p:sp>
        <p:nvSpPr>
          <p:cNvPr id="24587" name="Text Box 11">
            <a:extLst>
              <a:ext uri="{FF2B5EF4-FFF2-40B4-BE49-F238E27FC236}">
                <a16:creationId xmlns:a16="http://schemas.microsoft.com/office/drawing/2014/main" id="{F1E28506-82E6-4E3A-ABC0-37DD732A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3779838"/>
            <a:ext cx="3197225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How do seismologists</a:t>
            </a:r>
          </a:p>
          <a:p>
            <a:pPr eaLnBrk="1" hangingPunct="1">
              <a:defRPr/>
            </a:pPr>
            <a:r>
              <a:rPr 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predict this warning?</a:t>
            </a:r>
          </a:p>
        </p:txBody>
      </p:sp>
      <p:sp>
        <p:nvSpPr>
          <p:cNvPr id="24588" name="Text Box 12">
            <a:extLst>
              <a:ext uri="{FF2B5EF4-FFF2-40B4-BE49-F238E27FC236}">
                <a16:creationId xmlns:a16="http://schemas.microsoft.com/office/drawing/2014/main" id="{F15F92EB-92B8-456D-9055-C7D3579FB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63055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24589" name="Oval 13">
            <a:extLst>
              <a:ext uri="{FF2B5EF4-FFF2-40B4-BE49-F238E27FC236}">
                <a16:creationId xmlns:a16="http://schemas.microsoft.com/office/drawing/2014/main" id="{94CEFB58-907D-4C73-BEC0-0CD06B3A2D1C}"/>
              </a:ext>
            </a:extLst>
          </p:cNvPr>
          <p:cNvSpPr>
            <a:spLocks noChangeArrowheads="1"/>
          </p:cNvSpPr>
          <p:nvPr/>
        </p:nvSpPr>
        <p:spPr bwMode="auto">
          <a:xfrm rot="1696111">
            <a:off x="6096000" y="4495800"/>
            <a:ext cx="1066800" cy="381000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41A2A4-C588-4DC3-82D8-0438D60F47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1"/>
    </mc:Choice>
    <mc:Fallback xmlns="">
      <p:transition spd="slow" advTm="56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>
            <a:extLst>
              <a:ext uri="{FF2B5EF4-FFF2-40B4-BE49-F238E27FC236}">
                <a16:creationId xmlns:a16="http://schemas.microsoft.com/office/drawing/2014/main" id="{1DF7E447-36DD-497B-B0E0-05BF68CCE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49593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How geologists predict EQ’s 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84B87251-87EA-472C-8F11-043CF7BEF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815657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Long Range EQ-Prediction – Seismic gap method</a:t>
            </a: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945F43A0-FB64-49D0-857C-2905209F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8483600" cy="1768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000" b="0">
                <a:latin typeface="Comic Sans MS" pitchFamily="66" charset="0"/>
              </a:rPr>
              <a:t> </a:t>
            </a:r>
            <a:r>
              <a:rPr lang="en-US" sz="20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Prediction of an EQ is based on </a:t>
            </a:r>
            <a:r>
              <a:rPr lang="en-US" sz="2000" b="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probability</a:t>
            </a:r>
            <a:r>
              <a:rPr lang="en-US" sz="20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– What is the probability</a:t>
            </a:r>
          </a:p>
          <a:p>
            <a:pPr eaLnBrk="1" hangingPunct="1">
              <a:defRPr/>
            </a:pPr>
            <a:r>
              <a:rPr lang="en-US" sz="20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of an EQ?</a:t>
            </a:r>
          </a:p>
          <a:p>
            <a:pPr lvl="2" eaLnBrk="1" hangingPunct="1">
              <a:buFontTx/>
              <a:buChar char="•"/>
              <a:defRPr/>
            </a:pPr>
            <a:r>
              <a:rPr lang="en-US" sz="20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Statistical estimation when EQ’s take place over a given time</a:t>
            </a:r>
          </a:p>
          <a:p>
            <a:pPr lvl="2" eaLnBrk="1" hangingPunct="1">
              <a:defRPr/>
            </a:pPr>
            <a:r>
              <a:rPr lang="en-US" sz="20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span (the frequency of EQ’s)</a:t>
            </a:r>
          </a:p>
          <a:p>
            <a:pPr lvl="2" eaLnBrk="1" hangingPunct="1">
              <a:defRPr/>
            </a:pPr>
            <a:endParaRPr lang="en-US" sz="10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2" eaLnBrk="1" hangingPunct="1">
              <a:buFontTx/>
              <a:buChar char="•"/>
              <a:defRPr/>
            </a:pPr>
            <a:r>
              <a:rPr lang="en-US" sz="20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Assumption that EQ’s are cyclic -- repetitive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BDD0CFDC-0BEB-408E-8D03-6B5904EA7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75125"/>
            <a:ext cx="563562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Based on studies of the San Andreas Fault,</a:t>
            </a:r>
          </a:p>
          <a:p>
            <a:pPr eaLnBrk="1" hangingPunct="1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probability of an EQ is:</a:t>
            </a:r>
          </a:p>
        </p:txBody>
      </p:sp>
      <p:pic>
        <p:nvPicPr>
          <p:cNvPr id="26633" name="Picture 9" descr="View of the San Andreas Fault on the Carrizo Plain in central California">
            <a:hlinkClick r:id="rId6"/>
            <a:extLst>
              <a:ext uri="{FF2B5EF4-FFF2-40B4-BE49-F238E27FC236}">
                <a16:creationId xmlns:a16="http://schemas.microsoft.com/office/drawing/2014/main" id="{692D9672-9A6D-44D7-B626-04DEA284F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5200"/>
            <a:ext cx="31623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 Box 10">
            <a:extLst>
              <a:ext uri="{FF2B5EF4-FFF2-40B4-BE49-F238E27FC236}">
                <a16:creationId xmlns:a16="http://schemas.microsoft.com/office/drawing/2014/main" id="{F99ED5B3-92E2-451D-A143-42D0F5432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95800"/>
            <a:ext cx="4546600" cy="1768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Less than 10% in Northern CA</a:t>
            </a:r>
          </a:p>
          <a:p>
            <a:pPr lvl="1" eaLnBrk="1" hangingPunct="1"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Parkfield (central CA) = 90%</a:t>
            </a:r>
          </a:p>
          <a:p>
            <a:pPr lvl="1" eaLnBrk="1" hangingPunct="1"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Southern CA = 30%</a:t>
            </a:r>
          </a:p>
        </p:txBody>
      </p:sp>
      <p:sp>
        <p:nvSpPr>
          <p:cNvPr id="26635" name="Line 11">
            <a:extLst>
              <a:ext uri="{FF2B5EF4-FFF2-40B4-BE49-F238E27FC236}">
                <a16:creationId xmlns:a16="http://schemas.microsoft.com/office/drawing/2014/main" id="{BC36CED3-DA78-439A-8992-28B9E68D1A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5181600"/>
            <a:ext cx="4572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36" name="Line 12">
            <a:extLst>
              <a:ext uri="{FF2B5EF4-FFF2-40B4-BE49-F238E27FC236}">
                <a16:creationId xmlns:a16="http://schemas.microsoft.com/office/drawing/2014/main" id="{34527680-7B3C-4082-8A8F-E2DD615F81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29400" y="5029200"/>
            <a:ext cx="3810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37" name="Text Box 13">
            <a:extLst>
              <a:ext uri="{FF2B5EF4-FFF2-40B4-BE49-F238E27FC236}">
                <a16:creationId xmlns:a16="http://schemas.microsoft.com/office/drawing/2014/main" id="{98D7C4D5-3F4A-41E3-891A-10CFF78F1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33800"/>
            <a:ext cx="4837113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u="sng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Seismic gap method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- SAF</a:t>
            </a:r>
          </a:p>
        </p:txBody>
      </p:sp>
      <p:sp>
        <p:nvSpPr>
          <p:cNvPr id="26638" name="Text Box 14">
            <a:extLst>
              <a:ext uri="{FF2B5EF4-FFF2-40B4-BE49-F238E27FC236}">
                <a16:creationId xmlns:a16="http://schemas.microsoft.com/office/drawing/2014/main" id="{5D4B1596-8E3E-408A-A715-EA6C19824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64579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3C1E12-D841-48D5-BF83-971ED1D81D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2"/>
    </mc:Choice>
    <mc:Fallback xmlns="">
      <p:transition spd="slow" advTm="4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629" grpId="0"/>
      <p:bldP spid="26630" grpId="0"/>
      <p:bldP spid="26631" grpId="0"/>
      <p:bldP spid="266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statemap">
            <a:extLst>
              <a:ext uri="{FF2B5EF4-FFF2-40B4-BE49-F238E27FC236}">
                <a16:creationId xmlns:a16="http://schemas.microsoft.com/office/drawing/2014/main" id="{83B02303-993B-45FE-8F81-8379759D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bg2"/>
          </a:solidFill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9205" name="Text Box 5">
            <a:extLst>
              <a:ext uri="{FF2B5EF4-FFF2-40B4-BE49-F238E27FC236}">
                <a16:creationId xmlns:a16="http://schemas.microsoft.com/office/drawing/2014/main" id="{36825F6B-B2A1-4EC1-B091-9A24E295F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0"/>
            <a:ext cx="4348163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Use of the seismic gap</a:t>
            </a:r>
          </a:p>
          <a:p>
            <a:pPr eaLnBrk="1" hangingPunct="1">
              <a:defRPr/>
            </a:pPr>
            <a:r>
              <a:rPr lang="en-US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method along the SAF  </a:t>
            </a:r>
          </a:p>
        </p:txBody>
      </p:sp>
      <p:sp>
        <p:nvSpPr>
          <p:cNvPr id="179206" name="Text Box 6">
            <a:extLst>
              <a:ext uri="{FF2B5EF4-FFF2-40B4-BE49-F238E27FC236}">
                <a16:creationId xmlns:a16="http://schemas.microsoft.com/office/drawing/2014/main" id="{35B5143F-6C0E-4899-9156-6042414A9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138" y="1066800"/>
            <a:ext cx="486886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Cyclic EQ’s in Parkfield,CA</a:t>
            </a:r>
          </a:p>
        </p:txBody>
      </p:sp>
      <p:sp>
        <p:nvSpPr>
          <p:cNvPr id="179207" name="Oval 7">
            <a:extLst>
              <a:ext uri="{FF2B5EF4-FFF2-40B4-BE49-F238E27FC236}">
                <a16:creationId xmlns:a16="http://schemas.microsoft.com/office/drawing/2014/main" id="{7EE55616-A160-4EB0-AC45-D4B005E2B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208" name="Text Box 8">
            <a:extLst>
              <a:ext uri="{FF2B5EF4-FFF2-40B4-BE49-F238E27FC236}">
                <a16:creationId xmlns:a16="http://schemas.microsoft.com/office/drawing/2014/main" id="{221D0EAC-9E1E-41B1-BC59-4FAF40D36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276600"/>
            <a:ext cx="1279525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Parkfield</a:t>
            </a:r>
          </a:p>
        </p:txBody>
      </p:sp>
      <p:sp>
        <p:nvSpPr>
          <p:cNvPr id="179209" name="Oval 9">
            <a:extLst>
              <a:ext uri="{FF2B5EF4-FFF2-40B4-BE49-F238E27FC236}">
                <a16:creationId xmlns:a16="http://schemas.microsoft.com/office/drawing/2014/main" id="{C9F666A2-8467-4FC2-B33E-99E54CB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210" name="Text Box 10">
            <a:extLst>
              <a:ext uri="{FF2B5EF4-FFF2-40B4-BE49-F238E27FC236}">
                <a16:creationId xmlns:a16="http://schemas.microsoft.com/office/drawing/2014/main" id="{34C5EB31-AAC3-467C-979B-74CCBFE3B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640138"/>
            <a:ext cx="17716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tique Olive (W1)" pitchFamily="34" charset="0"/>
              </a:rPr>
              <a:t>Bakersfield</a:t>
            </a:r>
          </a:p>
        </p:txBody>
      </p:sp>
      <p:sp>
        <p:nvSpPr>
          <p:cNvPr id="179211" name="Text Box 11">
            <a:extLst>
              <a:ext uri="{FF2B5EF4-FFF2-40B4-BE49-F238E27FC236}">
                <a16:creationId xmlns:a16="http://schemas.microsoft.com/office/drawing/2014/main" id="{54E8B194-C3D0-4F97-8C68-DA1FB613B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600200"/>
            <a:ext cx="927100" cy="2282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1857</a:t>
            </a:r>
          </a:p>
          <a:p>
            <a:pPr eaLnBrk="1" hangingPunct="1">
              <a:defRPr/>
            </a:pPr>
            <a:r>
              <a:rPr lang="en-US" sz="24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1881</a:t>
            </a:r>
          </a:p>
          <a:p>
            <a:pPr eaLnBrk="1" hangingPunct="1">
              <a:defRPr/>
            </a:pPr>
            <a:r>
              <a:rPr lang="en-US" sz="24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1901</a:t>
            </a:r>
          </a:p>
          <a:p>
            <a:pPr eaLnBrk="1" hangingPunct="1">
              <a:defRPr/>
            </a:pPr>
            <a:r>
              <a:rPr lang="en-US" sz="24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1922</a:t>
            </a:r>
          </a:p>
          <a:p>
            <a:pPr eaLnBrk="1" hangingPunct="1">
              <a:defRPr/>
            </a:pPr>
            <a:r>
              <a:rPr lang="en-US" sz="24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1934</a:t>
            </a:r>
          </a:p>
          <a:p>
            <a:pPr eaLnBrk="1" hangingPunct="1">
              <a:defRPr/>
            </a:pPr>
            <a:r>
              <a:rPr lang="en-US" sz="24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1966</a:t>
            </a:r>
          </a:p>
        </p:txBody>
      </p:sp>
      <p:sp>
        <p:nvSpPr>
          <p:cNvPr id="179212" name="Text Box 12">
            <a:extLst>
              <a:ext uri="{FF2B5EF4-FFF2-40B4-BE49-F238E27FC236}">
                <a16:creationId xmlns:a16="http://schemas.microsoft.com/office/drawing/2014/main" id="{7CA8CEC4-C27A-48AB-B61D-C25DA087D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895600"/>
            <a:ext cx="3259138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Cyclic EQ M6 or greater</a:t>
            </a:r>
          </a:p>
          <a:p>
            <a:pPr eaLnBrk="1" hangingPunct="1">
              <a:defRPr/>
            </a:pPr>
            <a:r>
              <a:rPr lang="en-US" sz="20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rupturing in the same</a:t>
            </a:r>
          </a:p>
          <a:p>
            <a:pPr eaLnBrk="1" hangingPunct="1">
              <a:defRPr/>
            </a:pPr>
            <a:r>
              <a:rPr lang="en-US" sz="20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area of the fault zone</a:t>
            </a:r>
          </a:p>
        </p:txBody>
      </p:sp>
      <p:sp>
        <p:nvSpPr>
          <p:cNvPr id="179213" name="Text Box 13">
            <a:extLst>
              <a:ext uri="{FF2B5EF4-FFF2-40B4-BE49-F238E27FC236}">
                <a16:creationId xmlns:a16="http://schemas.microsoft.com/office/drawing/2014/main" id="{20DAD2BA-265B-4AFC-AF39-26A985234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76400"/>
            <a:ext cx="2801938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 EQ about </a:t>
            </a:r>
          </a:p>
          <a:p>
            <a:pPr eaLnBrk="1" hangingPunct="1">
              <a:defRPr/>
            </a:pPr>
            <a:r>
              <a:rPr lang="en-US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every 22 years</a:t>
            </a:r>
          </a:p>
        </p:txBody>
      </p:sp>
      <p:sp>
        <p:nvSpPr>
          <p:cNvPr id="179214" name="Text Box 14">
            <a:extLst>
              <a:ext uri="{FF2B5EF4-FFF2-40B4-BE49-F238E27FC236}">
                <a16:creationId xmlns:a16="http://schemas.microsoft.com/office/drawing/2014/main" id="{78FD4ED5-8A84-47FE-8F8C-8D879A7C8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938" y="3962400"/>
            <a:ext cx="4221162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next predicted EQ</a:t>
            </a:r>
          </a:p>
          <a:p>
            <a:pPr algn="ctr" eaLnBrk="1" hangingPunct="1">
              <a:defRPr/>
            </a:pPr>
            <a:r>
              <a:rPr lang="en-US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before 1993</a:t>
            </a:r>
          </a:p>
          <a:p>
            <a:pPr algn="ctr" eaLnBrk="1" hangingPunct="1">
              <a:defRPr/>
            </a:pPr>
            <a:r>
              <a:rPr lang="en-US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DID NOT HAPPEN!</a:t>
            </a:r>
          </a:p>
        </p:txBody>
      </p:sp>
      <p:sp>
        <p:nvSpPr>
          <p:cNvPr id="179215" name="Oval 15">
            <a:extLst>
              <a:ext uri="{FF2B5EF4-FFF2-40B4-BE49-F238E27FC236}">
                <a16:creationId xmlns:a16="http://schemas.microsoft.com/office/drawing/2014/main" id="{7903C44B-FF81-41AA-A5ED-5D9FB3A88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581400"/>
            <a:ext cx="762000" cy="838200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216" name="Text Box 16">
            <a:extLst>
              <a:ext uri="{FF2B5EF4-FFF2-40B4-BE49-F238E27FC236}">
                <a16:creationId xmlns:a16="http://schemas.microsoft.com/office/drawing/2014/main" id="{93A41565-922E-4096-8A98-DD4756B1F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711575"/>
            <a:ext cx="938213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tique Olive (W1)" pitchFamily="34" charset="0"/>
              </a:rPr>
              <a:t>90%</a:t>
            </a:r>
          </a:p>
        </p:txBody>
      </p:sp>
      <p:sp>
        <p:nvSpPr>
          <p:cNvPr id="179218" name="Text Box 18">
            <a:extLst>
              <a:ext uri="{FF2B5EF4-FFF2-40B4-BE49-F238E27FC236}">
                <a16:creationId xmlns:a16="http://schemas.microsoft.com/office/drawing/2014/main" id="{E30A4918-0A34-4FF7-B243-74AF8991A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6172200"/>
            <a:ext cx="490537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90% chance of a major EQ</a:t>
            </a:r>
          </a:p>
        </p:txBody>
      </p:sp>
      <p:sp>
        <p:nvSpPr>
          <p:cNvPr id="179219" name="AutoShape 19">
            <a:extLst>
              <a:ext uri="{FF2B5EF4-FFF2-40B4-BE49-F238E27FC236}">
                <a16:creationId xmlns:a16="http://schemas.microsoft.com/office/drawing/2014/main" id="{4FE001F8-A14B-4D53-8B61-1A8983678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86400"/>
            <a:ext cx="7620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eaVert"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220" name="Text Box 20">
            <a:extLst>
              <a:ext uri="{FF2B5EF4-FFF2-40B4-BE49-F238E27FC236}">
                <a16:creationId xmlns:a16="http://schemas.microsoft.com/office/drawing/2014/main" id="{A03BFA77-EC58-47A2-B230-4AF248150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38888"/>
            <a:ext cx="638175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E08B28-9046-453E-AADA-B31C65FB22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1"/>
    </mc:Choice>
    <mc:Fallback xmlns="">
      <p:transition spd="slow" advTm="36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9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9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9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9206" grpId="0"/>
      <p:bldP spid="179207" grpId="0" animBg="1"/>
      <p:bldP spid="179208" grpId="0"/>
      <p:bldP spid="179209" grpId="0" animBg="1"/>
      <p:bldP spid="179210" grpId="0"/>
      <p:bldP spid="179211" grpId="0"/>
      <p:bldP spid="179212" grpId="0"/>
      <p:bldP spid="179213" grpId="0"/>
      <p:bldP spid="179215" grpId="0" animBg="1"/>
      <p:bldP spid="179216" grpId="0"/>
      <p:bldP spid="1792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2975B-DD7C-4782-B90C-99404D75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But that may have  been do to the Coalinga Earthquake, 1983</a:t>
            </a:r>
          </a:p>
        </p:txBody>
      </p:sp>
      <p:graphicFrame>
        <p:nvGraphicFramePr>
          <p:cNvPr id="109571" name="Object 2">
            <a:extLst>
              <a:ext uri="{FF2B5EF4-FFF2-40B4-BE49-F238E27FC236}">
                <a16:creationId xmlns:a16="http://schemas.microsoft.com/office/drawing/2014/main" id="{B7D0848C-7A79-48F0-B3BA-1197D51956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9652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2" name="Packager Shell Object" showAsIcon="1" r:id="rId5" imgW="964642" imgH="532563" progId="Package">
                  <p:embed/>
                </p:oleObj>
              </mc:Choice>
              <mc:Fallback>
                <p:oleObj name="Packager Shell Object" showAsIcon="1" r:id="rId5" imgW="964642" imgH="532563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" y="98425"/>
                        <a:ext cx="96520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9572" name="Picture 4">
            <a:extLst>
              <a:ext uri="{FF2B5EF4-FFF2-40B4-BE49-F238E27FC236}">
                <a16:creationId xmlns:a16="http://schemas.microsoft.com/office/drawing/2014/main" id="{60B3776D-196F-432F-9CE2-FBB94470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741488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BC9977-FEE4-4789-AFEA-55A647F930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3"/>
    </mc:Choice>
    <mc:Fallback xmlns="">
      <p:transition spd="slow" advTm="2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7" descr="300px-120-36">
            <a:extLst>
              <a:ext uri="{FF2B5EF4-FFF2-40B4-BE49-F238E27FC236}">
                <a16:creationId xmlns:a16="http://schemas.microsoft.com/office/drawing/2014/main" id="{A0AED348-53AE-4E2A-B171-994FF6F70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 Box 10">
            <a:extLst>
              <a:ext uri="{FF2B5EF4-FFF2-40B4-BE49-F238E27FC236}">
                <a16:creationId xmlns:a16="http://schemas.microsoft.com/office/drawing/2014/main" id="{24FE8767-70C1-49FC-A7ED-5914EA671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73100"/>
            <a:ext cx="5605463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 – Did the EQ on 9/28 reduce the</a:t>
            </a:r>
          </a:p>
          <a:p>
            <a:pPr eaLnBrk="1" hangingPunct="1"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probability of 90%?</a:t>
            </a:r>
          </a:p>
        </p:txBody>
      </p:sp>
      <p:sp>
        <p:nvSpPr>
          <p:cNvPr id="28684" name="Text Box 12">
            <a:extLst>
              <a:ext uri="{FF2B5EF4-FFF2-40B4-BE49-F238E27FC236}">
                <a16:creationId xmlns:a16="http://schemas.microsoft.com/office/drawing/2014/main" id="{A505BED2-0C16-4CF3-9082-9E8D834C4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856163"/>
            <a:ext cx="4841875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September 28, 2004</a:t>
            </a:r>
          </a:p>
          <a:p>
            <a:pPr algn="ctr" eaLnBrk="1" hangingPunct="1">
              <a:defRPr/>
            </a:pPr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M6 at Parkfield</a:t>
            </a:r>
          </a:p>
        </p:txBody>
      </p:sp>
      <p:sp>
        <p:nvSpPr>
          <p:cNvPr id="28685" name="Text Box 13">
            <a:extLst>
              <a:ext uri="{FF2B5EF4-FFF2-40B4-BE49-F238E27FC236}">
                <a16:creationId xmlns:a16="http://schemas.microsoft.com/office/drawing/2014/main" id="{3BF9747F-EE7E-4FFF-AF38-CF86DEA29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93838"/>
            <a:ext cx="61849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www.quake.usgs.gov/recenteqs/</a:t>
            </a:r>
          </a:p>
        </p:txBody>
      </p:sp>
      <p:sp>
        <p:nvSpPr>
          <p:cNvPr id="28686" name="Text Box 14">
            <a:extLst>
              <a:ext uri="{FF2B5EF4-FFF2-40B4-BE49-F238E27FC236}">
                <a16:creationId xmlns:a16="http://schemas.microsoft.com/office/drawing/2014/main" id="{B0696B6B-DFF2-476A-AC15-427EFFF82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925" y="6153150"/>
            <a:ext cx="6381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2B85D1-9357-46FE-9B94-18888FC03C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5"/>
    </mc:Choice>
    <mc:Fallback xmlns="">
      <p:transition spd="slow" advTm="1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8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8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6|0.7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8|1.6|3.9|2.8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0.7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0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17.6|0.9|1.8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0.6|17.5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7|1.7|4.2|2.5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|7.2|2.5|2|4.8|3.3|1.8|4.9|1.7|2.5|24.2"/>
</p:tagLst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4618</TotalTime>
  <Words>840</Words>
  <Application>Microsoft Office PowerPoint</Application>
  <PresentationFormat>On-screen Show (4:3)</PresentationFormat>
  <Paragraphs>226</Paragraphs>
  <Slides>30</Slides>
  <Notes>18</Notes>
  <HiddenSlides>0</HiddenSlides>
  <MMClips>30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Antique Olive (W1)</vt:lpstr>
      <vt:lpstr>Arial</vt:lpstr>
      <vt:lpstr>Bradley Hand ITC</vt:lpstr>
      <vt:lpstr>Comic Sans MS</vt:lpstr>
      <vt:lpstr>Helvetica-Narrow</vt:lpstr>
      <vt:lpstr>Kristen ITC</vt:lpstr>
      <vt:lpstr>Tahoma</vt:lpstr>
      <vt:lpstr>Verdana</vt:lpstr>
      <vt:lpstr>Wingdings</vt:lpstr>
      <vt:lpstr>Slit</vt:lpstr>
      <vt:lpstr>Fading Grid</vt:lpstr>
      <vt:lpstr>Textured</vt:lpstr>
      <vt:lpstr>Packager Shell Object</vt:lpstr>
      <vt:lpstr>PowerPoint Presentation</vt:lpstr>
      <vt:lpstr>PowerPoint Presentation</vt:lpstr>
      <vt:lpstr>Tsuname Video</vt:lpstr>
      <vt:lpstr>PowerPoint Presentation</vt:lpstr>
      <vt:lpstr>PowerPoint Presentation</vt:lpstr>
      <vt:lpstr>PowerPoint Presentation</vt:lpstr>
      <vt:lpstr>PowerPoint Presentation</vt:lpstr>
      <vt:lpstr>But that may have  been do to the Coalinga Earthquake, 1983</vt:lpstr>
      <vt:lpstr>PowerPoint Presentation</vt:lpstr>
      <vt:lpstr>Short Term Earthquake Prediction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Normal and Revers Fault Animation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DJUHSD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</dc:creator>
  <cp:lastModifiedBy>Gregg Wilkerson</cp:lastModifiedBy>
  <cp:revision>195</cp:revision>
  <dcterms:created xsi:type="dcterms:W3CDTF">2005-11-14T18:05:26Z</dcterms:created>
  <dcterms:modified xsi:type="dcterms:W3CDTF">2020-05-02T04:07:45Z</dcterms:modified>
</cp:coreProperties>
</file>