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02" r:id="rId3"/>
    <p:sldId id="406" r:id="rId4"/>
    <p:sldId id="404" r:id="rId5"/>
    <p:sldId id="405" r:id="rId6"/>
    <p:sldId id="408" r:id="rId7"/>
    <p:sldId id="416" r:id="rId8"/>
    <p:sldId id="436" r:id="rId9"/>
    <p:sldId id="437" r:id="rId10"/>
    <p:sldId id="438" r:id="rId11"/>
    <p:sldId id="439" r:id="rId12"/>
    <p:sldId id="435" r:id="rId13"/>
    <p:sldId id="450" r:id="rId14"/>
    <p:sldId id="451" r:id="rId15"/>
    <p:sldId id="446" r:id="rId16"/>
    <p:sldId id="447" r:id="rId17"/>
    <p:sldId id="448" r:id="rId18"/>
    <p:sldId id="449" r:id="rId19"/>
    <p:sldId id="417" r:id="rId20"/>
    <p:sldId id="440" r:id="rId21"/>
    <p:sldId id="418" r:id="rId22"/>
    <p:sldId id="442" r:id="rId23"/>
    <p:sldId id="441" r:id="rId24"/>
    <p:sldId id="443" r:id="rId25"/>
    <p:sldId id="444" r:id="rId26"/>
    <p:sldId id="445" r:id="rId27"/>
    <p:sldId id="644" r:id="rId28"/>
    <p:sldId id="646" r:id="rId29"/>
    <p:sldId id="419" r:id="rId30"/>
    <p:sldId id="452" r:id="rId31"/>
    <p:sldId id="453" r:id="rId32"/>
    <p:sldId id="454" r:id="rId33"/>
    <p:sldId id="420" r:id="rId34"/>
    <p:sldId id="455" r:id="rId35"/>
    <p:sldId id="459" r:id="rId36"/>
    <p:sldId id="456" r:id="rId37"/>
    <p:sldId id="457" r:id="rId38"/>
    <p:sldId id="458" r:id="rId39"/>
    <p:sldId id="421" r:id="rId40"/>
    <p:sldId id="460" r:id="rId41"/>
    <p:sldId id="462" r:id="rId42"/>
    <p:sldId id="422" r:id="rId43"/>
    <p:sldId id="461" r:id="rId44"/>
    <p:sldId id="650" r:id="rId45"/>
    <p:sldId id="651" r:id="rId46"/>
    <p:sldId id="662" r:id="rId47"/>
    <p:sldId id="660" r:id="rId48"/>
    <p:sldId id="661" r:id="rId49"/>
    <p:sldId id="659" r:id="rId50"/>
    <p:sldId id="668" r:id="rId51"/>
    <p:sldId id="655" r:id="rId52"/>
    <p:sldId id="657" r:id="rId53"/>
    <p:sldId id="667" r:id="rId54"/>
    <p:sldId id="652" r:id="rId55"/>
    <p:sldId id="656" r:id="rId56"/>
    <p:sldId id="666" r:id="rId57"/>
    <p:sldId id="654" r:id="rId58"/>
    <p:sldId id="664" r:id="rId59"/>
    <p:sldId id="663" r:id="rId60"/>
    <p:sldId id="653" r:id="rId61"/>
    <p:sldId id="658" r:id="rId62"/>
    <p:sldId id="665" r:id="rId63"/>
    <p:sldId id="470" r:id="rId64"/>
    <p:sldId id="463" r:id="rId65"/>
    <p:sldId id="464" r:id="rId66"/>
    <p:sldId id="465" r:id="rId67"/>
    <p:sldId id="647" r:id="rId68"/>
    <p:sldId id="423" r:id="rId69"/>
    <p:sldId id="468" r:id="rId70"/>
    <p:sldId id="469" r:id="rId71"/>
    <p:sldId id="424" r:id="rId72"/>
    <p:sldId id="466" r:id="rId73"/>
    <p:sldId id="467" r:id="rId74"/>
    <p:sldId id="64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3" autoAdjust="0"/>
    <p:restoredTop sz="94660"/>
  </p:normalViewPr>
  <p:slideViewPr>
    <p:cSldViewPr snapToGrid="0">
      <p:cViewPr varScale="1">
        <p:scale>
          <a:sx n="76" d="100"/>
          <a:sy n="76" d="100"/>
        </p:scale>
        <p:origin x="6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0011B5-AB99-4352-85EE-8AA33AA626B3}"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0A2FA592-B18F-413A-AFA0-3015B6B49AFB}">
      <dgm:prSet/>
      <dgm:spPr/>
      <dgm:t>
        <a:bodyPr/>
        <a:lstStyle/>
        <a:p>
          <a:r>
            <a:rPr lang="en-US"/>
            <a:t>Age of Mammals</a:t>
          </a:r>
        </a:p>
      </dgm:t>
    </dgm:pt>
    <dgm:pt modelId="{09929E87-B121-4A97-ABAE-F162F7477548}" type="parTrans" cxnId="{92BC3E60-247A-43C4-B25E-44DA75D8A39C}">
      <dgm:prSet/>
      <dgm:spPr/>
      <dgm:t>
        <a:bodyPr/>
        <a:lstStyle/>
        <a:p>
          <a:endParaRPr lang="en-US"/>
        </a:p>
      </dgm:t>
    </dgm:pt>
    <dgm:pt modelId="{D15DA9F0-379D-44A4-8BF5-75DCA44869B1}" type="sibTrans" cxnId="{92BC3E60-247A-43C4-B25E-44DA75D8A39C}">
      <dgm:prSet/>
      <dgm:spPr/>
      <dgm:t>
        <a:bodyPr/>
        <a:lstStyle/>
        <a:p>
          <a:endParaRPr lang="en-US"/>
        </a:p>
      </dgm:t>
    </dgm:pt>
    <dgm:pt modelId="{5A4173FF-30CB-4736-BD3B-A643B648E6B8}">
      <dgm:prSet/>
      <dgm:spPr/>
      <dgm:t>
        <a:bodyPr/>
        <a:lstStyle/>
        <a:p>
          <a:r>
            <a:rPr lang="en-US"/>
            <a:t>Age of Flowering Plants</a:t>
          </a:r>
        </a:p>
      </dgm:t>
    </dgm:pt>
    <dgm:pt modelId="{A163C786-A8EB-430B-983F-7C0DA38E03AD}" type="parTrans" cxnId="{23051479-69AF-4964-B65C-280C94C25F18}">
      <dgm:prSet/>
      <dgm:spPr/>
      <dgm:t>
        <a:bodyPr/>
        <a:lstStyle/>
        <a:p>
          <a:endParaRPr lang="en-US"/>
        </a:p>
      </dgm:t>
    </dgm:pt>
    <dgm:pt modelId="{0EB3B382-304E-42CE-A01F-C9BA9376CA9F}" type="sibTrans" cxnId="{23051479-69AF-4964-B65C-280C94C25F18}">
      <dgm:prSet/>
      <dgm:spPr/>
      <dgm:t>
        <a:bodyPr/>
        <a:lstStyle/>
        <a:p>
          <a:endParaRPr lang="en-US"/>
        </a:p>
      </dgm:t>
    </dgm:pt>
    <dgm:pt modelId="{DB9C9CCA-6914-4081-8C69-A6F18D050BBF}">
      <dgm:prSet/>
      <dgm:spPr/>
      <dgm:t>
        <a:bodyPr/>
        <a:lstStyle/>
        <a:p>
          <a:r>
            <a:rPr lang="en-US"/>
            <a:t>Epochs of the Tertiary</a:t>
          </a:r>
        </a:p>
      </dgm:t>
    </dgm:pt>
    <dgm:pt modelId="{1CCFE1C8-E673-4AB2-ABE9-6BE7FF4F83A8}" type="parTrans" cxnId="{41C1D993-3ED7-4072-8E3A-E479EC8D58B8}">
      <dgm:prSet/>
      <dgm:spPr/>
      <dgm:t>
        <a:bodyPr/>
        <a:lstStyle/>
        <a:p>
          <a:endParaRPr lang="en-US"/>
        </a:p>
      </dgm:t>
    </dgm:pt>
    <dgm:pt modelId="{5461B0CF-811E-434B-896C-56DC8E1C3E2B}" type="sibTrans" cxnId="{41C1D993-3ED7-4072-8E3A-E479EC8D58B8}">
      <dgm:prSet/>
      <dgm:spPr/>
      <dgm:t>
        <a:bodyPr/>
        <a:lstStyle/>
        <a:p>
          <a:endParaRPr lang="en-US"/>
        </a:p>
      </dgm:t>
    </dgm:pt>
    <dgm:pt modelId="{B5EB43C6-DD7F-45E4-8635-D0A7582892C9}">
      <dgm:prSet/>
      <dgm:spPr/>
      <dgm:t>
        <a:bodyPr/>
        <a:lstStyle/>
        <a:p>
          <a:r>
            <a:rPr lang="en-US"/>
            <a:t>-Paleocene</a:t>
          </a:r>
        </a:p>
      </dgm:t>
    </dgm:pt>
    <dgm:pt modelId="{180BFB59-6AF3-49C5-9422-E4ED2918D37E}" type="parTrans" cxnId="{550DCE87-5730-47ED-8B3E-BA2C46BE3CCE}">
      <dgm:prSet/>
      <dgm:spPr/>
      <dgm:t>
        <a:bodyPr/>
        <a:lstStyle/>
        <a:p>
          <a:endParaRPr lang="en-US"/>
        </a:p>
      </dgm:t>
    </dgm:pt>
    <dgm:pt modelId="{BA6097C6-8ABE-4C80-84B6-531E0BE9D7B0}" type="sibTrans" cxnId="{550DCE87-5730-47ED-8B3E-BA2C46BE3CCE}">
      <dgm:prSet/>
      <dgm:spPr/>
      <dgm:t>
        <a:bodyPr/>
        <a:lstStyle/>
        <a:p>
          <a:endParaRPr lang="en-US"/>
        </a:p>
      </dgm:t>
    </dgm:pt>
    <dgm:pt modelId="{E05C1AD2-20CB-4FF9-9E04-31DEB6F32FB6}">
      <dgm:prSet/>
      <dgm:spPr/>
      <dgm:t>
        <a:bodyPr/>
        <a:lstStyle/>
        <a:p>
          <a:r>
            <a:rPr lang="en-US"/>
            <a:t>-Eocene</a:t>
          </a:r>
        </a:p>
      </dgm:t>
    </dgm:pt>
    <dgm:pt modelId="{35FBCDA2-4818-455E-97B5-F411D66D5D61}" type="parTrans" cxnId="{620CA6F8-2445-404E-A969-73C78428280B}">
      <dgm:prSet/>
      <dgm:spPr/>
      <dgm:t>
        <a:bodyPr/>
        <a:lstStyle/>
        <a:p>
          <a:endParaRPr lang="en-US"/>
        </a:p>
      </dgm:t>
    </dgm:pt>
    <dgm:pt modelId="{8DD8D6D1-29D1-490D-8F41-34AAEE14674C}" type="sibTrans" cxnId="{620CA6F8-2445-404E-A969-73C78428280B}">
      <dgm:prSet/>
      <dgm:spPr/>
      <dgm:t>
        <a:bodyPr/>
        <a:lstStyle/>
        <a:p>
          <a:endParaRPr lang="en-US"/>
        </a:p>
      </dgm:t>
    </dgm:pt>
    <dgm:pt modelId="{92AA8ACF-3AD7-4A9B-A996-44DD4B525F14}">
      <dgm:prSet/>
      <dgm:spPr/>
      <dgm:t>
        <a:bodyPr/>
        <a:lstStyle/>
        <a:p>
          <a:r>
            <a:rPr lang="en-US"/>
            <a:t>-Miocene</a:t>
          </a:r>
        </a:p>
      </dgm:t>
    </dgm:pt>
    <dgm:pt modelId="{ACCC7690-EF3C-4E59-A4ED-7355AFD3D45A}" type="parTrans" cxnId="{0839D534-C3C1-4549-A0C2-602994FC4181}">
      <dgm:prSet/>
      <dgm:spPr/>
      <dgm:t>
        <a:bodyPr/>
        <a:lstStyle/>
        <a:p>
          <a:endParaRPr lang="en-US"/>
        </a:p>
      </dgm:t>
    </dgm:pt>
    <dgm:pt modelId="{5AD44AF0-9B64-43B7-8930-E52A94EEF3F5}" type="sibTrans" cxnId="{0839D534-C3C1-4549-A0C2-602994FC4181}">
      <dgm:prSet/>
      <dgm:spPr/>
      <dgm:t>
        <a:bodyPr/>
        <a:lstStyle/>
        <a:p>
          <a:endParaRPr lang="en-US"/>
        </a:p>
      </dgm:t>
    </dgm:pt>
    <dgm:pt modelId="{B75C8BFD-0341-491C-81F1-9563EE326932}">
      <dgm:prSet/>
      <dgm:spPr/>
      <dgm:t>
        <a:bodyPr/>
        <a:lstStyle/>
        <a:p>
          <a:r>
            <a:rPr lang="en-US"/>
            <a:t>-Pliocene</a:t>
          </a:r>
        </a:p>
      </dgm:t>
    </dgm:pt>
    <dgm:pt modelId="{778C67D8-3334-453A-A9F1-069FA1A3FD84}" type="parTrans" cxnId="{14CF0760-7504-457B-BDEC-25EBCC732ED9}">
      <dgm:prSet/>
      <dgm:spPr/>
      <dgm:t>
        <a:bodyPr/>
        <a:lstStyle/>
        <a:p>
          <a:endParaRPr lang="en-US"/>
        </a:p>
      </dgm:t>
    </dgm:pt>
    <dgm:pt modelId="{F28AF43D-ACA4-44BF-AB9B-5C4BE9E687BE}" type="sibTrans" cxnId="{14CF0760-7504-457B-BDEC-25EBCC732ED9}">
      <dgm:prSet/>
      <dgm:spPr/>
      <dgm:t>
        <a:bodyPr/>
        <a:lstStyle/>
        <a:p>
          <a:endParaRPr lang="en-US"/>
        </a:p>
      </dgm:t>
    </dgm:pt>
    <dgm:pt modelId="{54EC89E0-E5C0-45DA-A7DB-626E7D669ADB}">
      <dgm:prSet/>
      <dgm:spPr/>
      <dgm:t>
        <a:bodyPr/>
        <a:lstStyle/>
        <a:p>
          <a:r>
            <a:rPr lang="en-US" dirty="0"/>
            <a:t>Epochs of the Quaternary</a:t>
          </a:r>
        </a:p>
      </dgm:t>
    </dgm:pt>
    <dgm:pt modelId="{4C18768B-FE86-4E54-92B3-E2E7DE1BC0E6}" type="parTrans" cxnId="{3F8EA868-EF6F-41B6-8978-A763F0B5837F}">
      <dgm:prSet/>
      <dgm:spPr/>
      <dgm:t>
        <a:bodyPr/>
        <a:lstStyle/>
        <a:p>
          <a:endParaRPr lang="en-US"/>
        </a:p>
      </dgm:t>
    </dgm:pt>
    <dgm:pt modelId="{B5DB8D04-7FA1-4E70-B241-74DB7886D821}" type="sibTrans" cxnId="{3F8EA868-EF6F-41B6-8978-A763F0B5837F}">
      <dgm:prSet/>
      <dgm:spPr/>
      <dgm:t>
        <a:bodyPr/>
        <a:lstStyle/>
        <a:p>
          <a:endParaRPr lang="en-US"/>
        </a:p>
      </dgm:t>
    </dgm:pt>
    <dgm:pt modelId="{5ED9498F-5346-4DEF-9526-F0E1F1B191F2}">
      <dgm:prSet/>
      <dgm:spPr/>
      <dgm:t>
        <a:bodyPr/>
        <a:lstStyle/>
        <a:p>
          <a:r>
            <a:rPr lang="en-US" dirty="0"/>
            <a:t>-Pleistocene</a:t>
          </a:r>
        </a:p>
      </dgm:t>
    </dgm:pt>
    <dgm:pt modelId="{402D596F-E33B-4E00-B9AB-B52F03BEB692}" type="parTrans" cxnId="{2AF4C248-93D0-4C60-A6D7-B81C0781B0F1}">
      <dgm:prSet/>
      <dgm:spPr/>
      <dgm:t>
        <a:bodyPr/>
        <a:lstStyle/>
        <a:p>
          <a:endParaRPr lang="en-US"/>
        </a:p>
      </dgm:t>
    </dgm:pt>
    <dgm:pt modelId="{15D41361-85DE-452C-9501-FC291DEDA9F3}" type="sibTrans" cxnId="{2AF4C248-93D0-4C60-A6D7-B81C0781B0F1}">
      <dgm:prSet/>
      <dgm:spPr/>
      <dgm:t>
        <a:bodyPr/>
        <a:lstStyle/>
        <a:p>
          <a:endParaRPr lang="en-US"/>
        </a:p>
      </dgm:t>
    </dgm:pt>
    <dgm:pt modelId="{618A57CE-CE25-4B93-9C58-47F92FBFC40B}">
      <dgm:prSet/>
      <dgm:spPr/>
      <dgm:t>
        <a:bodyPr/>
        <a:lstStyle/>
        <a:p>
          <a:r>
            <a:rPr lang="en-US" dirty="0"/>
            <a:t>-Holocene</a:t>
          </a:r>
        </a:p>
      </dgm:t>
    </dgm:pt>
    <dgm:pt modelId="{FE4023E7-B820-4444-9C92-837B633129C4}" type="parTrans" cxnId="{C79E908B-F86F-4985-8DA3-3B83C5C424C5}">
      <dgm:prSet/>
      <dgm:spPr/>
      <dgm:t>
        <a:bodyPr/>
        <a:lstStyle/>
        <a:p>
          <a:endParaRPr lang="en-US"/>
        </a:p>
      </dgm:t>
    </dgm:pt>
    <dgm:pt modelId="{FE897F53-9749-48B6-93FE-B4454E0E8A0F}" type="sibTrans" cxnId="{C79E908B-F86F-4985-8DA3-3B83C5C424C5}">
      <dgm:prSet/>
      <dgm:spPr/>
      <dgm:t>
        <a:bodyPr/>
        <a:lstStyle/>
        <a:p>
          <a:endParaRPr lang="en-US"/>
        </a:p>
      </dgm:t>
    </dgm:pt>
    <dgm:pt modelId="{16E40C19-D4CA-498B-A982-2CF066625F44}" type="pres">
      <dgm:prSet presAssocID="{660011B5-AB99-4352-85EE-8AA33AA626B3}" presName="vert0" presStyleCnt="0">
        <dgm:presLayoutVars>
          <dgm:dir/>
          <dgm:animOne val="branch"/>
          <dgm:animLvl val="lvl"/>
        </dgm:presLayoutVars>
      </dgm:prSet>
      <dgm:spPr/>
    </dgm:pt>
    <dgm:pt modelId="{A5989B9B-43C1-4E7D-9D9D-EF57F05A1108}" type="pres">
      <dgm:prSet presAssocID="{0A2FA592-B18F-413A-AFA0-3015B6B49AFB}" presName="thickLine" presStyleLbl="alignNode1" presStyleIdx="0" presStyleCnt="10"/>
      <dgm:spPr/>
    </dgm:pt>
    <dgm:pt modelId="{C2BC8105-64A7-4F7E-9572-5179671852C5}" type="pres">
      <dgm:prSet presAssocID="{0A2FA592-B18F-413A-AFA0-3015B6B49AFB}" presName="horz1" presStyleCnt="0"/>
      <dgm:spPr/>
    </dgm:pt>
    <dgm:pt modelId="{7A102211-9D3E-4386-A4E9-4CA65C69ADF0}" type="pres">
      <dgm:prSet presAssocID="{0A2FA592-B18F-413A-AFA0-3015B6B49AFB}" presName="tx1" presStyleLbl="revTx" presStyleIdx="0" presStyleCnt="10"/>
      <dgm:spPr/>
    </dgm:pt>
    <dgm:pt modelId="{0A41AD19-14C3-42B6-A0B1-49E7614C2271}" type="pres">
      <dgm:prSet presAssocID="{0A2FA592-B18F-413A-AFA0-3015B6B49AFB}" presName="vert1" presStyleCnt="0"/>
      <dgm:spPr/>
    </dgm:pt>
    <dgm:pt modelId="{9682D837-00A2-4BBB-8743-C38D80FFE898}" type="pres">
      <dgm:prSet presAssocID="{5A4173FF-30CB-4736-BD3B-A643B648E6B8}" presName="thickLine" presStyleLbl="alignNode1" presStyleIdx="1" presStyleCnt="10"/>
      <dgm:spPr/>
    </dgm:pt>
    <dgm:pt modelId="{929C257C-E9C5-486E-899B-79779325BFF8}" type="pres">
      <dgm:prSet presAssocID="{5A4173FF-30CB-4736-BD3B-A643B648E6B8}" presName="horz1" presStyleCnt="0"/>
      <dgm:spPr/>
    </dgm:pt>
    <dgm:pt modelId="{CD2B4983-8B6E-44BF-BD1A-560378D4B02B}" type="pres">
      <dgm:prSet presAssocID="{5A4173FF-30CB-4736-BD3B-A643B648E6B8}" presName="tx1" presStyleLbl="revTx" presStyleIdx="1" presStyleCnt="10"/>
      <dgm:spPr/>
    </dgm:pt>
    <dgm:pt modelId="{B0CD2C94-F66B-4FCC-9ABD-38542AEED69E}" type="pres">
      <dgm:prSet presAssocID="{5A4173FF-30CB-4736-BD3B-A643B648E6B8}" presName="vert1" presStyleCnt="0"/>
      <dgm:spPr/>
    </dgm:pt>
    <dgm:pt modelId="{9EF8C627-9A72-45F9-94BA-C36530C1E456}" type="pres">
      <dgm:prSet presAssocID="{DB9C9CCA-6914-4081-8C69-A6F18D050BBF}" presName="thickLine" presStyleLbl="alignNode1" presStyleIdx="2" presStyleCnt="10"/>
      <dgm:spPr/>
    </dgm:pt>
    <dgm:pt modelId="{01F27A35-36D6-44E7-B8DB-17C6CAAE17B5}" type="pres">
      <dgm:prSet presAssocID="{DB9C9CCA-6914-4081-8C69-A6F18D050BBF}" presName="horz1" presStyleCnt="0"/>
      <dgm:spPr/>
    </dgm:pt>
    <dgm:pt modelId="{F83DB2A8-FF59-47B4-9C89-654FD8A76471}" type="pres">
      <dgm:prSet presAssocID="{DB9C9CCA-6914-4081-8C69-A6F18D050BBF}" presName="tx1" presStyleLbl="revTx" presStyleIdx="2" presStyleCnt="10"/>
      <dgm:spPr/>
    </dgm:pt>
    <dgm:pt modelId="{D9CBC155-A463-4146-AC14-F43E07179618}" type="pres">
      <dgm:prSet presAssocID="{DB9C9CCA-6914-4081-8C69-A6F18D050BBF}" presName="vert1" presStyleCnt="0"/>
      <dgm:spPr/>
    </dgm:pt>
    <dgm:pt modelId="{55F6CF61-4E14-45D6-AA59-AE4481AA0397}" type="pres">
      <dgm:prSet presAssocID="{B5EB43C6-DD7F-45E4-8635-D0A7582892C9}" presName="thickLine" presStyleLbl="alignNode1" presStyleIdx="3" presStyleCnt="10"/>
      <dgm:spPr/>
    </dgm:pt>
    <dgm:pt modelId="{FBB31DCA-A91D-416E-939E-881E90CA17C5}" type="pres">
      <dgm:prSet presAssocID="{B5EB43C6-DD7F-45E4-8635-D0A7582892C9}" presName="horz1" presStyleCnt="0"/>
      <dgm:spPr/>
    </dgm:pt>
    <dgm:pt modelId="{5D052AB2-8490-4875-A191-6D34A3C87536}" type="pres">
      <dgm:prSet presAssocID="{B5EB43C6-DD7F-45E4-8635-D0A7582892C9}" presName="tx1" presStyleLbl="revTx" presStyleIdx="3" presStyleCnt="10"/>
      <dgm:spPr/>
    </dgm:pt>
    <dgm:pt modelId="{728D1542-6A69-46FE-A10F-50A6AB8A4415}" type="pres">
      <dgm:prSet presAssocID="{B5EB43C6-DD7F-45E4-8635-D0A7582892C9}" presName="vert1" presStyleCnt="0"/>
      <dgm:spPr/>
    </dgm:pt>
    <dgm:pt modelId="{E3258235-C4ED-4E4E-B95A-86D303FA327E}" type="pres">
      <dgm:prSet presAssocID="{E05C1AD2-20CB-4FF9-9E04-31DEB6F32FB6}" presName="thickLine" presStyleLbl="alignNode1" presStyleIdx="4" presStyleCnt="10"/>
      <dgm:spPr/>
    </dgm:pt>
    <dgm:pt modelId="{3BC15896-CBE2-415C-891B-D74A67BE5B27}" type="pres">
      <dgm:prSet presAssocID="{E05C1AD2-20CB-4FF9-9E04-31DEB6F32FB6}" presName="horz1" presStyleCnt="0"/>
      <dgm:spPr/>
    </dgm:pt>
    <dgm:pt modelId="{816D8294-1101-49DD-8BB9-162B065F6952}" type="pres">
      <dgm:prSet presAssocID="{E05C1AD2-20CB-4FF9-9E04-31DEB6F32FB6}" presName="tx1" presStyleLbl="revTx" presStyleIdx="4" presStyleCnt="10"/>
      <dgm:spPr/>
    </dgm:pt>
    <dgm:pt modelId="{5A242700-3643-4463-8265-F27006382110}" type="pres">
      <dgm:prSet presAssocID="{E05C1AD2-20CB-4FF9-9E04-31DEB6F32FB6}" presName="vert1" presStyleCnt="0"/>
      <dgm:spPr/>
    </dgm:pt>
    <dgm:pt modelId="{E1D30929-F9BD-45DB-89F0-43500404D78A}" type="pres">
      <dgm:prSet presAssocID="{92AA8ACF-3AD7-4A9B-A996-44DD4B525F14}" presName="thickLine" presStyleLbl="alignNode1" presStyleIdx="5" presStyleCnt="10"/>
      <dgm:spPr/>
    </dgm:pt>
    <dgm:pt modelId="{4BA941B2-62E8-438B-8A54-F963BE63D6C3}" type="pres">
      <dgm:prSet presAssocID="{92AA8ACF-3AD7-4A9B-A996-44DD4B525F14}" presName="horz1" presStyleCnt="0"/>
      <dgm:spPr/>
    </dgm:pt>
    <dgm:pt modelId="{EE17D164-C1D7-49BC-B802-38A50B27EE88}" type="pres">
      <dgm:prSet presAssocID="{92AA8ACF-3AD7-4A9B-A996-44DD4B525F14}" presName="tx1" presStyleLbl="revTx" presStyleIdx="5" presStyleCnt="10"/>
      <dgm:spPr/>
    </dgm:pt>
    <dgm:pt modelId="{2AE47DF6-56BF-4563-8F53-046498D1FCA3}" type="pres">
      <dgm:prSet presAssocID="{92AA8ACF-3AD7-4A9B-A996-44DD4B525F14}" presName="vert1" presStyleCnt="0"/>
      <dgm:spPr/>
    </dgm:pt>
    <dgm:pt modelId="{13EE5CD1-5354-4BFF-A2C6-C7609C9138AB}" type="pres">
      <dgm:prSet presAssocID="{B75C8BFD-0341-491C-81F1-9563EE326932}" presName="thickLine" presStyleLbl="alignNode1" presStyleIdx="6" presStyleCnt="10"/>
      <dgm:spPr/>
    </dgm:pt>
    <dgm:pt modelId="{0CC00C9C-D19F-4CC4-91AE-2E0812A1E10E}" type="pres">
      <dgm:prSet presAssocID="{B75C8BFD-0341-491C-81F1-9563EE326932}" presName="horz1" presStyleCnt="0"/>
      <dgm:spPr/>
    </dgm:pt>
    <dgm:pt modelId="{D78A07AC-6F33-40A3-BB1C-CFA074EF545D}" type="pres">
      <dgm:prSet presAssocID="{B75C8BFD-0341-491C-81F1-9563EE326932}" presName="tx1" presStyleLbl="revTx" presStyleIdx="6" presStyleCnt="10"/>
      <dgm:spPr/>
    </dgm:pt>
    <dgm:pt modelId="{F327D351-528C-41A5-9338-ACC065162539}" type="pres">
      <dgm:prSet presAssocID="{B75C8BFD-0341-491C-81F1-9563EE326932}" presName="vert1" presStyleCnt="0"/>
      <dgm:spPr/>
    </dgm:pt>
    <dgm:pt modelId="{E75E2746-56D8-47D0-8AA5-C84399C94151}" type="pres">
      <dgm:prSet presAssocID="{54EC89E0-E5C0-45DA-A7DB-626E7D669ADB}" presName="thickLine" presStyleLbl="alignNode1" presStyleIdx="7" presStyleCnt="10"/>
      <dgm:spPr/>
    </dgm:pt>
    <dgm:pt modelId="{AD4D8C79-288A-43F5-AF36-C2DDF7785E87}" type="pres">
      <dgm:prSet presAssocID="{54EC89E0-E5C0-45DA-A7DB-626E7D669ADB}" presName="horz1" presStyleCnt="0"/>
      <dgm:spPr/>
    </dgm:pt>
    <dgm:pt modelId="{14E2FDF0-04B3-49D5-A874-6FA3BD23B75D}" type="pres">
      <dgm:prSet presAssocID="{54EC89E0-E5C0-45DA-A7DB-626E7D669ADB}" presName="tx1" presStyleLbl="revTx" presStyleIdx="7" presStyleCnt="10"/>
      <dgm:spPr/>
    </dgm:pt>
    <dgm:pt modelId="{00094A15-36F5-40B3-B304-1000216DF613}" type="pres">
      <dgm:prSet presAssocID="{54EC89E0-E5C0-45DA-A7DB-626E7D669ADB}" presName="vert1" presStyleCnt="0"/>
      <dgm:spPr/>
    </dgm:pt>
    <dgm:pt modelId="{B320E1A0-E62E-49D7-91A3-7ED6348F5060}" type="pres">
      <dgm:prSet presAssocID="{5ED9498F-5346-4DEF-9526-F0E1F1B191F2}" presName="thickLine" presStyleLbl="alignNode1" presStyleIdx="8" presStyleCnt="10"/>
      <dgm:spPr/>
    </dgm:pt>
    <dgm:pt modelId="{8BB0375C-C9A3-4C1A-891D-AB185C72D79C}" type="pres">
      <dgm:prSet presAssocID="{5ED9498F-5346-4DEF-9526-F0E1F1B191F2}" presName="horz1" presStyleCnt="0"/>
      <dgm:spPr/>
    </dgm:pt>
    <dgm:pt modelId="{441A6BC7-E627-46CC-A50A-8C7D05B89BBF}" type="pres">
      <dgm:prSet presAssocID="{5ED9498F-5346-4DEF-9526-F0E1F1B191F2}" presName="tx1" presStyleLbl="revTx" presStyleIdx="8" presStyleCnt="10"/>
      <dgm:spPr/>
    </dgm:pt>
    <dgm:pt modelId="{690B21B8-4387-4555-A2BA-3A1DF016017A}" type="pres">
      <dgm:prSet presAssocID="{5ED9498F-5346-4DEF-9526-F0E1F1B191F2}" presName="vert1" presStyleCnt="0"/>
      <dgm:spPr/>
    </dgm:pt>
    <dgm:pt modelId="{BBBD3B20-FF4F-49A7-AE39-0CA85DF78805}" type="pres">
      <dgm:prSet presAssocID="{618A57CE-CE25-4B93-9C58-47F92FBFC40B}" presName="thickLine" presStyleLbl="alignNode1" presStyleIdx="9" presStyleCnt="10"/>
      <dgm:spPr/>
    </dgm:pt>
    <dgm:pt modelId="{ED19E9C1-0CDF-4E9D-95A1-AEE420FA0949}" type="pres">
      <dgm:prSet presAssocID="{618A57CE-CE25-4B93-9C58-47F92FBFC40B}" presName="horz1" presStyleCnt="0"/>
      <dgm:spPr/>
    </dgm:pt>
    <dgm:pt modelId="{524884F7-6DED-4B02-AAE1-041C6A6F0ED7}" type="pres">
      <dgm:prSet presAssocID="{618A57CE-CE25-4B93-9C58-47F92FBFC40B}" presName="tx1" presStyleLbl="revTx" presStyleIdx="9" presStyleCnt="10"/>
      <dgm:spPr/>
    </dgm:pt>
    <dgm:pt modelId="{03A7DAD9-61E4-492D-8F91-96B0A45E95A2}" type="pres">
      <dgm:prSet presAssocID="{618A57CE-CE25-4B93-9C58-47F92FBFC40B}" presName="vert1" presStyleCnt="0"/>
      <dgm:spPr/>
    </dgm:pt>
  </dgm:ptLst>
  <dgm:cxnLst>
    <dgm:cxn modelId="{EEA1D112-E161-4456-BA57-479183AA6C7C}" type="presOf" srcId="{660011B5-AB99-4352-85EE-8AA33AA626B3}" destId="{16E40C19-D4CA-498B-A982-2CF066625F44}" srcOrd="0" destOrd="0" presId="urn:microsoft.com/office/officeart/2008/layout/LinedList"/>
    <dgm:cxn modelId="{366DAB20-6420-4DB9-893B-035C6AFB3A90}" type="presOf" srcId="{618A57CE-CE25-4B93-9C58-47F92FBFC40B}" destId="{524884F7-6DED-4B02-AAE1-041C6A6F0ED7}" srcOrd="0" destOrd="0" presId="urn:microsoft.com/office/officeart/2008/layout/LinedList"/>
    <dgm:cxn modelId="{04689621-2F25-4FBE-86DB-14F3A46A6516}" type="presOf" srcId="{54EC89E0-E5C0-45DA-A7DB-626E7D669ADB}" destId="{14E2FDF0-04B3-49D5-A874-6FA3BD23B75D}" srcOrd="0" destOrd="0" presId="urn:microsoft.com/office/officeart/2008/layout/LinedList"/>
    <dgm:cxn modelId="{39AB322A-0EFB-4866-B408-E01A8A68F734}" type="presOf" srcId="{B5EB43C6-DD7F-45E4-8635-D0A7582892C9}" destId="{5D052AB2-8490-4875-A191-6D34A3C87536}" srcOrd="0" destOrd="0" presId="urn:microsoft.com/office/officeart/2008/layout/LinedList"/>
    <dgm:cxn modelId="{6BDBD62B-0AA8-425B-85CF-78490EE12C3C}" type="presOf" srcId="{DB9C9CCA-6914-4081-8C69-A6F18D050BBF}" destId="{F83DB2A8-FF59-47B4-9C89-654FD8A76471}" srcOrd="0" destOrd="0" presId="urn:microsoft.com/office/officeart/2008/layout/LinedList"/>
    <dgm:cxn modelId="{0839D534-C3C1-4549-A0C2-602994FC4181}" srcId="{660011B5-AB99-4352-85EE-8AA33AA626B3}" destId="{92AA8ACF-3AD7-4A9B-A996-44DD4B525F14}" srcOrd="5" destOrd="0" parTransId="{ACCC7690-EF3C-4E59-A4ED-7355AFD3D45A}" sibTransId="{5AD44AF0-9B64-43B7-8930-E52A94EEF3F5}"/>
    <dgm:cxn modelId="{14CF0760-7504-457B-BDEC-25EBCC732ED9}" srcId="{660011B5-AB99-4352-85EE-8AA33AA626B3}" destId="{B75C8BFD-0341-491C-81F1-9563EE326932}" srcOrd="6" destOrd="0" parTransId="{778C67D8-3334-453A-A9F1-069FA1A3FD84}" sibTransId="{F28AF43D-ACA4-44BF-AB9B-5C4BE9E687BE}"/>
    <dgm:cxn modelId="{92BC3E60-247A-43C4-B25E-44DA75D8A39C}" srcId="{660011B5-AB99-4352-85EE-8AA33AA626B3}" destId="{0A2FA592-B18F-413A-AFA0-3015B6B49AFB}" srcOrd="0" destOrd="0" parTransId="{09929E87-B121-4A97-ABAE-F162F7477548}" sibTransId="{D15DA9F0-379D-44A4-8BF5-75DCA44869B1}"/>
    <dgm:cxn modelId="{87F8D960-3EB2-4553-B072-D5589CFEA0C9}" type="presOf" srcId="{B75C8BFD-0341-491C-81F1-9563EE326932}" destId="{D78A07AC-6F33-40A3-BB1C-CFA074EF545D}" srcOrd="0" destOrd="0" presId="urn:microsoft.com/office/officeart/2008/layout/LinedList"/>
    <dgm:cxn modelId="{3F8EA868-EF6F-41B6-8978-A763F0B5837F}" srcId="{660011B5-AB99-4352-85EE-8AA33AA626B3}" destId="{54EC89E0-E5C0-45DA-A7DB-626E7D669ADB}" srcOrd="7" destOrd="0" parTransId="{4C18768B-FE86-4E54-92B3-E2E7DE1BC0E6}" sibTransId="{B5DB8D04-7FA1-4E70-B241-74DB7886D821}"/>
    <dgm:cxn modelId="{2AF4C248-93D0-4C60-A6D7-B81C0781B0F1}" srcId="{660011B5-AB99-4352-85EE-8AA33AA626B3}" destId="{5ED9498F-5346-4DEF-9526-F0E1F1B191F2}" srcOrd="8" destOrd="0" parTransId="{402D596F-E33B-4E00-B9AB-B52F03BEB692}" sibTransId="{15D41361-85DE-452C-9501-FC291DEDA9F3}"/>
    <dgm:cxn modelId="{23051479-69AF-4964-B65C-280C94C25F18}" srcId="{660011B5-AB99-4352-85EE-8AA33AA626B3}" destId="{5A4173FF-30CB-4736-BD3B-A643B648E6B8}" srcOrd="1" destOrd="0" parTransId="{A163C786-A8EB-430B-983F-7C0DA38E03AD}" sibTransId="{0EB3B382-304E-42CE-A01F-C9BA9376CA9F}"/>
    <dgm:cxn modelId="{77A1F47E-DDCF-4194-BA28-6359CC446647}" type="presOf" srcId="{0A2FA592-B18F-413A-AFA0-3015B6B49AFB}" destId="{7A102211-9D3E-4386-A4E9-4CA65C69ADF0}" srcOrd="0" destOrd="0" presId="urn:microsoft.com/office/officeart/2008/layout/LinedList"/>
    <dgm:cxn modelId="{550DCE87-5730-47ED-8B3E-BA2C46BE3CCE}" srcId="{660011B5-AB99-4352-85EE-8AA33AA626B3}" destId="{B5EB43C6-DD7F-45E4-8635-D0A7582892C9}" srcOrd="3" destOrd="0" parTransId="{180BFB59-6AF3-49C5-9422-E4ED2918D37E}" sibTransId="{BA6097C6-8ABE-4C80-84B6-531E0BE9D7B0}"/>
    <dgm:cxn modelId="{C79E908B-F86F-4985-8DA3-3B83C5C424C5}" srcId="{660011B5-AB99-4352-85EE-8AA33AA626B3}" destId="{618A57CE-CE25-4B93-9C58-47F92FBFC40B}" srcOrd="9" destOrd="0" parTransId="{FE4023E7-B820-4444-9C92-837B633129C4}" sibTransId="{FE897F53-9749-48B6-93FE-B4454E0E8A0F}"/>
    <dgm:cxn modelId="{3E798E8F-7892-4E01-AA26-8C0A000D12E2}" type="presOf" srcId="{5ED9498F-5346-4DEF-9526-F0E1F1B191F2}" destId="{441A6BC7-E627-46CC-A50A-8C7D05B89BBF}" srcOrd="0" destOrd="0" presId="urn:microsoft.com/office/officeart/2008/layout/LinedList"/>
    <dgm:cxn modelId="{41C1D993-3ED7-4072-8E3A-E479EC8D58B8}" srcId="{660011B5-AB99-4352-85EE-8AA33AA626B3}" destId="{DB9C9CCA-6914-4081-8C69-A6F18D050BBF}" srcOrd="2" destOrd="0" parTransId="{1CCFE1C8-E673-4AB2-ABE9-6BE7FF4F83A8}" sibTransId="{5461B0CF-811E-434B-896C-56DC8E1C3E2B}"/>
    <dgm:cxn modelId="{667728C5-7C2F-489B-BEED-C12AA2D9E4A4}" type="presOf" srcId="{E05C1AD2-20CB-4FF9-9E04-31DEB6F32FB6}" destId="{816D8294-1101-49DD-8BB9-162B065F6952}" srcOrd="0" destOrd="0" presId="urn:microsoft.com/office/officeart/2008/layout/LinedList"/>
    <dgm:cxn modelId="{32A5A4DC-570D-42C0-9F27-30DD608831EB}" type="presOf" srcId="{92AA8ACF-3AD7-4A9B-A996-44DD4B525F14}" destId="{EE17D164-C1D7-49BC-B802-38A50B27EE88}" srcOrd="0" destOrd="0" presId="urn:microsoft.com/office/officeart/2008/layout/LinedList"/>
    <dgm:cxn modelId="{1019B9F5-5BC7-470F-BC08-39099705D89A}" type="presOf" srcId="{5A4173FF-30CB-4736-BD3B-A643B648E6B8}" destId="{CD2B4983-8B6E-44BF-BD1A-560378D4B02B}" srcOrd="0" destOrd="0" presId="urn:microsoft.com/office/officeart/2008/layout/LinedList"/>
    <dgm:cxn modelId="{620CA6F8-2445-404E-A969-73C78428280B}" srcId="{660011B5-AB99-4352-85EE-8AA33AA626B3}" destId="{E05C1AD2-20CB-4FF9-9E04-31DEB6F32FB6}" srcOrd="4" destOrd="0" parTransId="{35FBCDA2-4818-455E-97B5-F411D66D5D61}" sibTransId="{8DD8D6D1-29D1-490D-8F41-34AAEE14674C}"/>
    <dgm:cxn modelId="{91933178-AF22-4C2A-892C-F20E80748014}" type="presParOf" srcId="{16E40C19-D4CA-498B-A982-2CF066625F44}" destId="{A5989B9B-43C1-4E7D-9D9D-EF57F05A1108}" srcOrd="0" destOrd="0" presId="urn:microsoft.com/office/officeart/2008/layout/LinedList"/>
    <dgm:cxn modelId="{28417C9F-3728-4307-81C8-D64910197408}" type="presParOf" srcId="{16E40C19-D4CA-498B-A982-2CF066625F44}" destId="{C2BC8105-64A7-4F7E-9572-5179671852C5}" srcOrd="1" destOrd="0" presId="urn:microsoft.com/office/officeart/2008/layout/LinedList"/>
    <dgm:cxn modelId="{1D87C2F5-6A56-4E59-B4C9-81986518C569}" type="presParOf" srcId="{C2BC8105-64A7-4F7E-9572-5179671852C5}" destId="{7A102211-9D3E-4386-A4E9-4CA65C69ADF0}" srcOrd="0" destOrd="0" presId="urn:microsoft.com/office/officeart/2008/layout/LinedList"/>
    <dgm:cxn modelId="{84D1A8E4-B8F6-42FB-A2D2-CF169A31CD9E}" type="presParOf" srcId="{C2BC8105-64A7-4F7E-9572-5179671852C5}" destId="{0A41AD19-14C3-42B6-A0B1-49E7614C2271}" srcOrd="1" destOrd="0" presId="urn:microsoft.com/office/officeart/2008/layout/LinedList"/>
    <dgm:cxn modelId="{93256E36-B538-4FE6-9B53-17A73CA23440}" type="presParOf" srcId="{16E40C19-D4CA-498B-A982-2CF066625F44}" destId="{9682D837-00A2-4BBB-8743-C38D80FFE898}" srcOrd="2" destOrd="0" presId="urn:microsoft.com/office/officeart/2008/layout/LinedList"/>
    <dgm:cxn modelId="{1FEE7844-5AC8-4B73-BC23-A64EEFC79F1E}" type="presParOf" srcId="{16E40C19-D4CA-498B-A982-2CF066625F44}" destId="{929C257C-E9C5-486E-899B-79779325BFF8}" srcOrd="3" destOrd="0" presId="urn:microsoft.com/office/officeart/2008/layout/LinedList"/>
    <dgm:cxn modelId="{B55F8D49-BBF7-415B-BF63-1CEDAB4C2EF0}" type="presParOf" srcId="{929C257C-E9C5-486E-899B-79779325BFF8}" destId="{CD2B4983-8B6E-44BF-BD1A-560378D4B02B}" srcOrd="0" destOrd="0" presId="urn:microsoft.com/office/officeart/2008/layout/LinedList"/>
    <dgm:cxn modelId="{CFE26D44-064B-4D42-A503-15945A379372}" type="presParOf" srcId="{929C257C-E9C5-486E-899B-79779325BFF8}" destId="{B0CD2C94-F66B-4FCC-9ABD-38542AEED69E}" srcOrd="1" destOrd="0" presId="urn:microsoft.com/office/officeart/2008/layout/LinedList"/>
    <dgm:cxn modelId="{CF381CD4-A478-4C67-BCE4-C78D40D4F098}" type="presParOf" srcId="{16E40C19-D4CA-498B-A982-2CF066625F44}" destId="{9EF8C627-9A72-45F9-94BA-C36530C1E456}" srcOrd="4" destOrd="0" presId="urn:microsoft.com/office/officeart/2008/layout/LinedList"/>
    <dgm:cxn modelId="{05F3D0CE-173C-4E0E-8652-6D02A94B7519}" type="presParOf" srcId="{16E40C19-D4CA-498B-A982-2CF066625F44}" destId="{01F27A35-36D6-44E7-B8DB-17C6CAAE17B5}" srcOrd="5" destOrd="0" presId="urn:microsoft.com/office/officeart/2008/layout/LinedList"/>
    <dgm:cxn modelId="{45D20C3B-03CB-4906-AAB4-481D489030FF}" type="presParOf" srcId="{01F27A35-36D6-44E7-B8DB-17C6CAAE17B5}" destId="{F83DB2A8-FF59-47B4-9C89-654FD8A76471}" srcOrd="0" destOrd="0" presId="urn:microsoft.com/office/officeart/2008/layout/LinedList"/>
    <dgm:cxn modelId="{40D2C4A2-DB94-4343-89FB-D775543669C0}" type="presParOf" srcId="{01F27A35-36D6-44E7-B8DB-17C6CAAE17B5}" destId="{D9CBC155-A463-4146-AC14-F43E07179618}" srcOrd="1" destOrd="0" presId="urn:microsoft.com/office/officeart/2008/layout/LinedList"/>
    <dgm:cxn modelId="{9FC43C8C-13B7-4263-9830-55AA83E61418}" type="presParOf" srcId="{16E40C19-D4CA-498B-A982-2CF066625F44}" destId="{55F6CF61-4E14-45D6-AA59-AE4481AA0397}" srcOrd="6" destOrd="0" presId="urn:microsoft.com/office/officeart/2008/layout/LinedList"/>
    <dgm:cxn modelId="{415ABFCD-D196-46F1-90B7-E6C27C292C57}" type="presParOf" srcId="{16E40C19-D4CA-498B-A982-2CF066625F44}" destId="{FBB31DCA-A91D-416E-939E-881E90CA17C5}" srcOrd="7" destOrd="0" presId="urn:microsoft.com/office/officeart/2008/layout/LinedList"/>
    <dgm:cxn modelId="{4EBA3D32-98F3-490F-B4B5-30832402F3EF}" type="presParOf" srcId="{FBB31DCA-A91D-416E-939E-881E90CA17C5}" destId="{5D052AB2-8490-4875-A191-6D34A3C87536}" srcOrd="0" destOrd="0" presId="urn:microsoft.com/office/officeart/2008/layout/LinedList"/>
    <dgm:cxn modelId="{EDE94679-1AC7-4D63-97D5-7D6D7FE4DE84}" type="presParOf" srcId="{FBB31DCA-A91D-416E-939E-881E90CA17C5}" destId="{728D1542-6A69-46FE-A10F-50A6AB8A4415}" srcOrd="1" destOrd="0" presId="urn:microsoft.com/office/officeart/2008/layout/LinedList"/>
    <dgm:cxn modelId="{A9427844-E42F-4271-ACC8-53A8AC02C374}" type="presParOf" srcId="{16E40C19-D4CA-498B-A982-2CF066625F44}" destId="{E3258235-C4ED-4E4E-B95A-86D303FA327E}" srcOrd="8" destOrd="0" presId="urn:microsoft.com/office/officeart/2008/layout/LinedList"/>
    <dgm:cxn modelId="{54D4BC27-7454-46A7-9225-82AEBC019576}" type="presParOf" srcId="{16E40C19-D4CA-498B-A982-2CF066625F44}" destId="{3BC15896-CBE2-415C-891B-D74A67BE5B27}" srcOrd="9" destOrd="0" presId="urn:microsoft.com/office/officeart/2008/layout/LinedList"/>
    <dgm:cxn modelId="{34576B7A-88C0-4C8A-916D-F33B514E5DC6}" type="presParOf" srcId="{3BC15896-CBE2-415C-891B-D74A67BE5B27}" destId="{816D8294-1101-49DD-8BB9-162B065F6952}" srcOrd="0" destOrd="0" presId="urn:microsoft.com/office/officeart/2008/layout/LinedList"/>
    <dgm:cxn modelId="{222E9D7C-8AF4-4CAD-9C16-FAE805DC6643}" type="presParOf" srcId="{3BC15896-CBE2-415C-891B-D74A67BE5B27}" destId="{5A242700-3643-4463-8265-F27006382110}" srcOrd="1" destOrd="0" presId="urn:microsoft.com/office/officeart/2008/layout/LinedList"/>
    <dgm:cxn modelId="{3FDB1B82-6541-4EF8-8B44-0E3512F7E992}" type="presParOf" srcId="{16E40C19-D4CA-498B-A982-2CF066625F44}" destId="{E1D30929-F9BD-45DB-89F0-43500404D78A}" srcOrd="10" destOrd="0" presId="urn:microsoft.com/office/officeart/2008/layout/LinedList"/>
    <dgm:cxn modelId="{06FFC9BA-5E46-4A3A-B689-52A5389D4060}" type="presParOf" srcId="{16E40C19-D4CA-498B-A982-2CF066625F44}" destId="{4BA941B2-62E8-438B-8A54-F963BE63D6C3}" srcOrd="11" destOrd="0" presId="urn:microsoft.com/office/officeart/2008/layout/LinedList"/>
    <dgm:cxn modelId="{8EFD9792-E7DC-4988-80F2-6EC4FDB4E295}" type="presParOf" srcId="{4BA941B2-62E8-438B-8A54-F963BE63D6C3}" destId="{EE17D164-C1D7-49BC-B802-38A50B27EE88}" srcOrd="0" destOrd="0" presId="urn:microsoft.com/office/officeart/2008/layout/LinedList"/>
    <dgm:cxn modelId="{E8891D21-56B5-4ABB-A10F-555D8CCE32E7}" type="presParOf" srcId="{4BA941B2-62E8-438B-8A54-F963BE63D6C3}" destId="{2AE47DF6-56BF-4563-8F53-046498D1FCA3}" srcOrd="1" destOrd="0" presId="urn:microsoft.com/office/officeart/2008/layout/LinedList"/>
    <dgm:cxn modelId="{12189EA7-8C3C-4A7C-B6C6-10E1E8BEC160}" type="presParOf" srcId="{16E40C19-D4CA-498B-A982-2CF066625F44}" destId="{13EE5CD1-5354-4BFF-A2C6-C7609C9138AB}" srcOrd="12" destOrd="0" presId="urn:microsoft.com/office/officeart/2008/layout/LinedList"/>
    <dgm:cxn modelId="{6DBC22C5-60D3-4F34-8B11-83E6394F3E66}" type="presParOf" srcId="{16E40C19-D4CA-498B-A982-2CF066625F44}" destId="{0CC00C9C-D19F-4CC4-91AE-2E0812A1E10E}" srcOrd="13" destOrd="0" presId="urn:microsoft.com/office/officeart/2008/layout/LinedList"/>
    <dgm:cxn modelId="{9D9CA41B-4370-4DE4-833E-B5FAE5A4E5D3}" type="presParOf" srcId="{0CC00C9C-D19F-4CC4-91AE-2E0812A1E10E}" destId="{D78A07AC-6F33-40A3-BB1C-CFA074EF545D}" srcOrd="0" destOrd="0" presId="urn:microsoft.com/office/officeart/2008/layout/LinedList"/>
    <dgm:cxn modelId="{D34141DE-5F47-49E2-8A57-BCCBA3F6B76A}" type="presParOf" srcId="{0CC00C9C-D19F-4CC4-91AE-2E0812A1E10E}" destId="{F327D351-528C-41A5-9338-ACC065162539}" srcOrd="1" destOrd="0" presId="urn:microsoft.com/office/officeart/2008/layout/LinedList"/>
    <dgm:cxn modelId="{C6892452-3254-4165-8934-DED073D2D6F9}" type="presParOf" srcId="{16E40C19-D4CA-498B-A982-2CF066625F44}" destId="{E75E2746-56D8-47D0-8AA5-C84399C94151}" srcOrd="14" destOrd="0" presId="urn:microsoft.com/office/officeart/2008/layout/LinedList"/>
    <dgm:cxn modelId="{3CD9A435-B497-4290-A634-A12F6969F6D7}" type="presParOf" srcId="{16E40C19-D4CA-498B-A982-2CF066625F44}" destId="{AD4D8C79-288A-43F5-AF36-C2DDF7785E87}" srcOrd="15" destOrd="0" presId="urn:microsoft.com/office/officeart/2008/layout/LinedList"/>
    <dgm:cxn modelId="{E19EC8A6-49B4-49C8-84C2-E0EAD133BD65}" type="presParOf" srcId="{AD4D8C79-288A-43F5-AF36-C2DDF7785E87}" destId="{14E2FDF0-04B3-49D5-A874-6FA3BD23B75D}" srcOrd="0" destOrd="0" presId="urn:microsoft.com/office/officeart/2008/layout/LinedList"/>
    <dgm:cxn modelId="{68306676-A150-4ADD-942E-BDFF6880C8A7}" type="presParOf" srcId="{AD4D8C79-288A-43F5-AF36-C2DDF7785E87}" destId="{00094A15-36F5-40B3-B304-1000216DF613}" srcOrd="1" destOrd="0" presId="urn:microsoft.com/office/officeart/2008/layout/LinedList"/>
    <dgm:cxn modelId="{6FEDE99C-CF9D-45BC-A8E8-B7EF1854FF3F}" type="presParOf" srcId="{16E40C19-D4CA-498B-A982-2CF066625F44}" destId="{B320E1A0-E62E-49D7-91A3-7ED6348F5060}" srcOrd="16" destOrd="0" presId="urn:microsoft.com/office/officeart/2008/layout/LinedList"/>
    <dgm:cxn modelId="{F37F85D0-7ABE-4760-B1C2-DBFA5BC8838A}" type="presParOf" srcId="{16E40C19-D4CA-498B-A982-2CF066625F44}" destId="{8BB0375C-C9A3-4C1A-891D-AB185C72D79C}" srcOrd="17" destOrd="0" presId="urn:microsoft.com/office/officeart/2008/layout/LinedList"/>
    <dgm:cxn modelId="{5AAE0AE9-4410-4415-BE90-61B34CBC07F7}" type="presParOf" srcId="{8BB0375C-C9A3-4C1A-891D-AB185C72D79C}" destId="{441A6BC7-E627-46CC-A50A-8C7D05B89BBF}" srcOrd="0" destOrd="0" presId="urn:microsoft.com/office/officeart/2008/layout/LinedList"/>
    <dgm:cxn modelId="{18205043-79AC-4DEB-B4BF-FA70D4AD8C2B}" type="presParOf" srcId="{8BB0375C-C9A3-4C1A-891D-AB185C72D79C}" destId="{690B21B8-4387-4555-A2BA-3A1DF016017A}" srcOrd="1" destOrd="0" presId="urn:microsoft.com/office/officeart/2008/layout/LinedList"/>
    <dgm:cxn modelId="{894BB5E7-5755-4653-883C-82623B7984AA}" type="presParOf" srcId="{16E40C19-D4CA-498B-A982-2CF066625F44}" destId="{BBBD3B20-FF4F-49A7-AE39-0CA85DF78805}" srcOrd="18" destOrd="0" presId="urn:microsoft.com/office/officeart/2008/layout/LinedList"/>
    <dgm:cxn modelId="{2C88523C-51DF-4453-8B59-C421DA8698CE}" type="presParOf" srcId="{16E40C19-D4CA-498B-A982-2CF066625F44}" destId="{ED19E9C1-0CDF-4E9D-95A1-AEE420FA0949}" srcOrd="19" destOrd="0" presId="urn:microsoft.com/office/officeart/2008/layout/LinedList"/>
    <dgm:cxn modelId="{3835D77F-5E47-446B-B6F1-E969C6F58CEE}" type="presParOf" srcId="{ED19E9C1-0CDF-4E9D-95A1-AEE420FA0949}" destId="{524884F7-6DED-4B02-AAE1-041C6A6F0ED7}" srcOrd="0" destOrd="0" presId="urn:microsoft.com/office/officeart/2008/layout/LinedList"/>
    <dgm:cxn modelId="{E811CA8D-5E62-491A-B9A0-131F6FB02403}" type="presParOf" srcId="{ED19E9C1-0CDF-4E9D-95A1-AEE420FA0949}" destId="{03A7DAD9-61E4-492D-8F91-96B0A45E95A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89B9B-43C1-4E7D-9D9D-EF57F05A1108}">
      <dsp:nvSpPr>
        <dsp:cNvPr id="0" name=""/>
        <dsp:cNvSpPr/>
      </dsp:nvSpPr>
      <dsp:spPr>
        <a:xfrm>
          <a:off x="0" y="718"/>
          <a:ext cx="651360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102211-9D3E-4386-A4E9-4CA65C69ADF0}">
      <dsp:nvSpPr>
        <dsp:cNvPr id="0" name=""/>
        <dsp:cNvSpPr/>
      </dsp:nvSpPr>
      <dsp:spPr>
        <a:xfrm>
          <a:off x="0" y="718"/>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Age of Mammals</a:t>
          </a:r>
        </a:p>
      </dsp:txBody>
      <dsp:txXfrm>
        <a:off x="0" y="718"/>
        <a:ext cx="6513603" cy="588398"/>
      </dsp:txXfrm>
    </dsp:sp>
    <dsp:sp modelId="{9682D837-00A2-4BBB-8743-C38D80FFE898}">
      <dsp:nvSpPr>
        <dsp:cNvPr id="0" name=""/>
        <dsp:cNvSpPr/>
      </dsp:nvSpPr>
      <dsp:spPr>
        <a:xfrm>
          <a:off x="0" y="589117"/>
          <a:ext cx="6513603" cy="0"/>
        </a:xfrm>
        <a:prstGeom prst="line">
          <a:avLst/>
        </a:prstGeom>
        <a:solidFill>
          <a:schemeClr val="accent5">
            <a:hueOff val="-750949"/>
            <a:satOff val="-1935"/>
            <a:lumOff val="-1307"/>
            <a:alphaOff val="0"/>
          </a:schemeClr>
        </a:solidFill>
        <a:ln w="12700" cap="flat" cmpd="sng" algn="ctr">
          <a:solidFill>
            <a:schemeClr val="accent5">
              <a:hueOff val="-750949"/>
              <a:satOff val="-1935"/>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2B4983-8B6E-44BF-BD1A-560378D4B02B}">
      <dsp:nvSpPr>
        <dsp:cNvPr id="0" name=""/>
        <dsp:cNvSpPr/>
      </dsp:nvSpPr>
      <dsp:spPr>
        <a:xfrm>
          <a:off x="0" y="589117"/>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Age of Flowering Plants</a:t>
          </a:r>
        </a:p>
      </dsp:txBody>
      <dsp:txXfrm>
        <a:off x="0" y="589117"/>
        <a:ext cx="6513603" cy="588398"/>
      </dsp:txXfrm>
    </dsp:sp>
    <dsp:sp modelId="{9EF8C627-9A72-45F9-94BA-C36530C1E456}">
      <dsp:nvSpPr>
        <dsp:cNvPr id="0" name=""/>
        <dsp:cNvSpPr/>
      </dsp:nvSpPr>
      <dsp:spPr>
        <a:xfrm>
          <a:off x="0" y="1177516"/>
          <a:ext cx="6513603" cy="0"/>
        </a:xfrm>
        <a:prstGeom prst="line">
          <a:avLst/>
        </a:prstGeom>
        <a:solidFill>
          <a:schemeClr val="accent5">
            <a:hueOff val="-1501898"/>
            <a:satOff val="-3871"/>
            <a:lumOff val="-2614"/>
            <a:alphaOff val="0"/>
          </a:schemeClr>
        </a:solidFill>
        <a:ln w="12700" cap="flat" cmpd="sng" algn="ctr">
          <a:solidFill>
            <a:schemeClr val="accent5">
              <a:hueOff val="-1501898"/>
              <a:satOff val="-3871"/>
              <a:lumOff val="-26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3DB2A8-FF59-47B4-9C89-654FD8A76471}">
      <dsp:nvSpPr>
        <dsp:cNvPr id="0" name=""/>
        <dsp:cNvSpPr/>
      </dsp:nvSpPr>
      <dsp:spPr>
        <a:xfrm>
          <a:off x="0" y="1177516"/>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Epochs of the Tertiary</a:t>
          </a:r>
        </a:p>
      </dsp:txBody>
      <dsp:txXfrm>
        <a:off x="0" y="1177516"/>
        <a:ext cx="6513603" cy="588398"/>
      </dsp:txXfrm>
    </dsp:sp>
    <dsp:sp modelId="{55F6CF61-4E14-45D6-AA59-AE4481AA0397}">
      <dsp:nvSpPr>
        <dsp:cNvPr id="0" name=""/>
        <dsp:cNvSpPr/>
      </dsp:nvSpPr>
      <dsp:spPr>
        <a:xfrm>
          <a:off x="0" y="1765915"/>
          <a:ext cx="6513603"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052AB2-8490-4875-A191-6D34A3C87536}">
      <dsp:nvSpPr>
        <dsp:cNvPr id="0" name=""/>
        <dsp:cNvSpPr/>
      </dsp:nvSpPr>
      <dsp:spPr>
        <a:xfrm>
          <a:off x="0" y="1765915"/>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-Paleocene</a:t>
          </a:r>
        </a:p>
      </dsp:txBody>
      <dsp:txXfrm>
        <a:off x="0" y="1765915"/>
        <a:ext cx="6513603" cy="588398"/>
      </dsp:txXfrm>
    </dsp:sp>
    <dsp:sp modelId="{E3258235-C4ED-4E4E-B95A-86D303FA327E}">
      <dsp:nvSpPr>
        <dsp:cNvPr id="0" name=""/>
        <dsp:cNvSpPr/>
      </dsp:nvSpPr>
      <dsp:spPr>
        <a:xfrm>
          <a:off x="0" y="2354314"/>
          <a:ext cx="6513603" cy="0"/>
        </a:xfrm>
        <a:prstGeom prst="line">
          <a:avLst/>
        </a:prstGeom>
        <a:solidFill>
          <a:schemeClr val="accent5">
            <a:hueOff val="-3003797"/>
            <a:satOff val="-7742"/>
            <a:lumOff val="-5229"/>
            <a:alphaOff val="0"/>
          </a:schemeClr>
        </a:solidFill>
        <a:ln w="12700" cap="flat" cmpd="sng" algn="ctr">
          <a:solidFill>
            <a:schemeClr val="accent5">
              <a:hueOff val="-3003797"/>
              <a:satOff val="-7742"/>
              <a:lumOff val="-52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D8294-1101-49DD-8BB9-162B065F6952}">
      <dsp:nvSpPr>
        <dsp:cNvPr id="0" name=""/>
        <dsp:cNvSpPr/>
      </dsp:nvSpPr>
      <dsp:spPr>
        <a:xfrm>
          <a:off x="0" y="2354314"/>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-Eocene</a:t>
          </a:r>
        </a:p>
      </dsp:txBody>
      <dsp:txXfrm>
        <a:off x="0" y="2354314"/>
        <a:ext cx="6513603" cy="588398"/>
      </dsp:txXfrm>
    </dsp:sp>
    <dsp:sp modelId="{E1D30929-F9BD-45DB-89F0-43500404D78A}">
      <dsp:nvSpPr>
        <dsp:cNvPr id="0" name=""/>
        <dsp:cNvSpPr/>
      </dsp:nvSpPr>
      <dsp:spPr>
        <a:xfrm>
          <a:off x="0" y="2942712"/>
          <a:ext cx="6513603" cy="0"/>
        </a:xfrm>
        <a:prstGeom prst="line">
          <a:avLst/>
        </a:prstGeom>
        <a:solidFill>
          <a:schemeClr val="accent5">
            <a:hueOff val="-3754746"/>
            <a:satOff val="-9677"/>
            <a:lumOff val="-6536"/>
            <a:alphaOff val="0"/>
          </a:schemeClr>
        </a:solidFill>
        <a:ln w="12700" cap="flat" cmpd="sng" algn="ctr">
          <a:solidFill>
            <a:schemeClr val="accent5">
              <a:hueOff val="-3754746"/>
              <a:satOff val="-9677"/>
              <a:lumOff val="-65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17D164-C1D7-49BC-B802-38A50B27EE88}">
      <dsp:nvSpPr>
        <dsp:cNvPr id="0" name=""/>
        <dsp:cNvSpPr/>
      </dsp:nvSpPr>
      <dsp:spPr>
        <a:xfrm>
          <a:off x="0" y="2942713"/>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-Miocene</a:t>
          </a:r>
        </a:p>
      </dsp:txBody>
      <dsp:txXfrm>
        <a:off x="0" y="2942713"/>
        <a:ext cx="6513603" cy="588398"/>
      </dsp:txXfrm>
    </dsp:sp>
    <dsp:sp modelId="{13EE5CD1-5354-4BFF-A2C6-C7609C9138AB}">
      <dsp:nvSpPr>
        <dsp:cNvPr id="0" name=""/>
        <dsp:cNvSpPr/>
      </dsp:nvSpPr>
      <dsp:spPr>
        <a:xfrm>
          <a:off x="0" y="3531111"/>
          <a:ext cx="6513603"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A07AC-6F33-40A3-BB1C-CFA074EF545D}">
      <dsp:nvSpPr>
        <dsp:cNvPr id="0" name=""/>
        <dsp:cNvSpPr/>
      </dsp:nvSpPr>
      <dsp:spPr>
        <a:xfrm>
          <a:off x="0" y="3531111"/>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-Pliocene</a:t>
          </a:r>
        </a:p>
      </dsp:txBody>
      <dsp:txXfrm>
        <a:off x="0" y="3531111"/>
        <a:ext cx="6513603" cy="588398"/>
      </dsp:txXfrm>
    </dsp:sp>
    <dsp:sp modelId="{E75E2746-56D8-47D0-8AA5-C84399C94151}">
      <dsp:nvSpPr>
        <dsp:cNvPr id="0" name=""/>
        <dsp:cNvSpPr/>
      </dsp:nvSpPr>
      <dsp:spPr>
        <a:xfrm>
          <a:off x="0" y="4119510"/>
          <a:ext cx="6513603" cy="0"/>
        </a:xfrm>
        <a:prstGeom prst="line">
          <a:avLst/>
        </a:prstGeom>
        <a:solidFill>
          <a:schemeClr val="accent5">
            <a:hueOff val="-5256644"/>
            <a:satOff val="-13548"/>
            <a:lumOff val="-9151"/>
            <a:alphaOff val="0"/>
          </a:schemeClr>
        </a:solidFill>
        <a:ln w="12700" cap="flat" cmpd="sng" algn="ctr">
          <a:solidFill>
            <a:schemeClr val="accent5">
              <a:hueOff val="-5256644"/>
              <a:satOff val="-13548"/>
              <a:lumOff val="-91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E2FDF0-04B3-49D5-A874-6FA3BD23B75D}">
      <dsp:nvSpPr>
        <dsp:cNvPr id="0" name=""/>
        <dsp:cNvSpPr/>
      </dsp:nvSpPr>
      <dsp:spPr>
        <a:xfrm>
          <a:off x="0" y="4119510"/>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Epochs of the Quaternary</a:t>
          </a:r>
        </a:p>
      </dsp:txBody>
      <dsp:txXfrm>
        <a:off x="0" y="4119510"/>
        <a:ext cx="6513603" cy="588398"/>
      </dsp:txXfrm>
    </dsp:sp>
    <dsp:sp modelId="{B320E1A0-E62E-49D7-91A3-7ED6348F5060}">
      <dsp:nvSpPr>
        <dsp:cNvPr id="0" name=""/>
        <dsp:cNvSpPr/>
      </dsp:nvSpPr>
      <dsp:spPr>
        <a:xfrm>
          <a:off x="0" y="4707909"/>
          <a:ext cx="6513603" cy="0"/>
        </a:xfrm>
        <a:prstGeom prst="line">
          <a:avLst/>
        </a:prstGeom>
        <a:solidFill>
          <a:schemeClr val="accent5">
            <a:hueOff val="-6007594"/>
            <a:satOff val="-15484"/>
            <a:lumOff val="-10458"/>
            <a:alphaOff val="0"/>
          </a:schemeClr>
        </a:solidFill>
        <a:ln w="12700" cap="flat" cmpd="sng" algn="ctr">
          <a:solidFill>
            <a:schemeClr val="accent5">
              <a:hueOff val="-6007594"/>
              <a:satOff val="-15484"/>
              <a:lumOff val="-104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1A6BC7-E627-46CC-A50A-8C7D05B89BBF}">
      <dsp:nvSpPr>
        <dsp:cNvPr id="0" name=""/>
        <dsp:cNvSpPr/>
      </dsp:nvSpPr>
      <dsp:spPr>
        <a:xfrm>
          <a:off x="0" y="4707909"/>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-Pleistocene</a:t>
          </a:r>
        </a:p>
      </dsp:txBody>
      <dsp:txXfrm>
        <a:off x="0" y="4707909"/>
        <a:ext cx="6513603" cy="588398"/>
      </dsp:txXfrm>
    </dsp:sp>
    <dsp:sp modelId="{BBBD3B20-FF4F-49A7-AE39-0CA85DF78805}">
      <dsp:nvSpPr>
        <dsp:cNvPr id="0" name=""/>
        <dsp:cNvSpPr/>
      </dsp:nvSpPr>
      <dsp:spPr>
        <a:xfrm>
          <a:off x="0" y="5296308"/>
          <a:ext cx="6513603"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4884F7-6DED-4B02-AAE1-041C6A6F0ED7}">
      <dsp:nvSpPr>
        <dsp:cNvPr id="0" name=""/>
        <dsp:cNvSpPr/>
      </dsp:nvSpPr>
      <dsp:spPr>
        <a:xfrm>
          <a:off x="0" y="5296308"/>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-Holocene</a:t>
          </a:r>
        </a:p>
      </dsp:txBody>
      <dsp:txXfrm>
        <a:off x="0" y="5296308"/>
        <a:ext cx="6513603" cy="5883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F504F-B3E2-4CA1-BCF9-1958E82A5F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346C1E-07C2-4E19-B8AA-F6CD6185B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2F4795-0A68-4BDA-A9E0-2B0F794AE52D}"/>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5" name="Footer Placeholder 4">
            <a:extLst>
              <a:ext uri="{FF2B5EF4-FFF2-40B4-BE49-F238E27FC236}">
                <a16:creationId xmlns:a16="http://schemas.microsoft.com/office/drawing/2014/main" id="{AFAE9668-A375-4191-AEE3-B373A3B50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0F87F-4BCA-4B23-A611-45E98E8FA676}"/>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220258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C1C3A-D664-41CF-878D-C96CADC64B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28DE5F-7244-4109-9BF4-4A987F0F83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A7309-60E0-4035-BD2F-9DC646EE903E}"/>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5" name="Footer Placeholder 4">
            <a:extLst>
              <a:ext uri="{FF2B5EF4-FFF2-40B4-BE49-F238E27FC236}">
                <a16:creationId xmlns:a16="http://schemas.microsoft.com/office/drawing/2014/main" id="{6076C997-5857-4ECE-9B6F-70202D497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37897-FE5E-4487-B2DA-18180533F2F5}"/>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193872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794744-BD13-4DE6-972C-CCC408C38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107D4-D544-43C3-A415-2C2ECEB89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ADFF1-5DA7-4756-83EA-AD701B61C551}"/>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5" name="Footer Placeholder 4">
            <a:extLst>
              <a:ext uri="{FF2B5EF4-FFF2-40B4-BE49-F238E27FC236}">
                <a16:creationId xmlns:a16="http://schemas.microsoft.com/office/drawing/2014/main" id="{435CF739-ABA8-47C0-83F4-B403AF342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1F96F-AF10-4E3F-AA28-F338FA041251}"/>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257579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F462-9BF8-4480-BC37-7CE13FE72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1067C-F5A5-4616-BF8F-0BC7CAFD50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C8435-C92F-4607-B5E3-5E962BA572D4}"/>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5" name="Footer Placeholder 4">
            <a:extLst>
              <a:ext uri="{FF2B5EF4-FFF2-40B4-BE49-F238E27FC236}">
                <a16:creationId xmlns:a16="http://schemas.microsoft.com/office/drawing/2014/main" id="{BC0AB497-1E35-4232-9BE5-AF2483CAC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1227C-C9BD-4EFD-9553-7DA81430D8DB}"/>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147899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9A0B-5AB8-4014-841D-59DA7986F1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0A0537-4C0F-4CA4-A1A4-7FAB94F6D2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2E540E-3E7A-4780-9E30-B68CC8E8A683}"/>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5" name="Footer Placeholder 4">
            <a:extLst>
              <a:ext uri="{FF2B5EF4-FFF2-40B4-BE49-F238E27FC236}">
                <a16:creationId xmlns:a16="http://schemas.microsoft.com/office/drawing/2014/main" id="{93854D87-218F-4D25-89FF-825AB87C1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B5E23-4804-4348-AE36-4569AF3B8EC9}"/>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375882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80A6-8724-445F-B1BA-A2E677071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9A3190-E3D2-4502-BADD-05AD1D4424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8AA4FE-EB83-4A38-8CE1-4621BFA12B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198086-85A8-4497-BE99-6F89D2E826BC}"/>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6" name="Footer Placeholder 5">
            <a:extLst>
              <a:ext uri="{FF2B5EF4-FFF2-40B4-BE49-F238E27FC236}">
                <a16:creationId xmlns:a16="http://schemas.microsoft.com/office/drawing/2014/main" id="{110F34BF-0B7E-4CA0-93D7-D58C35C11B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88BA2-6FA0-471E-A4D7-E87C946E09C0}"/>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1804808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E6CD-2019-4252-B139-772D398575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2CCABC-028A-4830-BD58-A5A18FCA59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3738CC-AA36-4219-9C19-831DB6042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0167AC-7C1F-48A9-91D8-F7934907E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5899AF-FDE3-4C61-9261-9458F42115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428D48-5722-4600-BF04-C023F5342178}"/>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8" name="Footer Placeholder 7">
            <a:extLst>
              <a:ext uri="{FF2B5EF4-FFF2-40B4-BE49-F238E27FC236}">
                <a16:creationId xmlns:a16="http://schemas.microsoft.com/office/drawing/2014/main" id="{50A5FC3E-0468-4DD0-A573-E4E05267F9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E6821C-8A6E-4FF2-B251-229F22FC2354}"/>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2407169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06CFB-52B4-43A4-80F1-00354DA145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3F2794-532B-442D-BC68-7B88206AD9AB}"/>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4" name="Footer Placeholder 3">
            <a:extLst>
              <a:ext uri="{FF2B5EF4-FFF2-40B4-BE49-F238E27FC236}">
                <a16:creationId xmlns:a16="http://schemas.microsoft.com/office/drawing/2014/main" id="{7C06969A-12E7-4073-B475-AB0DAE109E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F5BB6D-3DFD-4490-A98A-08E413C9E772}"/>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3313975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4BAAB0-AD40-4353-80BF-8A7440B3E61D}"/>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3" name="Footer Placeholder 2">
            <a:extLst>
              <a:ext uri="{FF2B5EF4-FFF2-40B4-BE49-F238E27FC236}">
                <a16:creationId xmlns:a16="http://schemas.microsoft.com/office/drawing/2014/main" id="{13F93CCA-10DE-450B-A932-E0A80B7759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02553D-ADC0-4B6D-8533-217BDD249B93}"/>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289934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32E7-3321-4076-AED0-39BA2AE63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EA2EDC-F516-4B0A-A188-C2FB5ACA2B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C3F314-18B6-47D8-9541-6E6B002D7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FD99-5797-4B88-8D90-483ACB21BD32}"/>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6" name="Footer Placeholder 5">
            <a:extLst>
              <a:ext uri="{FF2B5EF4-FFF2-40B4-BE49-F238E27FC236}">
                <a16:creationId xmlns:a16="http://schemas.microsoft.com/office/drawing/2014/main" id="{C74A9E00-668C-4AB8-8748-04FBF839CA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0507F-74D9-480A-9410-5D7C7A7554F7}"/>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975663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319D-EB96-421C-9467-445CED30D9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FDE929-6644-42E7-A5D4-43544530DF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9D2AE2-B5FE-4213-B525-E764596DE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E5769-047B-4B8F-A562-79D06A0FCA0D}"/>
              </a:ext>
            </a:extLst>
          </p:cNvPr>
          <p:cNvSpPr>
            <a:spLocks noGrp="1"/>
          </p:cNvSpPr>
          <p:nvPr>
            <p:ph type="dt" sz="half" idx="10"/>
          </p:nvPr>
        </p:nvSpPr>
        <p:spPr/>
        <p:txBody>
          <a:bodyPr/>
          <a:lstStyle/>
          <a:p>
            <a:fld id="{8C1D7CE6-6F88-44C8-9FAB-445C2B969CE0}" type="datetimeFigureOut">
              <a:rPr lang="en-US" smtClean="0"/>
              <a:t>4/7/2019</a:t>
            </a:fld>
            <a:endParaRPr lang="en-US"/>
          </a:p>
        </p:txBody>
      </p:sp>
      <p:sp>
        <p:nvSpPr>
          <p:cNvPr id="6" name="Footer Placeholder 5">
            <a:extLst>
              <a:ext uri="{FF2B5EF4-FFF2-40B4-BE49-F238E27FC236}">
                <a16:creationId xmlns:a16="http://schemas.microsoft.com/office/drawing/2014/main" id="{BFA920D4-F09E-4519-861B-73979DE04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2E087-4A93-416E-AF01-B544A9854AB1}"/>
              </a:ext>
            </a:extLst>
          </p:cNvPr>
          <p:cNvSpPr>
            <a:spLocks noGrp="1"/>
          </p:cNvSpPr>
          <p:nvPr>
            <p:ph type="sldNum" sz="quarter" idx="12"/>
          </p:nvPr>
        </p:nvSpPr>
        <p:spPr/>
        <p:txBody>
          <a:bodyPr/>
          <a:lstStyle/>
          <a:p>
            <a:fld id="{1B6CF084-3AF2-4E04-98F9-FB3E84F15486}" type="slidenum">
              <a:rPr lang="en-US" smtClean="0"/>
              <a:t>‹#›</a:t>
            </a:fld>
            <a:endParaRPr lang="en-US"/>
          </a:p>
        </p:txBody>
      </p:sp>
    </p:spTree>
    <p:extLst>
      <p:ext uri="{BB962C8B-B14F-4D97-AF65-F5344CB8AC3E}">
        <p14:creationId xmlns:p14="http://schemas.microsoft.com/office/powerpoint/2010/main" val="58529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12D8D7-CD7D-4B13-9F20-970A2DB33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950F4B-FC69-4B83-BCA6-4256C3632D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F19A2-FD77-400C-932E-711785B840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1D7CE6-6F88-44C8-9FAB-445C2B969CE0}" type="datetimeFigureOut">
              <a:rPr lang="en-US" smtClean="0"/>
              <a:t>4/7/2019</a:t>
            </a:fld>
            <a:endParaRPr lang="en-US"/>
          </a:p>
        </p:txBody>
      </p:sp>
      <p:sp>
        <p:nvSpPr>
          <p:cNvPr id="5" name="Footer Placeholder 4">
            <a:extLst>
              <a:ext uri="{FF2B5EF4-FFF2-40B4-BE49-F238E27FC236}">
                <a16:creationId xmlns:a16="http://schemas.microsoft.com/office/drawing/2014/main" id="{505EC75C-04D8-4957-8600-0A129E85C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5E9B5D-1ED8-4975-AD0A-4BE09887F9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6CF084-3AF2-4E04-98F9-FB3E84F15486}" type="slidenum">
              <a:rPr lang="en-US" smtClean="0"/>
              <a:t>‹#›</a:t>
            </a:fld>
            <a:endParaRPr lang="en-US"/>
          </a:p>
        </p:txBody>
      </p:sp>
    </p:spTree>
    <p:extLst>
      <p:ext uri="{BB962C8B-B14F-4D97-AF65-F5344CB8AC3E}">
        <p14:creationId xmlns:p14="http://schemas.microsoft.com/office/powerpoint/2010/main" val="1508620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2D9C7-353F-4074-9573-7A8C9191EB9A}"/>
              </a:ext>
            </a:extLst>
          </p:cNvPr>
          <p:cNvSpPr>
            <a:spLocks noGrp="1"/>
          </p:cNvSpPr>
          <p:nvPr>
            <p:ph type="ctrTitle"/>
          </p:nvPr>
        </p:nvSpPr>
        <p:spPr/>
        <p:txBody>
          <a:bodyPr>
            <a:normAutofit fontScale="90000"/>
          </a:bodyPr>
          <a:lstStyle/>
          <a:p>
            <a:r>
              <a:rPr lang="en-US" dirty="0"/>
              <a:t>Evolution of the Earth</a:t>
            </a:r>
            <a:br>
              <a:rPr lang="en-US" dirty="0"/>
            </a:br>
            <a:r>
              <a:rPr lang="en-US" dirty="0"/>
              <a:t>13.7 Billion Years in the Making</a:t>
            </a:r>
          </a:p>
        </p:txBody>
      </p:sp>
      <p:sp>
        <p:nvSpPr>
          <p:cNvPr id="3" name="Subtitle 2">
            <a:extLst>
              <a:ext uri="{FF2B5EF4-FFF2-40B4-BE49-F238E27FC236}">
                <a16:creationId xmlns:a16="http://schemas.microsoft.com/office/drawing/2014/main" id="{4AE603BC-F5A0-4859-941F-775E3C7540FA}"/>
              </a:ext>
            </a:extLst>
          </p:cNvPr>
          <p:cNvSpPr>
            <a:spLocks noGrp="1"/>
          </p:cNvSpPr>
          <p:nvPr>
            <p:ph type="subTitle" idx="1"/>
          </p:nvPr>
        </p:nvSpPr>
        <p:spPr>
          <a:xfrm>
            <a:off x="1524000" y="3931920"/>
            <a:ext cx="9144000" cy="1325880"/>
          </a:xfrm>
        </p:spPr>
        <p:txBody>
          <a:bodyPr>
            <a:normAutofit fontScale="77500" lnSpcReduction="20000"/>
          </a:bodyPr>
          <a:lstStyle/>
          <a:p>
            <a:r>
              <a:rPr lang="en-US" dirty="0"/>
              <a:t>PART 13: Tertiary</a:t>
            </a:r>
          </a:p>
          <a:p>
            <a:r>
              <a:rPr lang="en-US" dirty="0"/>
              <a:t>Dr. Gregg Wilkerson</a:t>
            </a:r>
          </a:p>
          <a:p>
            <a:r>
              <a:rPr lang="en-US" dirty="0"/>
              <a:t>Earth Science</a:t>
            </a:r>
          </a:p>
          <a:p>
            <a:r>
              <a:rPr lang="en-US" dirty="0"/>
              <a:t>Bakersfield City College</a:t>
            </a:r>
          </a:p>
        </p:txBody>
      </p:sp>
      <p:pic>
        <p:nvPicPr>
          <p:cNvPr id="5" name="Picture 4" descr="A picture containing object, bubble, sitting, indoor&#10;&#10;Description automatically generated">
            <a:extLst>
              <a:ext uri="{FF2B5EF4-FFF2-40B4-BE49-F238E27FC236}">
                <a16:creationId xmlns:a16="http://schemas.microsoft.com/office/drawing/2014/main" id="{1F04EF3D-60CA-4498-AA10-A9AD2392415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92430" y="3731199"/>
            <a:ext cx="2241395" cy="2241395"/>
          </a:xfrm>
          <a:prstGeom prst="rect">
            <a:avLst/>
          </a:prstGeom>
        </p:spPr>
      </p:pic>
      <p:pic>
        <p:nvPicPr>
          <p:cNvPr id="9" name="Picture 8" descr="A close up of smoke&#10;&#10;Description automatically generated">
            <a:extLst>
              <a:ext uri="{FF2B5EF4-FFF2-40B4-BE49-F238E27FC236}">
                <a16:creationId xmlns:a16="http://schemas.microsoft.com/office/drawing/2014/main" id="{A4863B2F-D71D-4352-B6EF-C5DDBD00C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19" y="4078028"/>
            <a:ext cx="3276562" cy="2093620"/>
          </a:xfrm>
          <a:prstGeom prst="rect">
            <a:avLst/>
          </a:prstGeom>
        </p:spPr>
      </p:pic>
      <p:pic>
        <p:nvPicPr>
          <p:cNvPr id="6" name="Picture 5" descr="A close up of a horse&#10;&#10;Description automatically generated">
            <a:extLst>
              <a:ext uri="{FF2B5EF4-FFF2-40B4-BE49-F238E27FC236}">
                <a16:creationId xmlns:a16="http://schemas.microsoft.com/office/drawing/2014/main" id="{9EF3AF7C-18AC-4A0D-97DD-98FE38428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0762" y="-98998"/>
            <a:ext cx="7610475" cy="2000250"/>
          </a:xfrm>
          <a:prstGeom prst="rect">
            <a:avLst/>
          </a:prstGeom>
        </p:spPr>
      </p:pic>
    </p:spTree>
    <p:extLst>
      <p:ext uri="{BB962C8B-B14F-4D97-AF65-F5344CB8AC3E}">
        <p14:creationId xmlns:p14="http://schemas.microsoft.com/office/powerpoint/2010/main" val="2948157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3870-4876-43EA-9424-EFCF9351FB7A}"/>
              </a:ext>
            </a:extLst>
          </p:cNvPr>
          <p:cNvSpPr>
            <a:spLocks noGrp="1"/>
          </p:cNvSpPr>
          <p:nvPr>
            <p:ph type="title"/>
          </p:nvPr>
        </p:nvSpPr>
        <p:spPr>
          <a:xfrm>
            <a:off x="198368" y="365125"/>
            <a:ext cx="3556829" cy="3994840"/>
          </a:xfrm>
        </p:spPr>
        <p:txBody>
          <a:bodyPr>
            <a:normAutofit/>
          </a:bodyPr>
          <a:lstStyle/>
          <a:p>
            <a:r>
              <a:rPr lang="en-US" b="1" dirty="0"/>
              <a:t>Angiosperms replacing the Gymnosperms</a:t>
            </a:r>
          </a:p>
        </p:txBody>
      </p:sp>
      <p:pic>
        <p:nvPicPr>
          <p:cNvPr id="5" name="Content Placeholder 4" descr="A picture containing tree, grass, palm, outdoor&#10;&#10;Description automatically generated">
            <a:extLst>
              <a:ext uri="{FF2B5EF4-FFF2-40B4-BE49-F238E27FC236}">
                <a16:creationId xmlns:a16="http://schemas.microsoft.com/office/drawing/2014/main" id="{DC789513-7CF3-4F7E-B842-5B741AC591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5197" y="99391"/>
            <a:ext cx="8331200" cy="6248400"/>
          </a:xfrm>
        </p:spPr>
      </p:pic>
    </p:spTree>
    <p:extLst>
      <p:ext uri="{BB962C8B-B14F-4D97-AF65-F5344CB8AC3E}">
        <p14:creationId xmlns:p14="http://schemas.microsoft.com/office/powerpoint/2010/main" val="3730832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3BA97-EB31-46E2-A637-7D78B5E8BDBC}"/>
              </a:ext>
            </a:extLst>
          </p:cNvPr>
          <p:cNvSpPr>
            <a:spLocks noGrp="1"/>
          </p:cNvSpPr>
          <p:nvPr>
            <p:ph type="title"/>
          </p:nvPr>
        </p:nvSpPr>
        <p:spPr>
          <a:xfrm>
            <a:off x="838200" y="365125"/>
            <a:ext cx="4237383" cy="1325563"/>
          </a:xfrm>
        </p:spPr>
        <p:txBody>
          <a:bodyPr/>
          <a:lstStyle/>
          <a:p>
            <a:r>
              <a:rPr lang="en-US" b="1" dirty="0"/>
              <a:t>Paleocene Giant Birds</a:t>
            </a:r>
          </a:p>
        </p:txBody>
      </p:sp>
      <p:sp>
        <p:nvSpPr>
          <p:cNvPr id="3" name="Content Placeholder 2">
            <a:extLst>
              <a:ext uri="{FF2B5EF4-FFF2-40B4-BE49-F238E27FC236}">
                <a16:creationId xmlns:a16="http://schemas.microsoft.com/office/drawing/2014/main" id="{3DC72793-96A1-4CB3-962E-CCD90452C861}"/>
              </a:ext>
            </a:extLst>
          </p:cNvPr>
          <p:cNvSpPr>
            <a:spLocks noGrp="1"/>
          </p:cNvSpPr>
          <p:nvPr>
            <p:ph idx="1"/>
          </p:nvPr>
        </p:nvSpPr>
        <p:spPr>
          <a:xfrm>
            <a:off x="838200" y="1825625"/>
            <a:ext cx="3521765" cy="4351338"/>
          </a:xfrm>
        </p:spPr>
        <p:txBody>
          <a:bodyPr/>
          <a:lstStyle/>
          <a:p>
            <a:r>
              <a:rPr lang="en-US" dirty="0" err="1"/>
              <a:t>Perissodactly</a:t>
            </a:r>
            <a:endParaRPr lang="en-US" dirty="0"/>
          </a:p>
        </p:txBody>
      </p:sp>
      <p:pic>
        <p:nvPicPr>
          <p:cNvPr id="5" name="Picture 4" descr="A picture containing outdoor, grass, tree, animal&#10;&#10;Description automatically generated">
            <a:extLst>
              <a:ext uri="{FF2B5EF4-FFF2-40B4-BE49-F238E27FC236}">
                <a16:creationId xmlns:a16="http://schemas.microsoft.com/office/drawing/2014/main" id="{0E210831-C09A-4CEB-97AF-34142FD20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4296" y="541397"/>
            <a:ext cx="4717774" cy="5775206"/>
          </a:xfrm>
          <a:prstGeom prst="rect">
            <a:avLst/>
          </a:prstGeom>
        </p:spPr>
      </p:pic>
    </p:spTree>
    <p:extLst>
      <p:ext uri="{BB962C8B-B14F-4D97-AF65-F5344CB8AC3E}">
        <p14:creationId xmlns:p14="http://schemas.microsoft.com/office/powerpoint/2010/main" val="3627663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122A4-C706-49B6-950A-864DCE41C4ED}"/>
              </a:ext>
            </a:extLst>
          </p:cNvPr>
          <p:cNvSpPr>
            <a:spLocks noGrp="1"/>
          </p:cNvSpPr>
          <p:nvPr>
            <p:ph type="title"/>
          </p:nvPr>
        </p:nvSpPr>
        <p:spPr>
          <a:xfrm>
            <a:off x="838200" y="365125"/>
            <a:ext cx="4104861" cy="2457588"/>
          </a:xfrm>
        </p:spPr>
        <p:txBody>
          <a:bodyPr>
            <a:normAutofit/>
          </a:bodyPr>
          <a:lstStyle/>
          <a:p>
            <a:r>
              <a:rPr lang="en-US" b="1" dirty="0"/>
              <a:t>Paleocene-Eocene Thermal Maximum</a:t>
            </a:r>
          </a:p>
        </p:txBody>
      </p:sp>
      <p:pic>
        <p:nvPicPr>
          <p:cNvPr id="5" name="Content Placeholder 4" descr="A picture containing object&#10;&#10;Description automatically generated">
            <a:extLst>
              <a:ext uri="{FF2B5EF4-FFF2-40B4-BE49-F238E27FC236}">
                <a16:creationId xmlns:a16="http://schemas.microsoft.com/office/drawing/2014/main" id="{693B3DB3-D686-4DBC-AC98-27B7F0C653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0000" y="711209"/>
            <a:ext cx="7092148" cy="4854703"/>
          </a:xfrm>
        </p:spPr>
      </p:pic>
    </p:spTree>
    <p:extLst>
      <p:ext uri="{BB962C8B-B14F-4D97-AF65-F5344CB8AC3E}">
        <p14:creationId xmlns:p14="http://schemas.microsoft.com/office/powerpoint/2010/main" val="1713058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E72F-ECA3-4EA7-9D36-8CAB37C98A7B}"/>
              </a:ext>
            </a:extLst>
          </p:cNvPr>
          <p:cNvSpPr>
            <a:spLocks noGrp="1"/>
          </p:cNvSpPr>
          <p:nvPr>
            <p:ph type="title"/>
          </p:nvPr>
        </p:nvSpPr>
        <p:spPr/>
        <p:txBody>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D9D36F0A-5EDF-4CFC-BA22-977E6ED691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3629" y="365124"/>
            <a:ext cx="8471636" cy="6353727"/>
          </a:xfrm>
        </p:spPr>
      </p:pic>
    </p:spTree>
    <p:extLst>
      <p:ext uri="{BB962C8B-B14F-4D97-AF65-F5344CB8AC3E}">
        <p14:creationId xmlns:p14="http://schemas.microsoft.com/office/powerpoint/2010/main" val="1425273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659B8FB-6FAE-491C-8FE2-F7F8B9B52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872" y="438771"/>
            <a:ext cx="8550038" cy="6419229"/>
          </a:xfrm>
          <a:prstGeom prst="rect">
            <a:avLst/>
          </a:prstGeom>
        </p:spPr>
      </p:pic>
    </p:spTree>
    <p:extLst>
      <p:ext uri="{BB962C8B-B14F-4D97-AF65-F5344CB8AC3E}">
        <p14:creationId xmlns:p14="http://schemas.microsoft.com/office/powerpoint/2010/main" val="1592945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394A20A8-4726-4A72-9A0E-9FC2D47CF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415" y="689113"/>
            <a:ext cx="10024441" cy="6168887"/>
          </a:xfrm>
          <a:prstGeom prst="rect">
            <a:avLst/>
          </a:prstGeom>
        </p:spPr>
      </p:pic>
    </p:spTree>
    <p:extLst>
      <p:ext uri="{BB962C8B-B14F-4D97-AF65-F5344CB8AC3E}">
        <p14:creationId xmlns:p14="http://schemas.microsoft.com/office/powerpoint/2010/main" val="655056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5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44B8B4-2DA3-4D71-8446-24511F559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766" y="643466"/>
            <a:ext cx="7528468" cy="5571067"/>
          </a:xfrm>
          <a:prstGeom prst="rect">
            <a:avLst/>
          </a:prstGeom>
        </p:spPr>
      </p:pic>
    </p:spTree>
    <p:extLst>
      <p:ext uri="{BB962C8B-B14F-4D97-AF65-F5344CB8AC3E}">
        <p14:creationId xmlns:p14="http://schemas.microsoft.com/office/powerpoint/2010/main" val="4177643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3A2C0B-89C1-431B-9D89-3857E2D32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62045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989B8DD8-D337-414A-8A77-970025567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83832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2F0E-09B4-4473-BE4E-3D84C9785D54}"/>
              </a:ext>
            </a:extLst>
          </p:cNvPr>
          <p:cNvSpPr>
            <a:spLocks noGrp="1"/>
          </p:cNvSpPr>
          <p:nvPr>
            <p:ph type="title"/>
          </p:nvPr>
        </p:nvSpPr>
        <p:spPr/>
        <p:txBody>
          <a:bodyPr/>
          <a:lstStyle/>
          <a:p>
            <a:r>
              <a:rPr lang="en-US" dirty="0"/>
              <a:t>Eocene</a:t>
            </a:r>
          </a:p>
        </p:txBody>
      </p:sp>
      <p:sp>
        <p:nvSpPr>
          <p:cNvPr id="3" name="Content Placeholder 2">
            <a:extLst>
              <a:ext uri="{FF2B5EF4-FFF2-40B4-BE49-F238E27FC236}">
                <a16:creationId xmlns:a16="http://schemas.microsoft.com/office/drawing/2014/main" id="{9DB3C815-69E4-43E6-9261-A6F7559A4CEA}"/>
              </a:ext>
            </a:extLst>
          </p:cNvPr>
          <p:cNvSpPr>
            <a:spLocks noGrp="1"/>
          </p:cNvSpPr>
          <p:nvPr>
            <p:ph idx="1"/>
          </p:nvPr>
        </p:nvSpPr>
        <p:spPr>
          <a:xfrm>
            <a:off x="838200" y="1931642"/>
            <a:ext cx="3733800" cy="4351338"/>
          </a:xfrm>
        </p:spPr>
        <p:txBody>
          <a:bodyPr/>
          <a:lstStyle/>
          <a:p>
            <a:r>
              <a:rPr lang="en-US" dirty="0"/>
              <a:t>Great Central Eurasian seaway</a:t>
            </a:r>
          </a:p>
          <a:p>
            <a:r>
              <a:rPr lang="en-US" dirty="0"/>
              <a:t>India Separates from Gondwana</a:t>
            </a:r>
          </a:p>
        </p:txBody>
      </p:sp>
      <p:pic>
        <p:nvPicPr>
          <p:cNvPr id="5" name="Picture 4" descr="A picture containing tree, grass, palm, outdoor&#10;&#10;Description automatically generated">
            <a:extLst>
              <a:ext uri="{FF2B5EF4-FFF2-40B4-BE49-F238E27FC236}">
                <a16:creationId xmlns:a16="http://schemas.microsoft.com/office/drawing/2014/main" id="{F4B63DD7-1E8B-42D9-B082-131A37CA0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676" y="1077931"/>
            <a:ext cx="6839848" cy="5129886"/>
          </a:xfrm>
          <a:prstGeom prst="rect">
            <a:avLst/>
          </a:prstGeom>
        </p:spPr>
      </p:pic>
    </p:spTree>
    <p:extLst>
      <p:ext uri="{BB962C8B-B14F-4D97-AF65-F5344CB8AC3E}">
        <p14:creationId xmlns:p14="http://schemas.microsoft.com/office/powerpoint/2010/main" val="1112199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6FFCAB-DBE1-4462-97F5-C1187F1727AF}"/>
              </a:ext>
            </a:extLst>
          </p:cNvPr>
          <p:cNvSpPr>
            <a:spLocks noGrp="1"/>
          </p:cNvSpPr>
          <p:nvPr>
            <p:ph type="title"/>
          </p:nvPr>
        </p:nvSpPr>
        <p:spPr>
          <a:xfrm>
            <a:off x="863029" y="1012004"/>
            <a:ext cx="3416158" cy="4795408"/>
          </a:xfrm>
        </p:spPr>
        <p:txBody>
          <a:bodyPr>
            <a:normAutofit/>
          </a:bodyPr>
          <a:lstStyle/>
          <a:p>
            <a:r>
              <a:rPr lang="en-US">
                <a:solidFill>
                  <a:srgbClr val="FFFFFF"/>
                </a:solidFill>
              </a:rPr>
              <a:t>The Cenozoic</a:t>
            </a:r>
          </a:p>
        </p:txBody>
      </p:sp>
      <p:graphicFrame>
        <p:nvGraphicFramePr>
          <p:cNvPr id="5" name="Content Placeholder 2">
            <a:extLst>
              <a:ext uri="{FF2B5EF4-FFF2-40B4-BE49-F238E27FC236}">
                <a16:creationId xmlns:a16="http://schemas.microsoft.com/office/drawing/2014/main" id="{A7634BC9-FD5C-483D-A7BD-590E9BD95107}"/>
              </a:ext>
            </a:extLst>
          </p:cNvPr>
          <p:cNvGraphicFramePr>
            <a:graphicFrameLocks noGrp="1"/>
          </p:cNvGraphicFramePr>
          <p:nvPr>
            <p:ph idx="1"/>
            <p:extLst>
              <p:ext uri="{D42A27DB-BD31-4B8C-83A1-F6EECF244321}">
                <p14:modId xmlns:p14="http://schemas.microsoft.com/office/powerpoint/2010/main" val="251939019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4149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60F9D3-0832-45FD-825E-2A9E8DA06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974" y="287957"/>
            <a:ext cx="10218302" cy="6457399"/>
          </a:xfrm>
          <a:prstGeom prst="rect">
            <a:avLst/>
          </a:prstGeom>
        </p:spPr>
      </p:pic>
    </p:spTree>
    <p:extLst>
      <p:ext uri="{BB962C8B-B14F-4D97-AF65-F5344CB8AC3E}">
        <p14:creationId xmlns:p14="http://schemas.microsoft.com/office/powerpoint/2010/main" val="159391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F21DB-0977-41FB-B8CC-EB96F92288B4}"/>
              </a:ext>
            </a:extLst>
          </p:cNvPr>
          <p:cNvSpPr>
            <a:spLocks noGrp="1"/>
          </p:cNvSpPr>
          <p:nvPr>
            <p:ph type="title"/>
          </p:nvPr>
        </p:nvSpPr>
        <p:spPr>
          <a:xfrm>
            <a:off x="838200" y="365125"/>
            <a:ext cx="3031435" cy="1325563"/>
          </a:xfrm>
        </p:spPr>
        <p:txBody>
          <a:bodyPr/>
          <a:lstStyle/>
          <a:p>
            <a:r>
              <a:rPr lang="en-US" dirty="0"/>
              <a:t>33.9 to 55.8 M.Y. ago</a:t>
            </a:r>
          </a:p>
        </p:txBody>
      </p:sp>
      <p:sp>
        <p:nvSpPr>
          <p:cNvPr id="3" name="Content Placeholder 2">
            <a:extLst>
              <a:ext uri="{FF2B5EF4-FFF2-40B4-BE49-F238E27FC236}">
                <a16:creationId xmlns:a16="http://schemas.microsoft.com/office/drawing/2014/main" id="{1726FB3F-5B7E-4552-B3E6-01CEE5CB02AD}"/>
              </a:ext>
            </a:extLst>
          </p:cNvPr>
          <p:cNvSpPr>
            <a:spLocks noGrp="1"/>
          </p:cNvSpPr>
          <p:nvPr>
            <p:ph idx="1"/>
          </p:nvPr>
        </p:nvSpPr>
        <p:spPr>
          <a:xfrm>
            <a:off x="838200" y="1825625"/>
            <a:ext cx="3919330" cy="4351338"/>
          </a:xfrm>
        </p:spPr>
        <p:txBody>
          <a:bodyPr>
            <a:normAutofit fontScale="85000" lnSpcReduction="20000"/>
          </a:bodyPr>
          <a:lstStyle/>
          <a:p>
            <a:r>
              <a:rPr lang="en-US" dirty="0"/>
              <a:t>Earth's climate was warm relative to today. Polar ice sheets were smaller and sea level was higher. Central plains were warm and humid, but began to cool and become more arid toward the end of the epoch Eocene. To the west, the Rocky Mountains continued to form. Sediment shed from the uplifting mountains was carried eastward by river systems</a:t>
            </a:r>
          </a:p>
        </p:txBody>
      </p:sp>
      <p:pic>
        <p:nvPicPr>
          <p:cNvPr id="4" name="Picture 3">
            <a:extLst>
              <a:ext uri="{FF2B5EF4-FFF2-40B4-BE49-F238E27FC236}">
                <a16:creationId xmlns:a16="http://schemas.microsoft.com/office/drawing/2014/main" id="{FCE025B6-22A4-4B09-B57C-E72E41310040}"/>
              </a:ext>
            </a:extLst>
          </p:cNvPr>
          <p:cNvPicPr>
            <a:picLocks noChangeAspect="1"/>
          </p:cNvPicPr>
          <p:nvPr/>
        </p:nvPicPr>
        <p:blipFill>
          <a:blip r:embed="rId2"/>
          <a:stretch>
            <a:fillRect/>
          </a:stretch>
        </p:blipFill>
        <p:spPr>
          <a:xfrm>
            <a:off x="5092621" y="-132522"/>
            <a:ext cx="7099379" cy="6858000"/>
          </a:xfrm>
          <a:prstGeom prst="rect">
            <a:avLst/>
          </a:prstGeom>
        </p:spPr>
      </p:pic>
      <p:sp>
        <p:nvSpPr>
          <p:cNvPr id="5" name="TextBox 4">
            <a:extLst>
              <a:ext uri="{FF2B5EF4-FFF2-40B4-BE49-F238E27FC236}">
                <a16:creationId xmlns:a16="http://schemas.microsoft.com/office/drawing/2014/main" id="{8096FEDF-1E25-4F47-A3EF-A87CC63D1A0B}"/>
              </a:ext>
            </a:extLst>
          </p:cNvPr>
          <p:cNvSpPr txBox="1"/>
          <p:nvPr/>
        </p:nvSpPr>
        <p:spPr>
          <a:xfrm>
            <a:off x="10270435" y="4598504"/>
            <a:ext cx="1637243" cy="646331"/>
          </a:xfrm>
          <a:prstGeom prst="rect">
            <a:avLst/>
          </a:prstGeom>
          <a:noFill/>
        </p:spPr>
        <p:txBody>
          <a:bodyPr wrap="none" rtlCol="0">
            <a:spAutoFit/>
          </a:bodyPr>
          <a:lstStyle/>
          <a:p>
            <a:r>
              <a:rPr lang="en-US" sz="3600" dirty="0"/>
              <a:t>50 .</a:t>
            </a:r>
            <a:r>
              <a:rPr lang="en-US" sz="3600" dirty="0" err="1"/>
              <a:t>m.y</a:t>
            </a:r>
            <a:r>
              <a:rPr lang="en-US" sz="3600" dirty="0"/>
              <a:t>.</a:t>
            </a:r>
          </a:p>
        </p:txBody>
      </p:sp>
    </p:spTree>
    <p:extLst>
      <p:ext uri="{BB962C8B-B14F-4D97-AF65-F5344CB8AC3E}">
        <p14:creationId xmlns:p14="http://schemas.microsoft.com/office/powerpoint/2010/main" val="2157801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10;&#10;Description automatically generated">
            <a:extLst>
              <a:ext uri="{FF2B5EF4-FFF2-40B4-BE49-F238E27FC236}">
                <a16:creationId xmlns:a16="http://schemas.microsoft.com/office/drawing/2014/main" id="{172D6FD9-41CA-4350-BFC9-96358A45296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04089" y="166387"/>
            <a:ext cx="7172245" cy="6472952"/>
          </a:xfrm>
          <a:prstGeom prst="rect">
            <a:avLst/>
          </a:prstGeom>
        </p:spPr>
      </p:pic>
    </p:spTree>
    <p:extLst>
      <p:ext uri="{BB962C8B-B14F-4D97-AF65-F5344CB8AC3E}">
        <p14:creationId xmlns:p14="http://schemas.microsoft.com/office/powerpoint/2010/main" val="28073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able&#10;&#10;Description automatically generated">
            <a:extLst>
              <a:ext uri="{FF2B5EF4-FFF2-40B4-BE49-F238E27FC236}">
                <a16:creationId xmlns:a16="http://schemas.microsoft.com/office/drawing/2014/main" id="{1F21CA6E-6378-4314-9959-ACFCD36959B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315937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78D4B-7284-4EF0-A083-27AEB504849E}"/>
              </a:ext>
            </a:extLst>
          </p:cNvPr>
          <p:cNvSpPr>
            <a:spLocks noGrp="1"/>
          </p:cNvSpPr>
          <p:nvPr>
            <p:ph type="title"/>
          </p:nvPr>
        </p:nvSpPr>
        <p:spPr/>
        <p:txBody>
          <a:bodyPr/>
          <a:lstStyle/>
          <a:p>
            <a:r>
              <a:rPr lang="en-US" dirty="0"/>
              <a:t>Eocene Life: 56 to 34 Million Years Ago</a:t>
            </a:r>
          </a:p>
        </p:txBody>
      </p:sp>
      <p:sp>
        <p:nvSpPr>
          <p:cNvPr id="3" name="Content Placeholder 2">
            <a:extLst>
              <a:ext uri="{FF2B5EF4-FFF2-40B4-BE49-F238E27FC236}">
                <a16:creationId xmlns:a16="http://schemas.microsoft.com/office/drawing/2014/main" id="{71CF0BEB-7DDA-44D4-A955-7654E90C0208}"/>
              </a:ext>
            </a:extLst>
          </p:cNvPr>
          <p:cNvSpPr>
            <a:spLocks noGrp="1"/>
          </p:cNvSpPr>
          <p:nvPr>
            <p:ph idx="1"/>
          </p:nvPr>
        </p:nvSpPr>
        <p:spPr/>
        <p:txBody>
          <a:bodyPr/>
          <a:lstStyle/>
          <a:p>
            <a:r>
              <a:rPr lang="en-US" dirty="0"/>
              <a:t>Perissodactyl</a:t>
            </a:r>
          </a:p>
          <a:p>
            <a:r>
              <a:rPr lang="en-US" dirty="0"/>
              <a:t>Giant Birds</a:t>
            </a:r>
          </a:p>
          <a:p>
            <a:r>
              <a:rPr lang="en-US" dirty="0"/>
              <a:t>Early Hippos</a:t>
            </a:r>
          </a:p>
          <a:p>
            <a:r>
              <a:rPr lang="en-US" dirty="0"/>
              <a:t>Eohippus</a:t>
            </a:r>
          </a:p>
          <a:p>
            <a:r>
              <a:rPr lang="en-US" dirty="0"/>
              <a:t>Hyracotherium</a:t>
            </a:r>
          </a:p>
        </p:txBody>
      </p:sp>
      <p:pic>
        <p:nvPicPr>
          <p:cNvPr id="5" name="Picture 4" descr="A picture containing grass, bird, tree, outdoor&#10;&#10;Description automatically generated">
            <a:extLst>
              <a:ext uri="{FF2B5EF4-FFF2-40B4-BE49-F238E27FC236}">
                <a16:creationId xmlns:a16="http://schemas.microsoft.com/office/drawing/2014/main" id="{7DBEE830-39E1-4E52-A739-CAC0EAE6F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4190" y="2197962"/>
            <a:ext cx="7423648" cy="4113938"/>
          </a:xfrm>
          <a:prstGeom prst="rect">
            <a:avLst/>
          </a:prstGeom>
        </p:spPr>
      </p:pic>
    </p:spTree>
    <p:extLst>
      <p:ext uri="{BB962C8B-B14F-4D97-AF65-F5344CB8AC3E}">
        <p14:creationId xmlns:p14="http://schemas.microsoft.com/office/powerpoint/2010/main" val="1200221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water, sky, outdoor&#10;&#10;Description automatically generated">
            <a:extLst>
              <a:ext uri="{FF2B5EF4-FFF2-40B4-BE49-F238E27FC236}">
                <a16:creationId xmlns:a16="http://schemas.microsoft.com/office/drawing/2014/main" id="{598FC08C-009C-4FBA-A3B4-3665C67D3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473" y="0"/>
            <a:ext cx="9569053" cy="6858000"/>
          </a:xfrm>
          <a:prstGeom prst="rect">
            <a:avLst/>
          </a:prstGeom>
        </p:spPr>
      </p:pic>
    </p:spTree>
    <p:extLst>
      <p:ext uri="{BB962C8B-B14F-4D97-AF65-F5344CB8AC3E}">
        <p14:creationId xmlns:p14="http://schemas.microsoft.com/office/powerpoint/2010/main" val="1402018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grass, outdoor&#10;&#10;Description automatically generated">
            <a:extLst>
              <a:ext uri="{FF2B5EF4-FFF2-40B4-BE49-F238E27FC236}">
                <a16:creationId xmlns:a16="http://schemas.microsoft.com/office/drawing/2014/main" id="{FD268010-CC49-460B-BAE1-449969076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80" y="393021"/>
            <a:ext cx="11676640" cy="5464439"/>
          </a:xfrm>
          <a:prstGeom prst="rect">
            <a:avLst/>
          </a:prstGeom>
        </p:spPr>
      </p:pic>
    </p:spTree>
    <p:extLst>
      <p:ext uri="{BB962C8B-B14F-4D97-AF65-F5344CB8AC3E}">
        <p14:creationId xmlns:p14="http://schemas.microsoft.com/office/powerpoint/2010/main" val="2242446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horse&#10;&#10;Description automatically generated">
            <a:extLst>
              <a:ext uri="{FF2B5EF4-FFF2-40B4-BE49-F238E27FC236}">
                <a16:creationId xmlns:a16="http://schemas.microsoft.com/office/drawing/2014/main" id="{EC7623AE-F714-4CDD-B939-368A934C2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86" y="685848"/>
            <a:ext cx="6076950" cy="4562475"/>
          </a:xfrm>
          <a:prstGeom prst="rect">
            <a:avLst/>
          </a:prstGeom>
        </p:spPr>
      </p:pic>
      <p:pic>
        <p:nvPicPr>
          <p:cNvPr id="5" name="Picture 4" descr="A large brown horse&#10;&#10;Description automatically generated">
            <a:extLst>
              <a:ext uri="{FF2B5EF4-FFF2-40B4-BE49-F238E27FC236}">
                <a16:creationId xmlns:a16="http://schemas.microsoft.com/office/drawing/2014/main" id="{8761187B-8336-4561-9A1F-E123614E8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0930" y="1630836"/>
            <a:ext cx="3777007" cy="2832755"/>
          </a:xfrm>
          <a:prstGeom prst="rect">
            <a:avLst/>
          </a:prstGeom>
        </p:spPr>
      </p:pic>
      <p:sp>
        <p:nvSpPr>
          <p:cNvPr id="6" name="TextBox 5">
            <a:extLst>
              <a:ext uri="{FF2B5EF4-FFF2-40B4-BE49-F238E27FC236}">
                <a16:creationId xmlns:a16="http://schemas.microsoft.com/office/drawing/2014/main" id="{F76253F6-A939-44B3-B6D1-9C29A2470EE9}"/>
              </a:ext>
            </a:extLst>
          </p:cNvPr>
          <p:cNvSpPr txBox="1"/>
          <p:nvPr/>
        </p:nvSpPr>
        <p:spPr>
          <a:xfrm>
            <a:off x="8022210" y="4626154"/>
            <a:ext cx="2560701" cy="646331"/>
          </a:xfrm>
          <a:prstGeom prst="rect">
            <a:avLst/>
          </a:prstGeom>
          <a:noFill/>
        </p:spPr>
        <p:txBody>
          <a:bodyPr wrap="none" rtlCol="0">
            <a:spAutoFit/>
          </a:bodyPr>
          <a:lstStyle/>
          <a:p>
            <a:pPr algn="ctr"/>
            <a:r>
              <a:rPr lang="en-US" dirty="0"/>
              <a:t>Eohippus, Hyracotherium</a:t>
            </a:r>
          </a:p>
          <a:p>
            <a:pPr algn="ctr"/>
            <a:r>
              <a:rPr lang="en-US" dirty="0"/>
              <a:t>Early Eocene</a:t>
            </a:r>
          </a:p>
        </p:txBody>
      </p:sp>
    </p:spTree>
    <p:extLst>
      <p:ext uri="{BB962C8B-B14F-4D97-AF65-F5344CB8AC3E}">
        <p14:creationId xmlns:p14="http://schemas.microsoft.com/office/powerpoint/2010/main" val="4003111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C02846F-C596-4ACC-8C85-C6EE33EE9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2" y="0"/>
            <a:ext cx="8025603" cy="6858000"/>
          </a:xfrm>
          <a:prstGeom prst="rect">
            <a:avLst/>
          </a:prstGeom>
        </p:spPr>
      </p:pic>
      <p:pic>
        <p:nvPicPr>
          <p:cNvPr id="5" name="Picture 4" descr="A close up of a horse&#10;&#10;Description automatically generated">
            <a:extLst>
              <a:ext uri="{FF2B5EF4-FFF2-40B4-BE49-F238E27FC236}">
                <a16:creationId xmlns:a16="http://schemas.microsoft.com/office/drawing/2014/main" id="{6BC20B6D-336F-4550-B13F-B7E5A4E22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550" y="1376313"/>
            <a:ext cx="3941071" cy="3579895"/>
          </a:xfrm>
          <a:prstGeom prst="rect">
            <a:avLst/>
          </a:prstGeom>
        </p:spPr>
      </p:pic>
      <p:sp>
        <p:nvSpPr>
          <p:cNvPr id="6" name="TextBox 5">
            <a:extLst>
              <a:ext uri="{FF2B5EF4-FFF2-40B4-BE49-F238E27FC236}">
                <a16:creationId xmlns:a16="http://schemas.microsoft.com/office/drawing/2014/main" id="{1AE48036-A582-4B7F-8598-9BE5F433E3A5}"/>
              </a:ext>
            </a:extLst>
          </p:cNvPr>
          <p:cNvSpPr txBox="1"/>
          <p:nvPr/>
        </p:nvSpPr>
        <p:spPr>
          <a:xfrm>
            <a:off x="9549353" y="4956208"/>
            <a:ext cx="1338828" cy="646331"/>
          </a:xfrm>
          <a:prstGeom prst="rect">
            <a:avLst/>
          </a:prstGeom>
          <a:noFill/>
        </p:spPr>
        <p:txBody>
          <a:bodyPr wrap="none" rtlCol="0">
            <a:spAutoFit/>
          </a:bodyPr>
          <a:lstStyle/>
          <a:p>
            <a:r>
              <a:rPr lang="en-US" dirty="0"/>
              <a:t>Mesohippus</a:t>
            </a:r>
          </a:p>
          <a:p>
            <a:r>
              <a:rPr lang="en-US" dirty="0"/>
              <a:t>Late Eocene</a:t>
            </a:r>
          </a:p>
        </p:txBody>
      </p:sp>
    </p:spTree>
    <p:extLst>
      <p:ext uri="{BB962C8B-B14F-4D97-AF65-F5344CB8AC3E}">
        <p14:creationId xmlns:p14="http://schemas.microsoft.com/office/powerpoint/2010/main" val="815855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BDB4-3D85-4856-8D69-CD752E8E3CB7}"/>
              </a:ext>
            </a:extLst>
          </p:cNvPr>
          <p:cNvSpPr>
            <a:spLocks noGrp="1"/>
          </p:cNvSpPr>
          <p:nvPr>
            <p:ph type="title"/>
          </p:nvPr>
        </p:nvSpPr>
        <p:spPr>
          <a:xfrm>
            <a:off x="838200" y="365125"/>
            <a:ext cx="4110872" cy="1325563"/>
          </a:xfrm>
        </p:spPr>
        <p:txBody>
          <a:bodyPr/>
          <a:lstStyle/>
          <a:p>
            <a:r>
              <a:rPr lang="en-US" dirty="0"/>
              <a:t>Oligocene: 34 to 23 M.Y. ago</a:t>
            </a:r>
          </a:p>
        </p:txBody>
      </p:sp>
      <p:sp>
        <p:nvSpPr>
          <p:cNvPr id="3" name="Content Placeholder 2">
            <a:extLst>
              <a:ext uri="{FF2B5EF4-FFF2-40B4-BE49-F238E27FC236}">
                <a16:creationId xmlns:a16="http://schemas.microsoft.com/office/drawing/2014/main" id="{5EB42EEA-8753-40D1-A5A7-6A0D44AE38EB}"/>
              </a:ext>
            </a:extLst>
          </p:cNvPr>
          <p:cNvSpPr>
            <a:spLocks noGrp="1"/>
          </p:cNvSpPr>
          <p:nvPr>
            <p:ph idx="1"/>
          </p:nvPr>
        </p:nvSpPr>
        <p:spPr/>
        <p:txBody>
          <a:bodyPr/>
          <a:lstStyle/>
          <a:p>
            <a:r>
              <a:rPr lang="en-US" dirty="0"/>
              <a:t>Closing of Tethys Ocean</a:t>
            </a:r>
          </a:p>
          <a:p>
            <a:r>
              <a:rPr lang="en-US" dirty="0"/>
              <a:t>End of </a:t>
            </a:r>
            <a:r>
              <a:rPr lang="en-US" dirty="0" err="1"/>
              <a:t>ParaTethys</a:t>
            </a:r>
            <a:r>
              <a:rPr lang="en-US" dirty="0"/>
              <a:t> Ocean</a:t>
            </a:r>
          </a:p>
        </p:txBody>
      </p:sp>
      <p:pic>
        <p:nvPicPr>
          <p:cNvPr id="4" name="Picture 3">
            <a:extLst>
              <a:ext uri="{FF2B5EF4-FFF2-40B4-BE49-F238E27FC236}">
                <a16:creationId xmlns:a16="http://schemas.microsoft.com/office/drawing/2014/main" id="{B447A788-18AF-4C7B-959F-5ACE06F3CBE4}"/>
              </a:ext>
            </a:extLst>
          </p:cNvPr>
          <p:cNvPicPr>
            <a:picLocks noChangeAspect="1"/>
          </p:cNvPicPr>
          <p:nvPr/>
        </p:nvPicPr>
        <p:blipFill>
          <a:blip r:embed="rId2"/>
          <a:stretch>
            <a:fillRect/>
          </a:stretch>
        </p:blipFill>
        <p:spPr>
          <a:xfrm>
            <a:off x="5583306" y="934709"/>
            <a:ext cx="6251355" cy="4988581"/>
          </a:xfrm>
          <a:prstGeom prst="rect">
            <a:avLst/>
          </a:prstGeom>
        </p:spPr>
      </p:pic>
    </p:spTree>
    <p:extLst>
      <p:ext uri="{BB962C8B-B14F-4D97-AF65-F5344CB8AC3E}">
        <p14:creationId xmlns:p14="http://schemas.microsoft.com/office/powerpoint/2010/main" val="570466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E4D0E-B5E7-42F0-A297-B5C74900F4D5}"/>
              </a:ext>
            </a:extLst>
          </p:cNvPr>
          <p:cNvSpPr>
            <a:spLocks noGrp="1"/>
          </p:cNvSpPr>
          <p:nvPr>
            <p:ph type="title"/>
          </p:nvPr>
        </p:nvSpPr>
        <p:spPr>
          <a:xfrm>
            <a:off x="838200" y="365125"/>
            <a:ext cx="4144617" cy="1325563"/>
          </a:xfrm>
        </p:spPr>
        <p:txBody>
          <a:bodyPr/>
          <a:lstStyle/>
          <a:p>
            <a:r>
              <a:rPr lang="en-US" dirty="0"/>
              <a:t>Cenozoic North America</a:t>
            </a:r>
          </a:p>
        </p:txBody>
      </p:sp>
      <p:pic>
        <p:nvPicPr>
          <p:cNvPr id="5" name="Content Placeholder 4" descr="A close up of an animal&#10;&#10;Description automatically generated">
            <a:extLst>
              <a:ext uri="{FF2B5EF4-FFF2-40B4-BE49-F238E27FC236}">
                <a16:creationId xmlns:a16="http://schemas.microsoft.com/office/drawing/2014/main" id="{E0B0CE0E-E432-4D0D-9758-167E3F4299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8241" y="646181"/>
            <a:ext cx="6267654" cy="6054555"/>
          </a:xfrm>
        </p:spPr>
      </p:pic>
    </p:spTree>
    <p:extLst>
      <p:ext uri="{BB962C8B-B14F-4D97-AF65-F5344CB8AC3E}">
        <p14:creationId xmlns:p14="http://schemas.microsoft.com/office/powerpoint/2010/main" val="850000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E2E581-D802-4A7D-9158-2E1C216EC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613" y="438150"/>
            <a:ext cx="9211696" cy="6280702"/>
          </a:xfrm>
          <a:prstGeom prst="rect">
            <a:avLst/>
          </a:prstGeom>
        </p:spPr>
      </p:pic>
    </p:spTree>
    <p:extLst>
      <p:ext uri="{BB962C8B-B14F-4D97-AF65-F5344CB8AC3E}">
        <p14:creationId xmlns:p14="http://schemas.microsoft.com/office/powerpoint/2010/main" val="2831740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AB0D0-681C-4AB6-9D60-C2849B6FD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560" y="0"/>
            <a:ext cx="9708880" cy="6858000"/>
          </a:xfrm>
          <a:prstGeom prst="rect">
            <a:avLst/>
          </a:prstGeom>
        </p:spPr>
      </p:pic>
    </p:spTree>
    <p:extLst>
      <p:ext uri="{BB962C8B-B14F-4D97-AF65-F5344CB8AC3E}">
        <p14:creationId xmlns:p14="http://schemas.microsoft.com/office/powerpoint/2010/main" val="2025724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95601EE0-D4BC-4D98-A219-69AB938B2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877" y="405986"/>
            <a:ext cx="8775952" cy="6046028"/>
          </a:xfrm>
          <a:prstGeom prst="rect">
            <a:avLst/>
          </a:prstGeom>
        </p:spPr>
      </p:pic>
    </p:spTree>
    <p:extLst>
      <p:ext uri="{BB962C8B-B14F-4D97-AF65-F5344CB8AC3E}">
        <p14:creationId xmlns:p14="http://schemas.microsoft.com/office/powerpoint/2010/main" val="1024434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B3E1-A48D-4A8C-860C-9ECAED01C2CC}"/>
              </a:ext>
            </a:extLst>
          </p:cNvPr>
          <p:cNvSpPr>
            <a:spLocks noGrp="1"/>
          </p:cNvSpPr>
          <p:nvPr>
            <p:ph type="title"/>
          </p:nvPr>
        </p:nvSpPr>
        <p:spPr>
          <a:xfrm>
            <a:off x="838200" y="365125"/>
            <a:ext cx="3110948" cy="1325563"/>
          </a:xfrm>
        </p:spPr>
        <p:txBody>
          <a:bodyPr/>
          <a:lstStyle/>
          <a:p>
            <a:r>
              <a:rPr lang="en-US" dirty="0"/>
              <a:t>23.O to 33.9 M.Y. Ago</a:t>
            </a:r>
          </a:p>
        </p:txBody>
      </p:sp>
      <p:sp>
        <p:nvSpPr>
          <p:cNvPr id="3" name="Content Placeholder 2">
            <a:extLst>
              <a:ext uri="{FF2B5EF4-FFF2-40B4-BE49-F238E27FC236}">
                <a16:creationId xmlns:a16="http://schemas.microsoft.com/office/drawing/2014/main" id="{4A614B49-C553-4E95-B4A1-0BD31417D576}"/>
              </a:ext>
            </a:extLst>
          </p:cNvPr>
          <p:cNvSpPr>
            <a:spLocks noGrp="1"/>
          </p:cNvSpPr>
          <p:nvPr>
            <p:ph idx="1"/>
          </p:nvPr>
        </p:nvSpPr>
        <p:spPr>
          <a:xfrm>
            <a:off x="838200" y="1825625"/>
            <a:ext cx="4152900" cy="4351338"/>
          </a:xfrm>
        </p:spPr>
        <p:txBody>
          <a:bodyPr/>
          <a:lstStyle/>
          <a:p>
            <a:r>
              <a:rPr lang="en-US" dirty="0"/>
              <a:t>The central plains supported a vast savannah-like environment, and climate was cooler and drier than during the Paleocene and Eocene Epochs. Sediment from the uplifting Rocky Mountains continued to be shed sediments east and west.</a:t>
            </a:r>
          </a:p>
        </p:txBody>
      </p:sp>
      <p:pic>
        <p:nvPicPr>
          <p:cNvPr id="4" name="Picture 3">
            <a:extLst>
              <a:ext uri="{FF2B5EF4-FFF2-40B4-BE49-F238E27FC236}">
                <a16:creationId xmlns:a16="http://schemas.microsoft.com/office/drawing/2014/main" id="{AA0157D0-5C64-4E9D-BF23-09CD9BE16561}"/>
              </a:ext>
            </a:extLst>
          </p:cNvPr>
          <p:cNvPicPr>
            <a:picLocks noChangeAspect="1"/>
          </p:cNvPicPr>
          <p:nvPr/>
        </p:nvPicPr>
        <p:blipFill>
          <a:blip r:embed="rId2"/>
          <a:stretch>
            <a:fillRect/>
          </a:stretch>
        </p:blipFill>
        <p:spPr>
          <a:xfrm>
            <a:off x="5092621" y="0"/>
            <a:ext cx="7099379" cy="6858000"/>
          </a:xfrm>
          <a:prstGeom prst="rect">
            <a:avLst/>
          </a:prstGeom>
        </p:spPr>
      </p:pic>
      <p:sp>
        <p:nvSpPr>
          <p:cNvPr id="5" name="TextBox 4">
            <a:extLst>
              <a:ext uri="{FF2B5EF4-FFF2-40B4-BE49-F238E27FC236}">
                <a16:creationId xmlns:a16="http://schemas.microsoft.com/office/drawing/2014/main" id="{2228CAAD-7BE1-4B04-8A13-359FE9AE7164}"/>
              </a:ext>
            </a:extLst>
          </p:cNvPr>
          <p:cNvSpPr txBox="1"/>
          <p:nvPr/>
        </p:nvSpPr>
        <p:spPr>
          <a:xfrm>
            <a:off x="10535478" y="4611757"/>
            <a:ext cx="1374864" cy="584775"/>
          </a:xfrm>
          <a:prstGeom prst="rect">
            <a:avLst/>
          </a:prstGeom>
          <a:noFill/>
        </p:spPr>
        <p:txBody>
          <a:bodyPr wrap="none" rtlCol="0">
            <a:spAutoFit/>
          </a:bodyPr>
          <a:lstStyle/>
          <a:p>
            <a:r>
              <a:rPr lang="en-US" sz="3200" dirty="0"/>
              <a:t>25 </a:t>
            </a:r>
            <a:r>
              <a:rPr lang="en-US" sz="3200" dirty="0" err="1"/>
              <a:t>m.y</a:t>
            </a:r>
            <a:r>
              <a:rPr lang="en-US" sz="3200" dirty="0"/>
              <a:t>.</a:t>
            </a:r>
          </a:p>
        </p:txBody>
      </p:sp>
    </p:spTree>
    <p:extLst>
      <p:ext uri="{BB962C8B-B14F-4D97-AF65-F5344CB8AC3E}">
        <p14:creationId xmlns:p14="http://schemas.microsoft.com/office/powerpoint/2010/main" val="2594560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43F8-27EB-43D6-A565-9623BD9A07FE}"/>
              </a:ext>
            </a:extLst>
          </p:cNvPr>
          <p:cNvSpPr>
            <a:spLocks noGrp="1"/>
          </p:cNvSpPr>
          <p:nvPr>
            <p:ph type="title"/>
          </p:nvPr>
        </p:nvSpPr>
        <p:spPr/>
        <p:txBody>
          <a:bodyPr/>
          <a:lstStyle/>
          <a:p>
            <a:r>
              <a:rPr lang="en-US" dirty="0"/>
              <a:t>Oligocene Life</a:t>
            </a:r>
          </a:p>
        </p:txBody>
      </p:sp>
      <p:sp>
        <p:nvSpPr>
          <p:cNvPr id="3" name="Content Placeholder 2">
            <a:extLst>
              <a:ext uri="{FF2B5EF4-FFF2-40B4-BE49-F238E27FC236}">
                <a16:creationId xmlns:a16="http://schemas.microsoft.com/office/drawing/2014/main" id="{34D97841-A5F3-49E0-A660-6C94F74A9CB5}"/>
              </a:ext>
            </a:extLst>
          </p:cNvPr>
          <p:cNvSpPr>
            <a:spLocks noGrp="1"/>
          </p:cNvSpPr>
          <p:nvPr>
            <p:ph idx="1"/>
          </p:nvPr>
        </p:nvSpPr>
        <p:spPr>
          <a:xfrm>
            <a:off x="838200" y="1825625"/>
            <a:ext cx="4032738" cy="4351338"/>
          </a:xfrm>
        </p:spPr>
        <p:txBody>
          <a:bodyPr/>
          <a:lstStyle/>
          <a:p>
            <a:r>
              <a:rPr lang="en-US" dirty="0" err="1"/>
              <a:t>Titanotghere</a:t>
            </a:r>
            <a:endParaRPr lang="en-US" dirty="0"/>
          </a:p>
          <a:p>
            <a:r>
              <a:rPr lang="en-US" dirty="0"/>
              <a:t>Hyena</a:t>
            </a:r>
          </a:p>
          <a:p>
            <a:r>
              <a:rPr lang="en-US" dirty="0"/>
              <a:t>Grassland animals</a:t>
            </a:r>
          </a:p>
          <a:p>
            <a:r>
              <a:rPr lang="en-US" dirty="0"/>
              <a:t>Early Horses</a:t>
            </a:r>
          </a:p>
          <a:p>
            <a:endParaRPr lang="en-US" dirty="0"/>
          </a:p>
        </p:txBody>
      </p:sp>
      <p:pic>
        <p:nvPicPr>
          <p:cNvPr id="5" name="Picture 4" descr="A close up of an animal&#10;&#10;Description automatically generated">
            <a:extLst>
              <a:ext uri="{FF2B5EF4-FFF2-40B4-BE49-F238E27FC236}">
                <a16:creationId xmlns:a16="http://schemas.microsoft.com/office/drawing/2014/main" id="{9CB6404E-12FA-4CC9-8F7E-2F1539E49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0296" y="1718607"/>
            <a:ext cx="6211393" cy="4565374"/>
          </a:xfrm>
          <a:prstGeom prst="rect">
            <a:avLst/>
          </a:prstGeom>
        </p:spPr>
      </p:pic>
    </p:spTree>
    <p:extLst>
      <p:ext uri="{BB962C8B-B14F-4D97-AF65-F5344CB8AC3E}">
        <p14:creationId xmlns:p14="http://schemas.microsoft.com/office/powerpoint/2010/main" val="1921424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1BA60A71-F326-434C-B0B2-DC09F2E45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3749465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tree, animal&#10;&#10;Description automatically generated">
            <a:extLst>
              <a:ext uri="{FF2B5EF4-FFF2-40B4-BE49-F238E27FC236}">
                <a16:creationId xmlns:a16="http://schemas.microsoft.com/office/drawing/2014/main" id="{BAF1BA51-5EB3-4140-B062-C22BD2FA2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503" y="1256902"/>
            <a:ext cx="11570897" cy="4844959"/>
          </a:xfrm>
          <a:prstGeom prst="rect">
            <a:avLst/>
          </a:prstGeom>
        </p:spPr>
      </p:pic>
    </p:spTree>
    <p:extLst>
      <p:ext uri="{BB962C8B-B14F-4D97-AF65-F5344CB8AC3E}">
        <p14:creationId xmlns:p14="http://schemas.microsoft.com/office/powerpoint/2010/main" val="3499797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animals standing on top of a grass covered field&#10;&#10;Description automatically generated">
            <a:extLst>
              <a:ext uri="{FF2B5EF4-FFF2-40B4-BE49-F238E27FC236}">
                <a16:creationId xmlns:a16="http://schemas.microsoft.com/office/drawing/2014/main" id="{C7AC1B5A-A9B1-4912-B732-F8E9B7777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33" y="130629"/>
            <a:ext cx="6065803" cy="6858000"/>
          </a:xfrm>
          <a:prstGeom prst="rect">
            <a:avLst/>
          </a:prstGeom>
        </p:spPr>
      </p:pic>
      <p:pic>
        <p:nvPicPr>
          <p:cNvPr id="5" name="Picture 4" descr="A close up of an animal&#10;&#10;Description automatically generated">
            <a:extLst>
              <a:ext uri="{FF2B5EF4-FFF2-40B4-BE49-F238E27FC236}">
                <a16:creationId xmlns:a16="http://schemas.microsoft.com/office/drawing/2014/main" id="{2245F1FE-09AC-49BC-8A8B-54576B15F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7885" y="1052867"/>
            <a:ext cx="5547713" cy="3483964"/>
          </a:xfrm>
          <a:prstGeom prst="rect">
            <a:avLst/>
          </a:prstGeom>
        </p:spPr>
      </p:pic>
    </p:spTree>
    <p:extLst>
      <p:ext uri="{BB962C8B-B14F-4D97-AF65-F5344CB8AC3E}">
        <p14:creationId xmlns:p14="http://schemas.microsoft.com/office/powerpoint/2010/main" val="3126665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animal, outdoor, water&#10;&#10;Description automatically generated">
            <a:extLst>
              <a:ext uri="{FF2B5EF4-FFF2-40B4-BE49-F238E27FC236}">
                <a16:creationId xmlns:a16="http://schemas.microsoft.com/office/drawing/2014/main" id="{1C81628B-59A2-499E-8233-AEE16A461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231" y="242172"/>
            <a:ext cx="9417538" cy="6373655"/>
          </a:xfrm>
          <a:prstGeom prst="rect">
            <a:avLst/>
          </a:prstGeom>
        </p:spPr>
      </p:pic>
    </p:spTree>
    <p:extLst>
      <p:ext uri="{BB962C8B-B14F-4D97-AF65-F5344CB8AC3E}">
        <p14:creationId xmlns:p14="http://schemas.microsoft.com/office/powerpoint/2010/main" val="1842266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81A65-F421-48E3-9DA8-257770212D18}"/>
              </a:ext>
            </a:extLst>
          </p:cNvPr>
          <p:cNvSpPr>
            <a:spLocks noGrp="1"/>
          </p:cNvSpPr>
          <p:nvPr>
            <p:ph type="title"/>
          </p:nvPr>
        </p:nvSpPr>
        <p:spPr/>
        <p:txBody>
          <a:bodyPr/>
          <a:lstStyle/>
          <a:p>
            <a:r>
              <a:rPr lang="en-US" dirty="0"/>
              <a:t>Miocene</a:t>
            </a:r>
          </a:p>
        </p:txBody>
      </p:sp>
      <p:sp>
        <p:nvSpPr>
          <p:cNvPr id="3" name="Content Placeholder 2">
            <a:extLst>
              <a:ext uri="{FF2B5EF4-FFF2-40B4-BE49-F238E27FC236}">
                <a16:creationId xmlns:a16="http://schemas.microsoft.com/office/drawing/2014/main" id="{7ED8D943-CD16-4FAA-8558-6A8D5B25014A}"/>
              </a:ext>
            </a:extLst>
          </p:cNvPr>
          <p:cNvSpPr>
            <a:spLocks noGrp="1"/>
          </p:cNvSpPr>
          <p:nvPr>
            <p:ph idx="1"/>
          </p:nvPr>
        </p:nvSpPr>
        <p:spPr/>
        <p:txBody>
          <a:bodyPr/>
          <a:lstStyle/>
          <a:p>
            <a:r>
              <a:rPr lang="en-US" dirty="0"/>
              <a:t>North America Volcanism</a:t>
            </a:r>
          </a:p>
          <a:p>
            <a:r>
              <a:rPr lang="en-US" dirty="0"/>
              <a:t>Western N.A. Extension</a:t>
            </a:r>
          </a:p>
          <a:p>
            <a:r>
              <a:rPr lang="en-US" dirty="0"/>
              <a:t>Birth of San Andras Fault</a:t>
            </a:r>
          </a:p>
        </p:txBody>
      </p:sp>
    </p:spTree>
    <p:extLst>
      <p:ext uri="{BB962C8B-B14F-4D97-AF65-F5344CB8AC3E}">
        <p14:creationId xmlns:p14="http://schemas.microsoft.com/office/powerpoint/2010/main" val="377981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88373-6EFE-47A3-BF1E-466C44CEF00B}"/>
              </a:ext>
            </a:extLst>
          </p:cNvPr>
          <p:cNvSpPr>
            <a:spLocks noGrp="1"/>
          </p:cNvSpPr>
          <p:nvPr>
            <p:ph type="title"/>
          </p:nvPr>
        </p:nvSpPr>
        <p:spPr/>
        <p:txBody>
          <a:bodyPr/>
          <a:lstStyle/>
          <a:p>
            <a:r>
              <a:rPr lang="en-US" dirty="0"/>
              <a:t>Paleocene</a:t>
            </a:r>
          </a:p>
        </p:txBody>
      </p:sp>
      <p:sp>
        <p:nvSpPr>
          <p:cNvPr id="6" name="Content Placeholder 5">
            <a:extLst>
              <a:ext uri="{FF2B5EF4-FFF2-40B4-BE49-F238E27FC236}">
                <a16:creationId xmlns:a16="http://schemas.microsoft.com/office/drawing/2014/main" id="{E6FFFA73-E97F-41D3-85F6-586D9DCF13C9}"/>
              </a:ext>
            </a:extLst>
          </p:cNvPr>
          <p:cNvSpPr>
            <a:spLocks noGrp="1"/>
          </p:cNvSpPr>
          <p:nvPr>
            <p:ph idx="1"/>
          </p:nvPr>
        </p:nvSpPr>
        <p:spPr>
          <a:xfrm>
            <a:off x="838200" y="1825625"/>
            <a:ext cx="5575852" cy="4351338"/>
          </a:xfrm>
        </p:spPr>
        <p:txBody>
          <a:bodyPr/>
          <a:lstStyle/>
          <a:p>
            <a:r>
              <a:rPr lang="en-US" dirty="0"/>
              <a:t>Continents drifting apart</a:t>
            </a:r>
          </a:p>
          <a:p>
            <a:r>
              <a:rPr lang="en-US" dirty="0"/>
              <a:t>Closure of the North America Central Seaway “Western Interior Seaway”</a:t>
            </a:r>
          </a:p>
          <a:p>
            <a:r>
              <a:rPr lang="en-US" dirty="0"/>
              <a:t>Atlantic Opening</a:t>
            </a:r>
          </a:p>
        </p:txBody>
      </p:sp>
      <p:pic>
        <p:nvPicPr>
          <p:cNvPr id="8" name="Picture 7" descr="A close up of a map&#10;&#10;Description automatically generated">
            <a:extLst>
              <a:ext uri="{FF2B5EF4-FFF2-40B4-BE49-F238E27FC236}">
                <a16:creationId xmlns:a16="http://schemas.microsoft.com/office/drawing/2014/main" id="{8E0BBF0F-D06E-46CA-AD8A-5BF4216BA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1787" y="247650"/>
            <a:ext cx="5000625" cy="6362700"/>
          </a:xfrm>
          <a:prstGeom prst="rect">
            <a:avLst/>
          </a:prstGeom>
        </p:spPr>
      </p:pic>
    </p:spTree>
    <p:extLst>
      <p:ext uri="{BB962C8B-B14F-4D97-AF65-F5344CB8AC3E}">
        <p14:creationId xmlns:p14="http://schemas.microsoft.com/office/powerpoint/2010/main" val="3500810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23BE1-DCBE-4990-8A82-EF2B1046A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06" y="317680"/>
            <a:ext cx="10349516" cy="6540319"/>
          </a:xfrm>
          <a:prstGeom prst="rect">
            <a:avLst/>
          </a:prstGeom>
        </p:spPr>
      </p:pic>
    </p:spTree>
    <p:extLst>
      <p:ext uri="{BB962C8B-B14F-4D97-AF65-F5344CB8AC3E}">
        <p14:creationId xmlns:p14="http://schemas.microsoft.com/office/powerpoint/2010/main" val="2426715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9B2A1-B092-4CE0-9A9D-E8A448BA3A28}"/>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735303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F2F9-B054-4D47-8618-A5F32DA76876}"/>
              </a:ext>
            </a:extLst>
          </p:cNvPr>
          <p:cNvSpPr>
            <a:spLocks noGrp="1"/>
          </p:cNvSpPr>
          <p:nvPr>
            <p:ph type="title"/>
          </p:nvPr>
        </p:nvSpPr>
        <p:spPr>
          <a:xfrm>
            <a:off x="838200" y="365125"/>
            <a:ext cx="2753139" cy="1325563"/>
          </a:xfrm>
        </p:spPr>
        <p:txBody>
          <a:bodyPr/>
          <a:lstStyle/>
          <a:p>
            <a:r>
              <a:rPr lang="en-US" dirty="0"/>
              <a:t>5.3 to 23.0 M.Y. ago</a:t>
            </a:r>
          </a:p>
        </p:txBody>
      </p:sp>
      <p:sp>
        <p:nvSpPr>
          <p:cNvPr id="3" name="Content Placeholder 2">
            <a:extLst>
              <a:ext uri="{FF2B5EF4-FFF2-40B4-BE49-F238E27FC236}">
                <a16:creationId xmlns:a16="http://schemas.microsoft.com/office/drawing/2014/main" id="{5D49CECB-5804-4516-91E3-5A91739E689C}"/>
              </a:ext>
            </a:extLst>
          </p:cNvPr>
          <p:cNvSpPr>
            <a:spLocks noGrp="1"/>
          </p:cNvSpPr>
          <p:nvPr>
            <p:ph idx="1"/>
          </p:nvPr>
        </p:nvSpPr>
        <p:spPr>
          <a:xfrm>
            <a:off x="838200" y="1825625"/>
            <a:ext cx="4277139" cy="4351338"/>
          </a:xfrm>
        </p:spPr>
        <p:txBody>
          <a:bodyPr>
            <a:normAutofit fontScale="92500" lnSpcReduction="20000"/>
          </a:bodyPr>
          <a:lstStyle/>
          <a:p>
            <a:r>
              <a:rPr lang="en-US" dirty="0"/>
              <a:t>River systems in the Rocky Mountains continued to carry erosional sediments east and west during the Miocene. The climate was cool and dry compared to the tropical Paleocene and Eocene Epochs. Towards the end of the Miocene, the global climate became even cooler and drier because of an expansion of glacial ice sheets on Antarctica. Extension in the Basin and Range Province</a:t>
            </a:r>
          </a:p>
        </p:txBody>
      </p:sp>
      <p:pic>
        <p:nvPicPr>
          <p:cNvPr id="4" name="Picture 3">
            <a:extLst>
              <a:ext uri="{FF2B5EF4-FFF2-40B4-BE49-F238E27FC236}">
                <a16:creationId xmlns:a16="http://schemas.microsoft.com/office/drawing/2014/main" id="{12CADE19-3D79-489F-9CB0-E9CB29BB6591}"/>
              </a:ext>
            </a:extLst>
          </p:cNvPr>
          <p:cNvPicPr>
            <a:picLocks noChangeAspect="1"/>
          </p:cNvPicPr>
          <p:nvPr/>
        </p:nvPicPr>
        <p:blipFill>
          <a:blip r:embed="rId2"/>
          <a:stretch>
            <a:fillRect/>
          </a:stretch>
        </p:blipFill>
        <p:spPr>
          <a:xfrm>
            <a:off x="5115339" y="0"/>
            <a:ext cx="7099379" cy="6858000"/>
          </a:xfrm>
          <a:prstGeom prst="rect">
            <a:avLst/>
          </a:prstGeom>
        </p:spPr>
      </p:pic>
      <p:sp>
        <p:nvSpPr>
          <p:cNvPr id="5" name="TextBox 4">
            <a:extLst>
              <a:ext uri="{FF2B5EF4-FFF2-40B4-BE49-F238E27FC236}">
                <a16:creationId xmlns:a16="http://schemas.microsoft.com/office/drawing/2014/main" id="{27E70F38-A468-40EB-A68E-545E171979AB}"/>
              </a:ext>
            </a:extLst>
          </p:cNvPr>
          <p:cNvSpPr txBox="1"/>
          <p:nvPr/>
        </p:nvSpPr>
        <p:spPr>
          <a:xfrm>
            <a:off x="10482470" y="4890052"/>
            <a:ext cx="1637243" cy="646331"/>
          </a:xfrm>
          <a:prstGeom prst="rect">
            <a:avLst/>
          </a:prstGeom>
          <a:noFill/>
        </p:spPr>
        <p:txBody>
          <a:bodyPr wrap="none" rtlCol="0">
            <a:spAutoFit/>
          </a:bodyPr>
          <a:lstStyle/>
          <a:p>
            <a:r>
              <a:rPr lang="en-US" sz="3600" dirty="0"/>
              <a:t>18. </a:t>
            </a:r>
            <a:r>
              <a:rPr lang="en-US" sz="3600" dirty="0" err="1"/>
              <a:t>m.y</a:t>
            </a:r>
            <a:r>
              <a:rPr lang="en-US" sz="3600" dirty="0"/>
              <a:t>.</a:t>
            </a:r>
          </a:p>
        </p:txBody>
      </p:sp>
    </p:spTree>
    <p:extLst>
      <p:ext uri="{BB962C8B-B14F-4D97-AF65-F5344CB8AC3E}">
        <p14:creationId xmlns:p14="http://schemas.microsoft.com/office/powerpoint/2010/main" val="194700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D99FF-59C5-459E-ADC0-0AEE685325BE}"/>
              </a:ext>
            </a:extLst>
          </p:cNvPr>
          <p:cNvSpPr>
            <a:spLocks noGrp="1"/>
          </p:cNvSpPr>
          <p:nvPr>
            <p:ph type="title"/>
          </p:nvPr>
        </p:nvSpPr>
        <p:spPr/>
        <p:txBody>
          <a:bodyPr/>
          <a:lstStyle/>
          <a:p>
            <a:r>
              <a:rPr lang="en-US" dirty="0"/>
              <a:t>Miocene Life</a:t>
            </a:r>
          </a:p>
        </p:txBody>
      </p:sp>
      <p:sp>
        <p:nvSpPr>
          <p:cNvPr id="3" name="Content Placeholder 2">
            <a:extLst>
              <a:ext uri="{FF2B5EF4-FFF2-40B4-BE49-F238E27FC236}">
                <a16:creationId xmlns:a16="http://schemas.microsoft.com/office/drawing/2014/main" id="{2DFA8461-3C11-431B-9033-158A68EAF2A4}"/>
              </a:ext>
            </a:extLst>
          </p:cNvPr>
          <p:cNvSpPr>
            <a:spLocks noGrp="1"/>
          </p:cNvSpPr>
          <p:nvPr>
            <p:ph idx="1"/>
          </p:nvPr>
        </p:nvSpPr>
        <p:spPr>
          <a:xfrm>
            <a:off x="838200" y="1825625"/>
            <a:ext cx="3382108" cy="4351338"/>
          </a:xfrm>
        </p:spPr>
        <p:txBody>
          <a:bodyPr/>
          <a:lstStyle/>
          <a:p>
            <a:r>
              <a:rPr lang="en-US" dirty="0"/>
              <a:t>Manatee</a:t>
            </a:r>
          </a:p>
          <a:p>
            <a:r>
              <a:rPr lang="en-US" dirty="0"/>
              <a:t>Megalodon Shark</a:t>
            </a:r>
          </a:p>
          <a:p>
            <a:r>
              <a:rPr lang="en-US" dirty="0"/>
              <a:t>Camels</a:t>
            </a:r>
          </a:p>
          <a:p>
            <a:r>
              <a:rPr lang="en-US" dirty="0"/>
              <a:t>Ibex</a:t>
            </a:r>
          </a:p>
          <a:p>
            <a:r>
              <a:rPr lang="en-US" dirty="0"/>
              <a:t>Water Buffalo</a:t>
            </a:r>
          </a:p>
          <a:p>
            <a:r>
              <a:rPr lang="en-US" dirty="0"/>
              <a:t>Early Elephants</a:t>
            </a:r>
          </a:p>
          <a:p>
            <a:r>
              <a:rPr lang="en-US" dirty="0"/>
              <a:t>Pigs</a:t>
            </a:r>
          </a:p>
          <a:p>
            <a:endParaRPr lang="en-US" dirty="0"/>
          </a:p>
        </p:txBody>
      </p:sp>
      <p:pic>
        <p:nvPicPr>
          <p:cNvPr id="4" name="Picture 3">
            <a:extLst>
              <a:ext uri="{FF2B5EF4-FFF2-40B4-BE49-F238E27FC236}">
                <a16:creationId xmlns:a16="http://schemas.microsoft.com/office/drawing/2014/main" id="{0BAD5B99-FD61-4ED7-851B-AE819291DC96}"/>
              </a:ext>
            </a:extLst>
          </p:cNvPr>
          <p:cNvPicPr>
            <a:picLocks noChangeAspect="1"/>
          </p:cNvPicPr>
          <p:nvPr/>
        </p:nvPicPr>
        <p:blipFill>
          <a:blip r:embed="rId2"/>
          <a:stretch>
            <a:fillRect/>
          </a:stretch>
        </p:blipFill>
        <p:spPr>
          <a:xfrm>
            <a:off x="5843886" y="543931"/>
            <a:ext cx="5832297" cy="5948944"/>
          </a:xfrm>
          <a:prstGeom prst="rect">
            <a:avLst/>
          </a:prstGeom>
        </p:spPr>
      </p:pic>
    </p:spTree>
    <p:extLst>
      <p:ext uri="{BB962C8B-B14F-4D97-AF65-F5344CB8AC3E}">
        <p14:creationId xmlns:p14="http://schemas.microsoft.com/office/powerpoint/2010/main" val="135217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4DAD-2F19-48BA-B5AC-85FF64F00C02}"/>
              </a:ext>
            </a:extLst>
          </p:cNvPr>
          <p:cNvSpPr>
            <a:spLocks noGrp="1"/>
          </p:cNvSpPr>
          <p:nvPr>
            <p:ph type="title"/>
          </p:nvPr>
        </p:nvSpPr>
        <p:spPr/>
        <p:txBody>
          <a:bodyPr/>
          <a:lstStyle/>
          <a:p>
            <a:r>
              <a:rPr lang="en-US" dirty="0"/>
              <a:t>Basin and Range Extension</a:t>
            </a:r>
          </a:p>
        </p:txBody>
      </p:sp>
      <p:sp>
        <p:nvSpPr>
          <p:cNvPr id="3" name="Content Placeholder 2">
            <a:extLst>
              <a:ext uri="{FF2B5EF4-FFF2-40B4-BE49-F238E27FC236}">
                <a16:creationId xmlns:a16="http://schemas.microsoft.com/office/drawing/2014/main" id="{B187571D-C81F-4FB2-B4E1-963A67F4B936}"/>
              </a:ext>
            </a:extLst>
          </p:cNvPr>
          <p:cNvSpPr>
            <a:spLocks noGrp="1"/>
          </p:cNvSpPr>
          <p:nvPr>
            <p:ph idx="1"/>
          </p:nvPr>
        </p:nvSpPr>
        <p:spPr/>
        <p:txBody>
          <a:bodyPr/>
          <a:lstStyle/>
          <a:p>
            <a:r>
              <a:rPr lang="en-US" dirty="0"/>
              <a:t>Between Sierra Nevada and </a:t>
            </a:r>
            <a:r>
              <a:rPr lang="en-US" dirty="0" err="1"/>
              <a:t>Oasatch</a:t>
            </a:r>
            <a:r>
              <a:rPr lang="en-US" dirty="0"/>
              <a:t> Front</a:t>
            </a:r>
          </a:p>
          <a:p>
            <a:r>
              <a:rPr lang="en-US" dirty="0"/>
              <a:t>Miocene to Pliocene</a:t>
            </a:r>
          </a:p>
          <a:p>
            <a:r>
              <a:rPr lang="en-US" dirty="0"/>
              <a:t>East Pacific Rise moves under North America</a:t>
            </a:r>
          </a:p>
          <a:p>
            <a:r>
              <a:rPr lang="en-US" dirty="0"/>
              <a:t>Extension of hundreds of miles</a:t>
            </a:r>
          </a:p>
          <a:p>
            <a:r>
              <a:rPr lang="en-US" dirty="0"/>
              <a:t>Extensive volcanism</a:t>
            </a:r>
          </a:p>
        </p:txBody>
      </p:sp>
    </p:spTree>
    <p:extLst>
      <p:ext uri="{BB962C8B-B14F-4D97-AF65-F5344CB8AC3E}">
        <p14:creationId xmlns:p14="http://schemas.microsoft.com/office/powerpoint/2010/main" val="3447558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4A39DE73-2FBF-45EB-82B0-385853DA1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62" y="0"/>
            <a:ext cx="5661920" cy="6858000"/>
          </a:xfrm>
          <a:prstGeom prst="rect">
            <a:avLst/>
          </a:prstGeom>
        </p:spPr>
      </p:pic>
      <p:pic>
        <p:nvPicPr>
          <p:cNvPr id="7" name="Picture 6" descr="A picture containing text, map&#10;&#10;Description automatically generated">
            <a:extLst>
              <a:ext uri="{FF2B5EF4-FFF2-40B4-BE49-F238E27FC236}">
                <a16:creationId xmlns:a16="http://schemas.microsoft.com/office/drawing/2014/main" id="{EA6CA712-3F45-44BC-B3C7-B8E4A01C5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076" y="133434"/>
            <a:ext cx="4308546" cy="6893671"/>
          </a:xfrm>
          <a:prstGeom prst="rect">
            <a:avLst/>
          </a:prstGeom>
        </p:spPr>
      </p:pic>
    </p:spTree>
    <p:extLst>
      <p:ext uri="{BB962C8B-B14F-4D97-AF65-F5344CB8AC3E}">
        <p14:creationId xmlns:p14="http://schemas.microsoft.com/office/powerpoint/2010/main" val="3053966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0AAA006-85ED-432A-B049-AECAED939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243" y="100188"/>
            <a:ext cx="9500811" cy="6650568"/>
          </a:xfrm>
          <a:prstGeom prst="rect">
            <a:avLst/>
          </a:prstGeom>
        </p:spPr>
      </p:pic>
    </p:spTree>
    <p:extLst>
      <p:ext uri="{BB962C8B-B14F-4D97-AF65-F5344CB8AC3E}">
        <p14:creationId xmlns:p14="http://schemas.microsoft.com/office/powerpoint/2010/main" val="2402836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15DF5D8C-E1B2-4FF9-9C87-108A10E5A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9155" y="0"/>
            <a:ext cx="6493689" cy="6858000"/>
          </a:xfrm>
          <a:prstGeom prst="rect">
            <a:avLst/>
          </a:prstGeom>
        </p:spPr>
      </p:pic>
    </p:spTree>
    <p:extLst>
      <p:ext uri="{BB962C8B-B14F-4D97-AF65-F5344CB8AC3E}">
        <p14:creationId xmlns:p14="http://schemas.microsoft.com/office/powerpoint/2010/main" val="2224682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F2F21574-DE99-44FE-9945-63496A78E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332" y="556683"/>
            <a:ext cx="8078141" cy="6058606"/>
          </a:xfrm>
          <a:prstGeom prst="rect">
            <a:avLst/>
          </a:prstGeom>
        </p:spPr>
      </p:pic>
    </p:spTree>
    <p:extLst>
      <p:ext uri="{BB962C8B-B14F-4D97-AF65-F5344CB8AC3E}">
        <p14:creationId xmlns:p14="http://schemas.microsoft.com/office/powerpoint/2010/main" val="523447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5D919566-EC8B-4828-8012-DCB0A7987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11" y="316862"/>
            <a:ext cx="10182578" cy="6166712"/>
          </a:xfrm>
          <a:prstGeom prst="rect">
            <a:avLst/>
          </a:prstGeom>
        </p:spPr>
      </p:pic>
    </p:spTree>
    <p:extLst>
      <p:ext uri="{BB962C8B-B14F-4D97-AF65-F5344CB8AC3E}">
        <p14:creationId xmlns:p14="http://schemas.microsoft.com/office/powerpoint/2010/main" val="533903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92448-D96F-43C8-90BB-15921015DFC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0D6E739-D069-4E8F-AC9D-5A4649C3F69C}"/>
              </a:ext>
            </a:extLst>
          </p:cNvPr>
          <p:cNvPicPr>
            <a:picLocks noGrp="1" noChangeAspect="1"/>
          </p:cNvPicPr>
          <p:nvPr>
            <p:ph idx="1"/>
          </p:nvPr>
        </p:nvPicPr>
        <p:blipFill>
          <a:blip r:embed="rId2"/>
          <a:stretch>
            <a:fillRect/>
          </a:stretch>
        </p:blipFill>
        <p:spPr>
          <a:xfrm>
            <a:off x="1361264" y="365125"/>
            <a:ext cx="10302126" cy="6523244"/>
          </a:xfrm>
          <a:prstGeom prst="rect">
            <a:avLst/>
          </a:prstGeom>
        </p:spPr>
      </p:pic>
    </p:spTree>
    <p:extLst>
      <p:ext uri="{BB962C8B-B14F-4D97-AF65-F5344CB8AC3E}">
        <p14:creationId xmlns:p14="http://schemas.microsoft.com/office/powerpoint/2010/main" val="2992069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sky, mountain&#10;&#10;Description automatically generated">
            <a:extLst>
              <a:ext uri="{FF2B5EF4-FFF2-40B4-BE49-F238E27FC236}">
                <a16:creationId xmlns:a16="http://schemas.microsoft.com/office/drawing/2014/main" id="{AF85E70F-9D65-4CB8-81F3-8C88224DC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511" y="179681"/>
            <a:ext cx="9747956" cy="6498637"/>
          </a:xfrm>
          <a:prstGeom prst="rect">
            <a:avLst/>
          </a:prstGeom>
        </p:spPr>
      </p:pic>
    </p:spTree>
    <p:extLst>
      <p:ext uri="{BB962C8B-B14F-4D97-AF65-F5344CB8AC3E}">
        <p14:creationId xmlns:p14="http://schemas.microsoft.com/office/powerpoint/2010/main" val="1966871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8E6A377-6645-4AF5-AE08-06F4208E7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5087" y="0"/>
            <a:ext cx="6136913" cy="6858000"/>
          </a:xfrm>
          <a:prstGeom prst="rect">
            <a:avLst/>
          </a:prstGeom>
        </p:spPr>
      </p:pic>
      <p:pic>
        <p:nvPicPr>
          <p:cNvPr id="5" name="Picture 4">
            <a:extLst>
              <a:ext uri="{FF2B5EF4-FFF2-40B4-BE49-F238E27FC236}">
                <a16:creationId xmlns:a16="http://schemas.microsoft.com/office/drawing/2014/main" id="{486F7B9D-0C05-4C30-9574-77B53805A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95" y="213753"/>
            <a:ext cx="5488694" cy="6220520"/>
          </a:xfrm>
          <a:prstGeom prst="rect">
            <a:avLst/>
          </a:prstGeom>
        </p:spPr>
      </p:pic>
    </p:spTree>
    <p:extLst>
      <p:ext uri="{BB962C8B-B14F-4D97-AF65-F5344CB8AC3E}">
        <p14:creationId xmlns:p14="http://schemas.microsoft.com/office/powerpoint/2010/main" val="2778387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6CD9F04-63BD-4FC9-BCDC-40874A385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42204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grass, mountain&#10;&#10;Description automatically generated">
            <a:extLst>
              <a:ext uri="{FF2B5EF4-FFF2-40B4-BE49-F238E27FC236}">
                <a16:creationId xmlns:a16="http://schemas.microsoft.com/office/drawing/2014/main" id="{4C2C20BB-8395-49A7-90FA-FB38EBACF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901" y="0"/>
            <a:ext cx="9138198" cy="6858000"/>
          </a:xfrm>
          <a:prstGeom prst="rect">
            <a:avLst/>
          </a:prstGeom>
        </p:spPr>
      </p:pic>
    </p:spTree>
    <p:extLst>
      <p:ext uri="{BB962C8B-B14F-4D97-AF65-F5344CB8AC3E}">
        <p14:creationId xmlns:p14="http://schemas.microsoft.com/office/powerpoint/2010/main" val="3831326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CFED0D2F-0715-46B9-BC8F-0927528F4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45" y="0"/>
            <a:ext cx="5572420" cy="6858000"/>
          </a:xfrm>
          <a:prstGeom prst="rect">
            <a:avLst/>
          </a:prstGeom>
        </p:spPr>
      </p:pic>
      <p:pic>
        <p:nvPicPr>
          <p:cNvPr id="11" name="Picture 10" descr="A view of a mountain&#10;&#10;Description automatically generated">
            <a:extLst>
              <a:ext uri="{FF2B5EF4-FFF2-40B4-BE49-F238E27FC236}">
                <a16:creationId xmlns:a16="http://schemas.microsoft.com/office/drawing/2014/main" id="{587E7D21-B946-42F4-8F61-E2313E253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108" y="1614310"/>
            <a:ext cx="4836147" cy="3629379"/>
          </a:xfrm>
          <a:prstGeom prst="rect">
            <a:avLst/>
          </a:prstGeom>
        </p:spPr>
      </p:pic>
    </p:spTree>
    <p:extLst>
      <p:ext uri="{BB962C8B-B14F-4D97-AF65-F5344CB8AC3E}">
        <p14:creationId xmlns:p14="http://schemas.microsoft.com/office/powerpoint/2010/main" val="3370680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4E3C9526-5257-4DF8-A020-8A802ECA4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0796"/>
            <a:ext cx="12192000" cy="5536407"/>
          </a:xfrm>
          <a:prstGeom prst="rect">
            <a:avLst/>
          </a:prstGeom>
        </p:spPr>
      </p:pic>
    </p:spTree>
    <p:extLst>
      <p:ext uri="{BB962C8B-B14F-4D97-AF65-F5344CB8AC3E}">
        <p14:creationId xmlns:p14="http://schemas.microsoft.com/office/powerpoint/2010/main" val="29281104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large mountain in the background&#10;&#10;Description automatically generated">
            <a:extLst>
              <a:ext uri="{FF2B5EF4-FFF2-40B4-BE49-F238E27FC236}">
                <a16:creationId xmlns:a16="http://schemas.microsoft.com/office/drawing/2014/main" id="{818E6192-144F-4D79-8FC0-D5B0FB9E8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944908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52BE308-A2A7-47D6-AA9E-5C0D82873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968" y="152809"/>
            <a:ext cx="7492063" cy="6552381"/>
          </a:xfrm>
          <a:prstGeom prst="rect">
            <a:avLst/>
          </a:prstGeom>
        </p:spPr>
      </p:pic>
    </p:spTree>
    <p:extLst>
      <p:ext uri="{BB962C8B-B14F-4D97-AF65-F5344CB8AC3E}">
        <p14:creationId xmlns:p14="http://schemas.microsoft.com/office/powerpoint/2010/main" val="3878910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nature&#10;&#10;Description automatically generated">
            <a:extLst>
              <a:ext uri="{FF2B5EF4-FFF2-40B4-BE49-F238E27FC236}">
                <a16:creationId xmlns:a16="http://schemas.microsoft.com/office/drawing/2014/main" id="{D4513A6C-DDA8-4476-B64D-A0B9B45FA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137" y="404812"/>
            <a:ext cx="6943725" cy="6048375"/>
          </a:xfrm>
          <a:prstGeom prst="rect">
            <a:avLst/>
          </a:prstGeom>
        </p:spPr>
      </p:pic>
    </p:spTree>
    <p:extLst>
      <p:ext uri="{BB962C8B-B14F-4D97-AF65-F5344CB8AC3E}">
        <p14:creationId xmlns:p14="http://schemas.microsoft.com/office/powerpoint/2010/main" val="13278391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35C48-0582-4556-A7EA-51E275E78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911" y="0"/>
            <a:ext cx="10400178" cy="6858000"/>
          </a:xfrm>
          <a:prstGeom prst="rect">
            <a:avLst/>
          </a:prstGeom>
        </p:spPr>
      </p:pic>
    </p:spTree>
    <p:extLst>
      <p:ext uri="{BB962C8B-B14F-4D97-AF65-F5344CB8AC3E}">
        <p14:creationId xmlns:p14="http://schemas.microsoft.com/office/powerpoint/2010/main" val="3498894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F1FB-0F62-4703-877A-1DD59C93826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3326693-C297-4AFD-BEAB-32E16D2596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627" y="751371"/>
            <a:ext cx="11088280" cy="5741504"/>
          </a:xfrm>
        </p:spPr>
      </p:pic>
    </p:spTree>
    <p:extLst>
      <p:ext uri="{BB962C8B-B14F-4D97-AF65-F5344CB8AC3E}">
        <p14:creationId xmlns:p14="http://schemas.microsoft.com/office/powerpoint/2010/main" val="1488754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ature&#10;&#10;Description automatically generated">
            <a:extLst>
              <a:ext uri="{FF2B5EF4-FFF2-40B4-BE49-F238E27FC236}">
                <a16:creationId xmlns:a16="http://schemas.microsoft.com/office/drawing/2014/main" id="{FDDCDEB3-4CD1-4FE0-B581-30F7EA708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45" y="0"/>
            <a:ext cx="10823510" cy="6858000"/>
          </a:xfrm>
          <a:prstGeom prst="rect">
            <a:avLst/>
          </a:prstGeom>
        </p:spPr>
      </p:pic>
    </p:spTree>
    <p:extLst>
      <p:ext uri="{BB962C8B-B14F-4D97-AF65-F5344CB8AC3E}">
        <p14:creationId xmlns:p14="http://schemas.microsoft.com/office/powerpoint/2010/main" val="17568415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0FC1A22-302A-4518-A85C-482F1901F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65876"/>
            <a:ext cx="11232444" cy="5859592"/>
          </a:xfrm>
          <a:prstGeom prst="rect">
            <a:avLst/>
          </a:prstGeom>
        </p:spPr>
      </p:pic>
    </p:spTree>
    <p:extLst>
      <p:ext uri="{BB962C8B-B14F-4D97-AF65-F5344CB8AC3E}">
        <p14:creationId xmlns:p14="http://schemas.microsoft.com/office/powerpoint/2010/main" val="4016544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mountain, grass&#10;&#10;Description automatically generated">
            <a:extLst>
              <a:ext uri="{FF2B5EF4-FFF2-40B4-BE49-F238E27FC236}">
                <a16:creationId xmlns:a16="http://schemas.microsoft.com/office/drawing/2014/main" id="{63D79011-5562-4FD0-9B17-14F245391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91681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35469C-4320-4777-95A8-494D755AA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893" y="280803"/>
            <a:ext cx="10236445" cy="6401789"/>
          </a:xfrm>
          <a:prstGeom prst="rect">
            <a:avLst/>
          </a:prstGeom>
        </p:spPr>
      </p:pic>
    </p:spTree>
    <p:extLst>
      <p:ext uri="{BB962C8B-B14F-4D97-AF65-F5344CB8AC3E}">
        <p14:creationId xmlns:p14="http://schemas.microsoft.com/office/powerpoint/2010/main" val="3470520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10;&#10;Description automatically generated">
            <a:extLst>
              <a:ext uri="{FF2B5EF4-FFF2-40B4-BE49-F238E27FC236}">
                <a16:creationId xmlns:a16="http://schemas.microsoft.com/office/drawing/2014/main" id="{B800D580-82DE-49CB-A11D-5C1BBCE1F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932" y="237759"/>
            <a:ext cx="10296861" cy="6382482"/>
          </a:xfrm>
          <a:prstGeom prst="rect">
            <a:avLst/>
          </a:prstGeom>
        </p:spPr>
      </p:pic>
    </p:spTree>
    <p:extLst>
      <p:ext uri="{BB962C8B-B14F-4D97-AF65-F5344CB8AC3E}">
        <p14:creationId xmlns:p14="http://schemas.microsoft.com/office/powerpoint/2010/main" val="1761759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cattle standing on top of a grass covered field&#10;&#10;Description automatically generated">
            <a:extLst>
              <a:ext uri="{FF2B5EF4-FFF2-40B4-BE49-F238E27FC236}">
                <a16:creationId xmlns:a16="http://schemas.microsoft.com/office/drawing/2014/main" id="{CEDCB6CB-C06A-44E2-922B-81739CF07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934465"/>
            <a:ext cx="10905066" cy="4989070"/>
          </a:xfrm>
          <a:prstGeom prst="rect">
            <a:avLst/>
          </a:prstGeom>
        </p:spPr>
      </p:pic>
    </p:spTree>
    <p:extLst>
      <p:ext uri="{BB962C8B-B14F-4D97-AF65-F5344CB8AC3E}">
        <p14:creationId xmlns:p14="http://schemas.microsoft.com/office/powerpoint/2010/main" val="37762919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87B48-EB35-4EC0-816B-9781FEEDD23A}"/>
              </a:ext>
            </a:extLst>
          </p:cNvPr>
          <p:cNvPicPr>
            <a:picLocks noChangeAspect="1"/>
          </p:cNvPicPr>
          <p:nvPr/>
        </p:nvPicPr>
        <p:blipFill>
          <a:blip r:embed="rId2"/>
          <a:stretch>
            <a:fillRect/>
          </a:stretch>
        </p:blipFill>
        <p:spPr>
          <a:xfrm>
            <a:off x="754673" y="602639"/>
            <a:ext cx="11226258" cy="5376130"/>
          </a:xfrm>
          <a:prstGeom prst="rect">
            <a:avLst/>
          </a:prstGeom>
        </p:spPr>
      </p:pic>
    </p:spTree>
    <p:extLst>
      <p:ext uri="{BB962C8B-B14F-4D97-AF65-F5344CB8AC3E}">
        <p14:creationId xmlns:p14="http://schemas.microsoft.com/office/powerpoint/2010/main" val="3295131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FB61B26D-98B4-4C3F-8C03-4FF2D29E7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46026" cy="6858000"/>
          </a:xfrm>
          <a:prstGeom prst="rect">
            <a:avLst/>
          </a:prstGeom>
        </p:spPr>
      </p:pic>
      <p:pic>
        <p:nvPicPr>
          <p:cNvPr id="7" name="Picture 6" descr="A close up of an animal&#10;&#10;Description automatically generated">
            <a:extLst>
              <a:ext uri="{FF2B5EF4-FFF2-40B4-BE49-F238E27FC236}">
                <a16:creationId xmlns:a16="http://schemas.microsoft.com/office/drawing/2014/main" id="{F6DF1F18-8D80-4C86-96B9-056071AC4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841" y="810705"/>
            <a:ext cx="6408159" cy="4374085"/>
          </a:xfrm>
          <a:prstGeom prst="rect">
            <a:avLst/>
          </a:prstGeom>
        </p:spPr>
      </p:pic>
      <p:sp>
        <p:nvSpPr>
          <p:cNvPr id="8" name="TextBox 7">
            <a:extLst>
              <a:ext uri="{FF2B5EF4-FFF2-40B4-BE49-F238E27FC236}">
                <a16:creationId xmlns:a16="http://schemas.microsoft.com/office/drawing/2014/main" id="{740A13CE-E844-42BF-A449-D02493EBCCE4}"/>
              </a:ext>
            </a:extLst>
          </p:cNvPr>
          <p:cNvSpPr txBox="1"/>
          <p:nvPr/>
        </p:nvSpPr>
        <p:spPr>
          <a:xfrm>
            <a:off x="8515344" y="5441742"/>
            <a:ext cx="1721946" cy="646331"/>
          </a:xfrm>
          <a:prstGeom prst="rect">
            <a:avLst/>
          </a:prstGeom>
          <a:noFill/>
        </p:spPr>
        <p:txBody>
          <a:bodyPr wrap="none" rtlCol="0">
            <a:spAutoFit/>
          </a:bodyPr>
          <a:lstStyle/>
          <a:p>
            <a:pPr algn="ctr"/>
            <a:r>
              <a:rPr lang="en-US" dirty="0"/>
              <a:t>Merychippus</a:t>
            </a:r>
          </a:p>
          <a:p>
            <a:pPr algn="ctr"/>
            <a:r>
              <a:rPr lang="en-US" dirty="0"/>
              <a:t>Middle Miocene</a:t>
            </a:r>
          </a:p>
        </p:txBody>
      </p:sp>
    </p:spTree>
    <p:extLst>
      <p:ext uri="{BB962C8B-B14F-4D97-AF65-F5344CB8AC3E}">
        <p14:creationId xmlns:p14="http://schemas.microsoft.com/office/powerpoint/2010/main" val="9125955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BAAF-D1F2-4CD8-AB86-3CA2F518E1AC}"/>
              </a:ext>
            </a:extLst>
          </p:cNvPr>
          <p:cNvSpPr>
            <a:spLocks noGrp="1"/>
          </p:cNvSpPr>
          <p:nvPr>
            <p:ph type="title"/>
          </p:nvPr>
        </p:nvSpPr>
        <p:spPr/>
        <p:txBody>
          <a:bodyPr/>
          <a:lstStyle/>
          <a:p>
            <a:r>
              <a:rPr lang="en-US" dirty="0"/>
              <a:t>Pliocene</a:t>
            </a:r>
          </a:p>
        </p:txBody>
      </p:sp>
      <p:sp>
        <p:nvSpPr>
          <p:cNvPr id="3" name="Content Placeholder 2">
            <a:extLst>
              <a:ext uri="{FF2B5EF4-FFF2-40B4-BE49-F238E27FC236}">
                <a16:creationId xmlns:a16="http://schemas.microsoft.com/office/drawing/2014/main" id="{47CEBC4A-0DF9-446E-AD49-501A52A400B0}"/>
              </a:ext>
            </a:extLst>
          </p:cNvPr>
          <p:cNvSpPr>
            <a:spLocks noGrp="1"/>
          </p:cNvSpPr>
          <p:nvPr>
            <p:ph idx="1"/>
          </p:nvPr>
        </p:nvSpPr>
        <p:spPr>
          <a:xfrm>
            <a:off x="838200" y="1825625"/>
            <a:ext cx="3171092" cy="4351338"/>
          </a:xfrm>
        </p:spPr>
        <p:txBody>
          <a:bodyPr/>
          <a:lstStyle/>
          <a:p>
            <a:r>
              <a:rPr lang="en-US" dirty="0"/>
              <a:t>Anteaters</a:t>
            </a:r>
          </a:p>
          <a:p>
            <a:r>
              <a:rPr lang="en-US" dirty="0"/>
              <a:t>Turtles</a:t>
            </a:r>
          </a:p>
          <a:p>
            <a:r>
              <a:rPr lang="en-US" dirty="0"/>
              <a:t>Early Elephants</a:t>
            </a:r>
          </a:p>
          <a:p>
            <a:r>
              <a:rPr lang="en-US" dirty="0"/>
              <a:t>Giant Sloth</a:t>
            </a:r>
          </a:p>
          <a:p>
            <a:r>
              <a:rPr lang="en-US" dirty="0"/>
              <a:t>Bison</a:t>
            </a:r>
          </a:p>
          <a:p>
            <a:r>
              <a:rPr lang="en-US" dirty="0"/>
              <a:t>Redwoods</a:t>
            </a:r>
          </a:p>
        </p:txBody>
      </p:sp>
      <p:pic>
        <p:nvPicPr>
          <p:cNvPr id="7" name="Picture 6" descr="A picture containing grass, tree, outdoor, sky&#10;&#10;Description automatically generated">
            <a:extLst>
              <a:ext uri="{FF2B5EF4-FFF2-40B4-BE49-F238E27FC236}">
                <a16:creationId xmlns:a16="http://schemas.microsoft.com/office/drawing/2014/main" id="{90386BC1-34BD-4470-AD41-0AD91A652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321" y="687265"/>
            <a:ext cx="6230707" cy="4781550"/>
          </a:xfrm>
          <a:prstGeom prst="rect">
            <a:avLst/>
          </a:prstGeom>
        </p:spPr>
      </p:pic>
    </p:spTree>
    <p:extLst>
      <p:ext uri="{BB962C8B-B14F-4D97-AF65-F5344CB8AC3E}">
        <p14:creationId xmlns:p14="http://schemas.microsoft.com/office/powerpoint/2010/main" val="21427263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6327E0-A85C-4049-BD1D-9C473E98A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831850"/>
            <a:ext cx="10160000" cy="5194300"/>
          </a:xfrm>
          <a:prstGeom prst="rect">
            <a:avLst/>
          </a:prstGeom>
        </p:spPr>
      </p:pic>
    </p:spTree>
    <p:extLst>
      <p:ext uri="{BB962C8B-B14F-4D97-AF65-F5344CB8AC3E}">
        <p14:creationId xmlns:p14="http://schemas.microsoft.com/office/powerpoint/2010/main" val="478903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464174-DFA9-4821-870F-FB0CED4644D6}"/>
              </a:ext>
            </a:extLst>
          </p:cNvPr>
          <p:cNvSpPr>
            <a:spLocks noGrp="1"/>
          </p:cNvSpPr>
          <p:nvPr>
            <p:ph type="title"/>
          </p:nvPr>
        </p:nvSpPr>
        <p:spPr>
          <a:xfrm>
            <a:off x="838200" y="365125"/>
            <a:ext cx="3448050" cy="1325563"/>
          </a:xfrm>
        </p:spPr>
        <p:txBody>
          <a:bodyPr>
            <a:normAutofit fontScale="90000"/>
          </a:bodyPr>
          <a:lstStyle/>
          <a:p>
            <a:r>
              <a:rPr lang="en-US" b="1" dirty="0"/>
              <a:t>55.8 to 65.5 Million Years Ago</a:t>
            </a:r>
          </a:p>
        </p:txBody>
      </p:sp>
      <p:sp>
        <p:nvSpPr>
          <p:cNvPr id="10" name="Content Placeholder 9">
            <a:extLst>
              <a:ext uri="{FF2B5EF4-FFF2-40B4-BE49-F238E27FC236}">
                <a16:creationId xmlns:a16="http://schemas.microsoft.com/office/drawing/2014/main" id="{196D78AE-7F72-407D-ACA6-3166194DC6C6}"/>
              </a:ext>
            </a:extLst>
          </p:cNvPr>
          <p:cNvSpPr>
            <a:spLocks noGrp="1"/>
          </p:cNvSpPr>
          <p:nvPr>
            <p:ph idx="1"/>
          </p:nvPr>
        </p:nvSpPr>
        <p:spPr>
          <a:xfrm>
            <a:off x="838200" y="1825625"/>
            <a:ext cx="3760304" cy="4351338"/>
          </a:xfrm>
        </p:spPr>
        <p:txBody>
          <a:bodyPr/>
          <a:lstStyle/>
          <a:p>
            <a:r>
              <a:rPr lang="en-US" dirty="0"/>
              <a:t>Earth's climate was warm relative to today. Polar ice sheets were smaller and sea level was higher. </a:t>
            </a:r>
            <a:r>
              <a:rPr lang="en-US" u="sng" dirty="0"/>
              <a:t>Central plains were warm </a:t>
            </a:r>
            <a:r>
              <a:rPr lang="en-US" dirty="0"/>
              <a:t>and humid, and the Rocky Mountains were forming in the western part of North America.</a:t>
            </a:r>
          </a:p>
        </p:txBody>
      </p:sp>
      <p:pic>
        <p:nvPicPr>
          <p:cNvPr id="11" name="Picture 10">
            <a:extLst>
              <a:ext uri="{FF2B5EF4-FFF2-40B4-BE49-F238E27FC236}">
                <a16:creationId xmlns:a16="http://schemas.microsoft.com/office/drawing/2014/main" id="{9FF009F3-87A5-4DF4-8DA3-3BDB7507D8FE}"/>
              </a:ext>
            </a:extLst>
          </p:cNvPr>
          <p:cNvPicPr>
            <a:picLocks noChangeAspect="1"/>
          </p:cNvPicPr>
          <p:nvPr/>
        </p:nvPicPr>
        <p:blipFill>
          <a:blip r:embed="rId2"/>
          <a:stretch>
            <a:fillRect/>
          </a:stretch>
        </p:blipFill>
        <p:spPr>
          <a:xfrm>
            <a:off x="5124450" y="0"/>
            <a:ext cx="7099379" cy="6858000"/>
          </a:xfrm>
          <a:prstGeom prst="rect">
            <a:avLst/>
          </a:prstGeom>
        </p:spPr>
      </p:pic>
      <p:sp>
        <p:nvSpPr>
          <p:cNvPr id="12" name="TextBox 11">
            <a:extLst>
              <a:ext uri="{FF2B5EF4-FFF2-40B4-BE49-F238E27FC236}">
                <a16:creationId xmlns:a16="http://schemas.microsoft.com/office/drawing/2014/main" id="{C9EB4A8B-96DC-44E3-90EE-E7E1566A9EAF}"/>
              </a:ext>
            </a:extLst>
          </p:cNvPr>
          <p:cNvSpPr txBox="1"/>
          <p:nvPr/>
        </p:nvSpPr>
        <p:spPr>
          <a:xfrm>
            <a:off x="10744770" y="4489174"/>
            <a:ext cx="1479059" cy="584775"/>
          </a:xfrm>
          <a:prstGeom prst="rect">
            <a:avLst/>
          </a:prstGeom>
          <a:noFill/>
        </p:spPr>
        <p:txBody>
          <a:bodyPr wrap="none" rtlCol="0">
            <a:spAutoFit/>
          </a:bodyPr>
          <a:lstStyle/>
          <a:p>
            <a:r>
              <a:rPr lang="en-US" sz="3200" dirty="0"/>
              <a:t>60. </a:t>
            </a:r>
            <a:r>
              <a:rPr lang="en-US" sz="3200" dirty="0" err="1"/>
              <a:t>m.y</a:t>
            </a:r>
            <a:r>
              <a:rPr lang="en-US" sz="3200" dirty="0"/>
              <a:t>.</a:t>
            </a:r>
          </a:p>
        </p:txBody>
      </p:sp>
      <p:pic>
        <p:nvPicPr>
          <p:cNvPr id="1025" name="Picture 1" descr="Paleocene%2060ma">
            <a:extLst>
              <a:ext uri="{FF2B5EF4-FFF2-40B4-BE49-F238E27FC236}">
                <a16:creationId xmlns:a16="http://schemas.microsoft.com/office/drawing/2014/main" id="{81E146D8-328C-4FB8-8E81-5BD49F593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7227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D4AB26E-2C96-4EF5-BE86-F7F35C57C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836" y="0"/>
            <a:ext cx="10018327" cy="6858000"/>
          </a:xfrm>
          <a:prstGeom prst="rect">
            <a:avLst/>
          </a:prstGeom>
        </p:spPr>
      </p:pic>
    </p:spTree>
    <p:extLst>
      <p:ext uri="{BB962C8B-B14F-4D97-AF65-F5344CB8AC3E}">
        <p14:creationId xmlns:p14="http://schemas.microsoft.com/office/powerpoint/2010/main" val="18261293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9DB01-36D8-4E1E-A180-B5E37DC81C4D}"/>
              </a:ext>
            </a:extLst>
          </p:cNvPr>
          <p:cNvSpPr>
            <a:spLocks noGrp="1"/>
          </p:cNvSpPr>
          <p:nvPr>
            <p:ph type="title"/>
          </p:nvPr>
        </p:nvSpPr>
        <p:spPr>
          <a:xfrm>
            <a:off x="838200" y="365125"/>
            <a:ext cx="2895600" cy="1325563"/>
          </a:xfrm>
        </p:spPr>
        <p:txBody>
          <a:bodyPr/>
          <a:lstStyle/>
          <a:p>
            <a:r>
              <a:rPr lang="en-US" dirty="0"/>
              <a:t>1.8 to 5.3 M.Y. ago</a:t>
            </a:r>
          </a:p>
        </p:txBody>
      </p:sp>
      <p:sp>
        <p:nvSpPr>
          <p:cNvPr id="3" name="Content Placeholder 2">
            <a:extLst>
              <a:ext uri="{FF2B5EF4-FFF2-40B4-BE49-F238E27FC236}">
                <a16:creationId xmlns:a16="http://schemas.microsoft.com/office/drawing/2014/main" id="{32B0BE14-1E50-4D9A-8A3D-696FD8D56C6D}"/>
              </a:ext>
            </a:extLst>
          </p:cNvPr>
          <p:cNvSpPr>
            <a:spLocks noGrp="1"/>
          </p:cNvSpPr>
          <p:nvPr>
            <p:ph idx="1"/>
          </p:nvPr>
        </p:nvSpPr>
        <p:spPr>
          <a:xfrm>
            <a:off x="838200" y="1825625"/>
            <a:ext cx="4216400" cy="4351338"/>
          </a:xfrm>
        </p:spPr>
        <p:txBody>
          <a:bodyPr>
            <a:normAutofit fontScale="92500" lnSpcReduction="20000"/>
          </a:bodyPr>
          <a:lstStyle/>
          <a:p>
            <a:r>
              <a:rPr lang="en-US" dirty="0"/>
              <a:t>Global sea level dropped over 50 meters in the Pliocene because of an increase in glacial ice at the poles. This increase of glacial ice created a global climate that was relatively dry and cool. At the end of the Pliocene, further expansion of glacial ice occurred at the poles, which led to another decrease in global temperatures, and a drop in sea level around the world. </a:t>
            </a:r>
          </a:p>
        </p:txBody>
      </p:sp>
      <p:pic>
        <p:nvPicPr>
          <p:cNvPr id="4" name="Picture 3">
            <a:extLst>
              <a:ext uri="{FF2B5EF4-FFF2-40B4-BE49-F238E27FC236}">
                <a16:creationId xmlns:a16="http://schemas.microsoft.com/office/drawing/2014/main" id="{32FF7866-BC8B-4825-B63D-B82D9A611D92}"/>
              </a:ext>
            </a:extLst>
          </p:cNvPr>
          <p:cNvPicPr>
            <a:picLocks noChangeAspect="1"/>
          </p:cNvPicPr>
          <p:nvPr/>
        </p:nvPicPr>
        <p:blipFill>
          <a:blip r:embed="rId2"/>
          <a:stretch>
            <a:fillRect/>
          </a:stretch>
        </p:blipFill>
        <p:spPr>
          <a:xfrm>
            <a:off x="5054600" y="0"/>
            <a:ext cx="7099379" cy="6858000"/>
          </a:xfrm>
          <a:prstGeom prst="rect">
            <a:avLst/>
          </a:prstGeom>
        </p:spPr>
      </p:pic>
      <p:sp>
        <p:nvSpPr>
          <p:cNvPr id="5" name="TextBox 4">
            <a:extLst>
              <a:ext uri="{FF2B5EF4-FFF2-40B4-BE49-F238E27FC236}">
                <a16:creationId xmlns:a16="http://schemas.microsoft.com/office/drawing/2014/main" id="{71D51968-25CD-46C7-8FD7-B923AB48AA25}"/>
              </a:ext>
            </a:extLst>
          </p:cNvPr>
          <p:cNvSpPr txBox="1"/>
          <p:nvPr/>
        </p:nvSpPr>
        <p:spPr>
          <a:xfrm>
            <a:off x="10336695" y="4717774"/>
            <a:ext cx="1637243" cy="646331"/>
          </a:xfrm>
          <a:prstGeom prst="rect">
            <a:avLst/>
          </a:prstGeom>
          <a:noFill/>
        </p:spPr>
        <p:txBody>
          <a:bodyPr wrap="none" rtlCol="0">
            <a:spAutoFit/>
          </a:bodyPr>
          <a:lstStyle/>
          <a:p>
            <a:r>
              <a:rPr lang="en-US" sz="3600" dirty="0"/>
              <a:t>3.0 </a:t>
            </a:r>
            <a:r>
              <a:rPr lang="en-US" sz="3600" dirty="0" err="1"/>
              <a:t>m.y</a:t>
            </a:r>
            <a:r>
              <a:rPr lang="en-US" sz="3600" dirty="0"/>
              <a:t>.</a:t>
            </a:r>
          </a:p>
        </p:txBody>
      </p:sp>
    </p:spTree>
    <p:extLst>
      <p:ext uri="{BB962C8B-B14F-4D97-AF65-F5344CB8AC3E}">
        <p14:creationId xmlns:p14="http://schemas.microsoft.com/office/powerpoint/2010/main" val="2691509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tree, field&#10;&#10;Description automatically generated">
            <a:extLst>
              <a:ext uri="{FF2B5EF4-FFF2-40B4-BE49-F238E27FC236}">
                <a16:creationId xmlns:a16="http://schemas.microsoft.com/office/drawing/2014/main" id="{5099B7AB-7696-4D7F-B947-0CB7A7647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018" y="367322"/>
            <a:ext cx="10150719" cy="6235695"/>
          </a:xfrm>
          <a:prstGeom prst="rect">
            <a:avLst/>
          </a:prstGeom>
        </p:spPr>
      </p:pic>
    </p:spTree>
    <p:extLst>
      <p:ext uri="{BB962C8B-B14F-4D97-AF65-F5344CB8AC3E}">
        <p14:creationId xmlns:p14="http://schemas.microsoft.com/office/powerpoint/2010/main" val="33034560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alm trees&#10;&#10;Description automatically generated">
            <a:extLst>
              <a:ext uri="{FF2B5EF4-FFF2-40B4-BE49-F238E27FC236}">
                <a16:creationId xmlns:a16="http://schemas.microsoft.com/office/drawing/2014/main" id="{2C067CA9-E0F0-4E9E-BCDE-FFA4185E8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427" y="576188"/>
            <a:ext cx="9950193" cy="6141135"/>
          </a:xfrm>
          <a:prstGeom prst="rect">
            <a:avLst/>
          </a:prstGeom>
        </p:spPr>
      </p:pic>
    </p:spTree>
    <p:extLst>
      <p:ext uri="{BB962C8B-B14F-4D97-AF65-F5344CB8AC3E}">
        <p14:creationId xmlns:p14="http://schemas.microsoft.com/office/powerpoint/2010/main" val="2779338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61FB7B4B-7766-4E8C-B91D-62317F644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09" y="252166"/>
            <a:ext cx="7139933" cy="6356023"/>
          </a:xfrm>
          <a:prstGeom prst="rect">
            <a:avLst/>
          </a:prstGeom>
        </p:spPr>
      </p:pic>
      <p:pic>
        <p:nvPicPr>
          <p:cNvPr id="7" name="Picture 6" descr="A brown horse&#10;&#10;Description automatically generated">
            <a:extLst>
              <a:ext uri="{FF2B5EF4-FFF2-40B4-BE49-F238E27FC236}">
                <a16:creationId xmlns:a16="http://schemas.microsoft.com/office/drawing/2014/main" id="{61B740C0-4A26-4EA0-BB16-C2DCD0C32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606" y="908574"/>
            <a:ext cx="4186016" cy="2909282"/>
          </a:xfrm>
          <a:prstGeom prst="rect">
            <a:avLst/>
          </a:prstGeom>
        </p:spPr>
      </p:pic>
      <p:sp>
        <p:nvSpPr>
          <p:cNvPr id="8" name="TextBox 7">
            <a:extLst>
              <a:ext uri="{FF2B5EF4-FFF2-40B4-BE49-F238E27FC236}">
                <a16:creationId xmlns:a16="http://schemas.microsoft.com/office/drawing/2014/main" id="{30188706-49AD-4A3E-A19C-16BDC058DCFB}"/>
              </a:ext>
            </a:extLst>
          </p:cNvPr>
          <p:cNvSpPr txBox="1"/>
          <p:nvPr/>
        </p:nvSpPr>
        <p:spPr>
          <a:xfrm>
            <a:off x="7799606" y="4797778"/>
            <a:ext cx="2560509" cy="646331"/>
          </a:xfrm>
          <a:prstGeom prst="rect">
            <a:avLst/>
          </a:prstGeom>
          <a:noFill/>
        </p:spPr>
        <p:txBody>
          <a:bodyPr wrap="none" rtlCol="0">
            <a:spAutoFit/>
          </a:bodyPr>
          <a:lstStyle/>
          <a:p>
            <a:pPr algn="ctr"/>
            <a:r>
              <a:rPr lang="en-US" dirty="0"/>
              <a:t>Pliohippus</a:t>
            </a:r>
          </a:p>
          <a:p>
            <a:pPr algn="ctr"/>
            <a:r>
              <a:rPr lang="en-US" dirty="0"/>
              <a:t>Pliocene or Late Miocene</a:t>
            </a:r>
          </a:p>
        </p:txBody>
      </p:sp>
    </p:spTree>
    <p:extLst>
      <p:ext uri="{BB962C8B-B14F-4D97-AF65-F5344CB8AC3E}">
        <p14:creationId xmlns:p14="http://schemas.microsoft.com/office/powerpoint/2010/main" val="2044113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0CBD9-61C6-4610-A9B1-B7B3264E5D82}"/>
              </a:ext>
            </a:extLst>
          </p:cNvPr>
          <p:cNvSpPr>
            <a:spLocks noGrp="1"/>
          </p:cNvSpPr>
          <p:nvPr>
            <p:ph type="title"/>
          </p:nvPr>
        </p:nvSpPr>
        <p:spPr/>
        <p:txBody>
          <a:bodyPr/>
          <a:lstStyle/>
          <a:p>
            <a:r>
              <a:rPr lang="en-US" dirty="0"/>
              <a:t>Paleocene Life</a:t>
            </a:r>
          </a:p>
        </p:txBody>
      </p:sp>
      <p:pic>
        <p:nvPicPr>
          <p:cNvPr id="5" name="Content Placeholder 4" descr="A close up of a tree&#10;&#10;Description automatically generated">
            <a:extLst>
              <a:ext uri="{FF2B5EF4-FFF2-40B4-BE49-F238E27FC236}">
                <a16:creationId xmlns:a16="http://schemas.microsoft.com/office/drawing/2014/main" id="{8958655E-2E16-46EA-A109-557CDE155D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493044"/>
            <a:ext cx="11088757" cy="4331546"/>
          </a:xfrm>
        </p:spPr>
      </p:pic>
    </p:spTree>
    <p:extLst>
      <p:ext uri="{BB962C8B-B14F-4D97-AF65-F5344CB8AC3E}">
        <p14:creationId xmlns:p14="http://schemas.microsoft.com/office/powerpoint/2010/main" val="2780438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1B8B-F819-4A2C-90B0-5C2AA1C36CD1}"/>
              </a:ext>
            </a:extLst>
          </p:cNvPr>
          <p:cNvSpPr>
            <a:spLocks noGrp="1"/>
          </p:cNvSpPr>
          <p:nvPr>
            <p:ph type="title"/>
          </p:nvPr>
        </p:nvSpPr>
        <p:spPr>
          <a:xfrm>
            <a:off x="648929" y="629266"/>
            <a:ext cx="5127031" cy="1676603"/>
          </a:xfrm>
        </p:spPr>
        <p:txBody>
          <a:bodyPr>
            <a:normAutofit/>
          </a:bodyPr>
          <a:lstStyle/>
          <a:p>
            <a:r>
              <a:rPr lang="en-US" dirty="0"/>
              <a:t>Paleocene life</a:t>
            </a:r>
          </a:p>
        </p:txBody>
      </p:sp>
      <p:sp>
        <p:nvSpPr>
          <p:cNvPr id="3" name="Content Placeholder 2">
            <a:extLst>
              <a:ext uri="{FF2B5EF4-FFF2-40B4-BE49-F238E27FC236}">
                <a16:creationId xmlns:a16="http://schemas.microsoft.com/office/drawing/2014/main" id="{CCF58BB2-2F0F-4B77-A007-BD7A7CB62804}"/>
              </a:ext>
            </a:extLst>
          </p:cNvPr>
          <p:cNvSpPr>
            <a:spLocks noGrp="1"/>
          </p:cNvSpPr>
          <p:nvPr>
            <p:ph idx="1"/>
          </p:nvPr>
        </p:nvSpPr>
        <p:spPr>
          <a:xfrm>
            <a:off x="648930" y="2438400"/>
            <a:ext cx="5127029" cy="3785419"/>
          </a:xfrm>
        </p:spPr>
        <p:txBody>
          <a:bodyPr>
            <a:normAutofit/>
          </a:bodyPr>
          <a:lstStyle/>
          <a:p>
            <a:r>
              <a:rPr lang="en-US" dirty="0"/>
              <a:t>Lemurs</a:t>
            </a:r>
          </a:p>
          <a:p>
            <a:r>
              <a:rPr lang="en-US" dirty="0"/>
              <a:t>Alligators</a:t>
            </a:r>
          </a:p>
          <a:p>
            <a:r>
              <a:rPr lang="en-US" dirty="0"/>
              <a:t>Cats</a:t>
            </a:r>
          </a:p>
          <a:p>
            <a:r>
              <a:rPr lang="en-US" dirty="0"/>
              <a:t>Hippos</a:t>
            </a:r>
          </a:p>
        </p:txBody>
      </p:sp>
      <p:pic>
        <p:nvPicPr>
          <p:cNvPr id="5" name="Picture 4">
            <a:extLst>
              <a:ext uri="{FF2B5EF4-FFF2-40B4-BE49-F238E27FC236}">
                <a16:creationId xmlns:a16="http://schemas.microsoft.com/office/drawing/2014/main" id="{07673BCF-CBCA-4C03-AEAC-0BC19447A0C8}"/>
              </a:ext>
            </a:extLst>
          </p:cNvPr>
          <p:cNvPicPr>
            <a:picLocks noChangeAspect="1"/>
          </p:cNvPicPr>
          <p:nvPr/>
        </p:nvPicPr>
        <p:blipFill rotWithShape="1">
          <a:blip r:embed="rId2">
            <a:extLst>
              <a:ext uri="{28A0092B-C50C-407E-A947-70E740481C1C}">
                <a14:useLocalDpi xmlns:a14="http://schemas.microsoft.com/office/drawing/2010/main" val="0"/>
              </a:ext>
            </a:extLst>
          </a:blip>
          <a:srcRect t="6524" r="2" b="18670"/>
          <a:stretch/>
        </p:blipFill>
        <p:spPr>
          <a:xfrm>
            <a:off x="6090613" y="640082"/>
            <a:ext cx="5461724" cy="5577837"/>
          </a:xfrm>
          <a:prstGeom prst="rect">
            <a:avLst/>
          </a:prstGeom>
          <a:effectLst/>
        </p:spPr>
      </p:pic>
    </p:spTree>
    <p:extLst>
      <p:ext uri="{BB962C8B-B14F-4D97-AF65-F5344CB8AC3E}">
        <p14:creationId xmlns:p14="http://schemas.microsoft.com/office/powerpoint/2010/main" val="1226670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1600</TotalTime>
  <Words>566</Words>
  <Application>Microsoft Office PowerPoint</Application>
  <PresentationFormat>Widescreen</PresentationFormat>
  <Paragraphs>96</Paragraphs>
  <Slides>74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74</vt:i4>
      </vt:variant>
    </vt:vector>
  </HeadingPairs>
  <TitlesOfParts>
    <vt:vector size="78" baseType="lpstr">
      <vt:lpstr>Arial</vt:lpstr>
      <vt:lpstr>Calibri</vt:lpstr>
      <vt:lpstr>Calibri Light</vt:lpstr>
      <vt:lpstr>Office Theme</vt:lpstr>
      <vt:lpstr>Evolution of the Earth 13.7 Billion Years in the Making</vt:lpstr>
      <vt:lpstr>The Cenozoic</vt:lpstr>
      <vt:lpstr>Cenozoic North America</vt:lpstr>
      <vt:lpstr>Paleocene</vt:lpstr>
      <vt:lpstr>PowerPoint Presentation</vt:lpstr>
      <vt:lpstr>PowerPoint Presentation</vt:lpstr>
      <vt:lpstr>55.8 to 65.5 Million Years Ago</vt:lpstr>
      <vt:lpstr>Paleocene Life</vt:lpstr>
      <vt:lpstr>Paleocene life</vt:lpstr>
      <vt:lpstr>Angiosperms replacing the Gymnosperms</vt:lpstr>
      <vt:lpstr>Paleocene Giant Birds</vt:lpstr>
      <vt:lpstr>Paleocene-Eocene Thermal Maximum</vt:lpstr>
      <vt:lpstr>PowerPoint Presentation</vt:lpstr>
      <vt:lpstr>PowerPoint Presentation</vt:lpstr>
      <vt:lpstr>PowerPoint Presentation</vt:lpstr>
      <vt:lpstr>PowerPoint Presentation</vt:lpstr>
      <vt:lpstr>PowerPoint Presentation</vt:lpstr>
      <vt:lpstr>PowerPoint Presentation</vt:lpstr>
      <vt:lpstr>Eocene</vt:lpstr>
      <vt:lpstr>PowerPoint Presentation</vt:lpstr>
      <vt:lpstr>33.9 to 55.8 M.Y. ago</vt:lpstr>
      <vt:lpstr>PowerPoint Presentation</vt:lpstr>
      <vt:lpstr>PowerPoint Presentation</vt:lpstr>
      <vt:lpstr>Eocene Life: 56 to 34 Million Years Ago</vt:lpstr>
      <vt:lpstr>PowerPoint Presentation</vt:lpstr>
      <vt:lpstr>PowerPoint Presentation</vt:lpstr>
      <vt:lpstr>PowerPoint Presentation</vt:lpstr>
      <vt:lpstr>PowerPoint Presentation</vt:lpstr>
      <vt:lpstr>Oligocene: 34 to 23 M.Y. ago</vt:lpstr>
      <vt:lpstr>PowerPoint Presentation</vt:lpstr>
      <vt:lpstr>PowerPoint Presentation</vt:lpstr>
      <vt:lpstr>PowerPoint Presentation</vt:lpstr>
      <vt:lpstr>23.O to 33.9 M.Y. Ago</vt:lpstr>
      <vt:lpstr>Oligocene Life</vt:lpstr>
      <vt:lpstr>PowerPoint Presentation</vt:lpstr>
      <vt:lpstr>PowerPoint Presentation</vt:lpstr>
      <vt:lpstr>PowerPoint Presentation</vt:lpstr>
      <vt:lpstr>PowerPoint Presentation</vt:lpstr>
      <vt:lpstr>Miocene</vt:lpstr>
      <vt:lpstr>PowerPoint Presentation</vt:lpstr>
      <vt:lpstr>PowerPoint Presentation</vt:lpstr>
      <vt:lpstr>5.3 to 23.0 M.Y. ago</vt:lpstr>
      <vt:lpstr>Miocene Life</vt:lpstr>
      <vt:lpstr>Basin and Range Extension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Pliocene</vt:lpstr>
      <vt:lpstr>PowerPoint Presentation</vt:lpstr>
      <vt:lpstr>PowerPoint Presentation</vt:lpstr>
      <vt:lpstr>1.8 to 5.3 M.Y. ago</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of the Earth 13.7 Billion Years in the Making</dc:title>
  <dc:creator>Gregg Wilkerson</dc:creator>
  <cp:lastModifiedBy>Gregg Wilkerson</cp:lastModifiedBy>
  <cp:revision>62</cp:revision>
  <dcterms:created xsi:type="dcterms:W3CDTF">2019-04-05T05:06:23Z</dcterms:created>
  <dcterms:modified xsi:type="dcterms:W3CDTF">2019-04-08T01:55:42Z</dcterms:modified>
</cp:coreProperties>
</file>