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83" r:id="rId3"/>
    <p:sldId id="257" r:id="rId4"/>
    <p:sldId id="399" r:id="rId5"/>
    <p:sldId id="294" r:id="rId6"/>
    <p:sldId id="295" r:id="rId7"/>
    <p:sldId id="296" r:id="rId8"/>
    <p:sldId id="258" r:id="rId9"/>
    <p:sldId id="297" r:id="rId10"/>
    <p:sldId id="298" r:id="rId11"/>
    <p:sldId id="300" r:id="rId12"/>
    <p:sldId id="301" r:id="rId13"/>
    <p:sldId id="299" r:id="rId14"/>
    <p:sldId id="302" r:id="rId15"/>
    <p:sldId id="303" r:id="rId16"/>
    <p:sldId id="304" r:id="rId17"/>
    <p:sldId id="397" r:id="rId18"/>
    <p:sldId id="398" r:id="rId19"/>
    <p:sldId id="400" r:id="rId20"/>
    <p:sldId id="401" r:id="rId21"/>
    <p:sldId id="410" r:id="rId22"/>
    <p:sldId id="411" r:id="rId23"/>
    <p:sldId id="412" r:id="rId24"/>
    <p:sldId id="413" r:id="rId25"/>
    <p:sldId id="305" r:id="rId26"/>
    <p:sldId id="307" r:id="rId27"/>
    <p:sldId id="309" r:id="rId28"/>
    <p:sldId id="308" r:id="rId29"/>
    <p:sldId id="306" r:id="rId30"/>
    <p:sldId id="312" r:id="rId31"/>
    <p:sldId id="313" r:id="rId32"/>
    <p:sldId id="311" r:id="rId33"/>
    <p:sldId id="310" r:id="rId34"/>
    <p:sldId id="314" r:id="rId35"/>
    <p:sldId id="315" r:id="rId36"/>
    <p:sldId id="316" r:id="rId37"/>
    <p:sldId id="317" r:id="rId38"/>
    <p:sldId id="318" r:id="rId39"/>
    <p:sldId id="320" r:id="rId40"/>
    <p:sldId id="321" r:id="rId41"/>
    <p:sldId id="380" r:id="rId42"/>
    <p:sldId id="322" r:id="rId43"/>
    <p:sldId id="319" r:id="rId44"/>
    <p:sldId id="323" r:id="rId45"/>
    <p:sldId id="325" r:id="rId46"/>
    <p:sldId id="326" r:id="rId47"/>
    <p:sldId id="327" r:id="rId48"/>
    <p:sldId id="328" r:id="rId49"/>
    <p:sldId id="329" r:id="rId50"/>
    <p:sldId id="330" r:id="rId51"/>
    <p:sldId id="331" r:id="rId52"/>
    <p:sldId id="332" r:id="rId53"/>
    <p:sldId id="333" r:id="rId54"/>
    <p:sldId id="404" r:id="rId55"/>
    <p:sldId id="335" r:id="rId56"/>
    <p:sldId id="334" r:id="rId57"/>
    <p:sldId id="324" r:id="rId58"/>
    <p:sldId id="336" r:id="rId59"/>
    <p:sldId id="337" r:id="rId60"/>
    <p:sldId id="338" r:id="rId61"/>
    <p:sldId id="339" r:id="rId62"/>
    <p:sldId id="340" r:id="rId63"/>
    <p:sldId id="341" r:id="rId64"/>
    <p:sldId id="342" r:id="rId65"/>
    <p:sldId id="343" r:id="rId66"/>
    <p:sldId id="344" r:id="rId67"/>
    <p:sldId id="403" r:id="rId68"/>
    <p:sldId id="345" r:id="rId69"/>
    <p:sldId id="377" r:id="rId70"/>
    <p:sldId id="385" r:id="rId71"/>
    <p:sldId id="346" r:id="rId72"/>
    <p:sldId id="347" r:id="rId73"/>
    <p:sldId id="348" r:id="rId74"/>
    <p:sldId id="349" r:id="rId75"/>
    <p:sldId id="292" r:id="rId76"/>
    <p:sldId id="351" r:id="rId77"/>
    <p:sldId id="352" r:id="rId78"/>
    <p:sldId id="353" r:id="rId79"/>
    <p:sldId id="354" r:id="rId80"/>
    <p:sldId id="355" r:id="rId81"/>
    <p:sldId id="350" r:id="rId82"/>
    <p:sldId id="356" r:id="rId83"/>
    <p:sldId id="357" r:id="rId84"/>
    <p:sldId id="358" r:id="rId85"/>
    <p:sldId id="359" r:id="rId86"/>
    <p:sldId id="360" r:id="rId87"/>
    <p:sldId id="361" r:id="rId88"/>
    <p:sldId id="362" r:id="rId89"/>
    <p:sldId id="363" r:id="rId90"/>
    <p:sldId id="364" r:id="rId91"/>
    <p:sldId id="365" r:id="rId92"/>
    <p:sldId id="366" r:id="rId93"/>
    <p:sldId id="369" r:id="rId94"/>
    <p:sldId id="375" r:id="rId95"/>
    <p:sldId id="368" r:id="rId96"/>
    <p:sldId id="373" r:id="rId97"/>
    <p:sldId id="370" r:id="rId98"/>
    <p:sldId id="371" r:id="rId99"/>
    <p:sldId id="372" r:id="rId100"/>
    <p:sldId id="374" r:id="rId101"/>
    <p:sldId id="376" r:id="rId102"/>
    <p:sldId id="378" r:id="rId103"/>
    <p:sldId id="379" r:id="rId104"/>
    <p:sldId id="384" r:id="rId105"/>
    <p:sldId id="405" r:id="rId106"/>
    <p:sldId id="381" r:id="rId107"/>
    <p:sldId id="382" r:id="rId108"/>
    <p:sldId id="387" r:id="rId109"/>
    <p:sldId id="389" r:id="rId110"/>
    <p:sldId id="390" r:id="rId111"/>
    <p:sldId id="407" r:id="rId112"/>
    <p:sldId id="388" r:id="rId113"/>
    <p:sldId id="391" r:id="rId114"/>
    <p:sldId id="392" r:id="rId115"/>
    <p:sldId id="408" r:id="rId116"/>
    <p:sldId id="409" r:id="rId117"/>
    <p:sldId id="393" r:id="rId118"/>
    <p:sldId id="394" r:id="rId119"/>
    <p:sldId id="386" r:id="rId120"/>
    <p:sldId id="395" r:id="rId121"/>
    <p:sldId id="396" r:id="rId122"/>
    <p:sldId id="402" r:id="rId123"/>
    <p:sldId id="406" r:id="rId1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3" autoAdjust="0"/>
    <p:restoredTop sz="94660"/>
  </p:normalViewPr>
  <p:slideViewPr>
    <p:cSldViewPr snapToGrid="0">
      <p:cViewPr varScale="1">
        <p:scale>
          <a:sx n="79" d="100"/>
          <a:sy n="79" d="100"/>
        </p:scale>
        <p:origin x="126"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321C37-A3D8-4880-8DEB-4743A51384BF}"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2930024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321C37-A3D8-4880-8DEB-4743A51384BF}" type="datetimeFigureOut">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1872762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2321C37-A3D8-4880-8DEB-4743A51384BF}"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2806952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2321C37-A3D8-4880-8DEB-4743A51384BF}"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F1F94-B0EA-4BD8-B3B1-D68A3ED4C1DC}"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25247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321C37-A3D8-4880-8DEB-4743A51384BF}"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2918869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2321C37-A3D8-4880-8DEB-4743A51384BF}" type="datetimeFigureOut">
              <a:rPr lang="en-US" smtClean="0"/>
              <a:t>4/25/2019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1232892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2321C37-A3D8-4880-8DEB-4743A51384BF}" type="datetimeFigureOut">
              <a:rPr lang="en-US" smtClean="0"/>
              <a:t>4/25/2019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1791199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321C37-A3D8-4880-8DEB-4743A51384BF}"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2805362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321C37-A3D8-4880-8DEB-4743A51384BF}"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3056784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2321C37-A3D8-4880-8DEB-4743A51384BF}"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2803782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321C37-A3D8-4880-8DEB-4743A51384BF}" type="datetimeFigureOut">
              <a:rPr lang="en-US" smtClean="0"/>
              <a:t>4/25/2019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2505712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321C37-A3D8-4880-8DEB-4743A51384BF}" type="datetimeFigureOut">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249489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321C37-A3D8-4880-8DEB-4743A51384BF}" type="datetimeFigureOut">
              <a:rPr lang="en-US" smtClean="0"/>
              <a:t>4/25/2019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385859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2321C37-A3D8-4880-8DEB-4743A51384BF}" type="datetimeFigureOut">
              <a:rPr lang="en-US" smtClean="0"/>
              <a:t>4/25/2019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345656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2321C37-A3D8-4880-8DEB-4743A51384BF}" type="datetimeFigureOut">
              <a:rPr lang="en-US" smtClean="0"/>
              <a:t>4/25/2019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1297227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2321C37-A3D8-4880-8DEB-4743A51384BF}" type="datetimeFigureOut">
              <a:rPr lang="en-US" smtClean="0"/>
              <a:t>4/25/2019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1400683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321C37-A3D8-4880-8DEB-4743A51384BF}" type="datetimeFigureOut">
              <a:rPr lang="en-US" smtClean="0"/>
              <a:t>4/25/2019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F1F94-B0EA-4BD8-B3B1-D68A3ED4C1DC}" type="slidenum">
              <a:rPr lang="en-US" smtClean="0"/>
              <a:t>‹#›</a:t>
            </a:fld>
            <a:endParaRPr lang="en-US"/>
          </a:p>
        </p:txBody>
      </p:sp>
    </p:spTree>
    <p:extLst>
      <p:ext uri="{BB962C8B-B14F-4D97-AF65-F5344CB8AC3E}">
        <p14:creationId xmlns:p14="http://schemas.microsoft.com/office/powerpoint/2010/main" val="4029065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2321C37-A3D8-4880-8DEB-4743A51384BF}" type="datetimeFigureOut">
              <a:rPr lang="en-US" smtClean="0"/>
              <a:t>4/25/2019</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C6F1F94-B0EA-4BD8-B3B1-D68A3ED4C1DC}" type="slidenum">
              <a:rPr lang="en-US" smtClean="0"/>
              <a:t>‹#›</a:t>
            </a:fld>
            <a:endParaRPr lang="en-US"/>
          </a:p>
        </p:txBody>
      </p:sp>
    </p:spTree>
    <p:extLst>
      <p:ext uri="{BB962C8B-B14F-4D97-AF65-F5344CB8AC3E}">
        <p14:creationId xmlns:p14="http://schemas.microsoft.com/office/powerpoint/2010/main" val="113485953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8.wmf"/><Relationship Id="rId4" Type="http://schemas.openxmlformats.org/officeDocument/2006/relationships/oleObject" Target="../embeddings/oleObject1.bin"/></Relationships>
</file>

<file path=ppt/slides/_rels/slide1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hyperlink" Target="https://video.search.yahoo.com/yhs/search?fr=yhs-sz-001&amp;hsimp=yhs-001&amp;hspart=sz&amp;p=kuiper+belt+video#id=2&amp;vid=ac091b006cbe6fe0975cb464924b91b8&amp;action=click" TargetMode="Externa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0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1.jpg"/></Relationships>
</file>

<file path=ppt/slides/_rels/slide11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www.youtube.com/watch?v=iVysAQVPCAYhttps://www.youtube.com/watch?v=iVysAQVPCAY" TargetMode="External"/><Relationship Id="rId2" Type="http://schemas.openxmlformats.org/officeDocument/2006/relationships/hyperlink" Target="https://www.youtube.com/watch?v=lwW3ZNdaeU0" TargetMode="External"/><Relationship Id="rId1" Type="http://schemas.openxmlformats.org/officeDocument/2006/relationships/slideLayout" Target="../slideLayouts/slideLayout2.xml"/><Relationship Id="rId5" Type="http://schemas.openxmlformats.org/officeDocument/2006/relationships/image" Target="../media/image118.jpg"/><Relationship Id="rId4" Type="http://schemas.openxmlformats.org/officeDocument/2006/relationships/image" Target="../media/image117.jpg"/></Relationships>
</file>

<file path=ppt/slides/_rels/slide11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www.youtube.com/watch?v=dWFqT354Jxc&amp;feature=youtu.be" TargetMode="External"/><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hyperlink" Target="https://www.youtube.com/watch?v=aky9FFj4ybE" TargetMode="External"/><Relationship Id="rId4" Type="http://schemas.openxmlformats.org/officeDocument/2006/relationships/hyperlink" Target="https://www.theplanetstoday.com/new_horizons_flight_path.html" TargetMode="External"/></Relationships>
</file>

<file path=ppt/slides/_rels/slide122.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O9cLLNpo2f8" TargetMode="External"/><Relationship Id="rId2" Type="http://schemas.openxmlformats.org/officeDocument/2006/relationships/hyperlink" Target="https://www.youtube.com/watch?v=erF17yO9VsE" TargetMode="Externa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youtube.com/watch?v=CNiO1b0ewy0" TargetMode="Externa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watch?v=wyt8UST3Rp0" TargetMode="Externa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youtube.com/watch?v=3tu0ql1ARd8"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hyperlink" Target="https://en.wikipedia.org/wiki/21P/Giacobini-Zinner" TargetMode="Externa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hyperlink" Target="https://theskylive.com/21p-info" TargetMode="External"/><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hyperlink" Target="https://video.search.yahoo.com/yhs/search?fr=yhs-sz-001&amp;hsimp=yhs-001&amp;hspart=sz&amp;p=Comet+21P/Giacobini-Zinner#id=13&amp;vid=fb786912c019419dadf0db574cf87d6f&amp;action=view"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youtube.com/watch?v=C8zV1xiGqf4"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video.search.yahoo.com/yhs/search;_ylt=AwrEeB3xvsBcHEIAvhEPxQt.;_ylu=X3oDMTByMjB0aG5zBGNvbG8DYmYxBHBvcwMxBHZ0aWQDBHNlYwNzYw--?p=giotto+probe+halley's+comet&amp;fr=yhs-sz-001&amp;hspart=sz&amp;hsimp=yhs-001#id=3&amp;vid=762b1cf44e7087f789fb6b2f8c292788&amp;action=view" TargetMode="External"/><Relationship Id="rId2" Type="http://schemas.openxmlformats.org/officeDocument/2006/relationships/hyperlink" Target="https://video.search.yahoo.com/yhs/search;_ylt=AwrEeB3xvsBcHEIAvhEPxQt.;_ylu=X3oDMTByMjB0aG5zBGNvbG8DYmYxBHBvcwMxBHZ0aWQDBHNlYwNzYw--?p=giotto+probe+halley's+comet&amp;fr=yhs-sz-001&amp;hspart=sz&amp;hsimp=yhs-001#id=2&amp;vid=496d2edc016461bed89dbb0ab768d729&amp;action=view" TargetMode="Externa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https://video.search.yahoo.com/yhs/search;_ylt=AwrEeB3xvsBcHEIAvhEPxQt.;_ylu=X3oDMTByMjB0aG5zBGNvbG8DYmYxBHBvcwMxBHZ0aWQDBHNlYwNzYw--?p=giotto+probe+halley's+comet&amp;fr=yhs-sz-001&amp;hspart=sz&amp;hsimp=yhs-001#id=4&amp;vid=dedb1d974c98dfa78b1e63c72b89535a&amp;action=view"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en.wikipedia.org/wiki/19P/Borrelly#/media/File:Animation_of_Deep_Space_1_trajectory.gif" TargetMode="Externa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hyperlink" Target="https://theskylive.com/3dsolarsystem?obj=19p" TargetMode="External"/><Relationship Id="rId2" Type="http://schemas.openxmlformats.org/officeDocument/2006/relationships/hyperlink" Target="https://theskylive.com/19p-tracker" TargetMode="Externa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en.wikipedia.org/wiki/81P/Wild#/media/File:Animation_of_Stardust_trajectory.gif" TargetMode="External"/><Relationship Id="rId2" Type="http://schemas.openxmlformats.org/officeDocument/2006/relationships/image" Target="../media/image94.png"/><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9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video.search.yahoo.com/yhs/search;_ylt=AwrCwoj688BcVE8AOQAPxQt.;_ylu=X3oDMTByMjB0aG5zBGNvbG8DYmYxBHBvcwMxBHZ0aWQDBHNlYwNzYw--?p=rosetta-philae&amp;fr=yhs-sz-001&amp;hspart=sz&amp;hsimp=yhs-001#id=2&amp;vid=aab4411d40254d82826604aa8b910d61&amp;action=view"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0A83-6126-4D4B-8896-DA16692E8885}"/>
              </a:ext>
            </a:extLst>
          </p:cNvPr>
          <p:cNvSpPr>
            <a:spLocks noGrp="1"/>
          </p:cNvSpPr>
          <p:nvPr>
            <p:ph type="ctrTitle"/>
          </p:nvPr>
        </p:nvSpPr>
        <p:spPr/>
        <p:txBody>
          <a:bodyPr/>
          <a:lstStyle/>
          <a:p>
            <a:r>
              <a:rPr lang="en-US" dirty="0"/>
              <a:t>Planetary, Solar and Intergalactic Probes: PART 2</a:t>
            </a:r>
          </a:p>
        </p:txBody>
      </p:sp>
      <p:sp>
        <p:nvSpPr>
          <p:cNvPr id="3" name="Subtitle 2">
            <a:extLst>
              <a:ext uri="{FF2B5EF4-FFF2-40B4-BE49-F238E27FC236}">
                <a16:creationId xmlns:a16="http://schemas.microsoft.com/office/drawing/2014/main" id="{71BE60BE-CAD5-4F15-917A-BBF6D989B2C1}"/>
              </a:ext>
            </a:extLst>
          </p:cNvPr>
          <p:cNvSpPr>
            <a:spLocks noGrp="1"/>
          </p:cNvSpPr>
          <p:nvPr>
            <p:ph type="subTitle" idx="1"/>
          </p:nvPr>
        </p:nvSpPr>
        <p:spPr/>
        <p:txBody>
          <a:bodyPr/>
          <a:lstStyle/>
          <a:p>
            <a:r>
              <a:rPr lang="en-US" dirty="0"/>
              <a:t>Dr. Gregg </a:t>
            </a:r>
            <a:r>
              <a:rPr lang="en-US" dirty="0" err="1"/>
              <a:t>wilkerson</a:t>
            </a:r>
            <a:endParaRPr lang="en-US" dirty="0"/>
          </a:p>
        </p:txBody>
      </p:sp>
    </p:spTree>
    <p:extLst>
      <p:ext uri="{BB962C8B-B14F-4D97-AF65-F5344CB8AC3E}">
        <p14:creationId xmlns:p14="http://schemas.microsoft.com/office/powerpoint/2010/main" val="883079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2CDE4-2DBA-4BE2-88E0-5AE311BF42C5}"/>
              </a:ext>
            </a:extLst>
          </p:cNvPr>
          <p:cNvSpPr>
            <a:spLocks noGrp="1"/>
          </p:cNvSpPr>
          <p:nvPr>
            <p:ph type="title"/>
          </p:nvPr>
        </p:nvSpPr>
        <p:spPr/>
        <p:txBody>
          <a:bodyPr/>
          <a:lstStyle/>
          <a:p>
            <a:r>
              <a:rPr lang="en-US" dirty="0"/>
              <a:t>433 Eros asteroid</a:t>
            </a:r>
          </a:p>
        </p:txBody>
      </p:sp>
      <p:pic>
        <p:nvPicPr>
          <p:cNvPr id="4" name="Content Placeholder 3">
            <a:extLst>
              <a:ext uri="{FF2B5EF4-FFF2-40B4-BE49-F238E27FC236}">
                <a16:creationId xmlns:a16="http://schemas.microsoft.com/office/drawing/2014/main" id="{BC800F61-137D-4314-A3B4-84E6E3DF6FC2}"/>
              </a:ext>
            </a:extLst>
          </p:cNvPr>
          <p:cNvPicPr>
            <a:picLocks noGrp="1" noChangeAspect="1"/>
          </p:cNvPicPr>
          <p:nvPr>
            <p:ph idx="1"/>
          </p:nvPr>
        </p:nvPicPr>
        <p:blipFill>
          <a:blip r:embed="rId2"/>
          <a:stretch>
            <a:fillRect/>
          </a:stretch>
        </p:blipFill>
        <p:spPr>
          <a:xfrm>
            <a:off x="2511163" y="1704508"/>
            <a:ext cx="8444821" cy="4488902"/>
          </a:xfrm>
          <a:prstGeom prst="rect">
            <a:avLst/>
          </a:prstGeom>
        </p:spPr>
      </p:pic>
    </p:spTree>
    <p:extLst>
      <p:ext uri="{BB962C8B-B14F-4D97-AF65-F5344CB8AC3E}">
        <p14:creationId xmlns:p14="http://schemas.microsoft.com/office/powerpoint/2010/main" val="15281266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8A3656-1C6A-4EAE-90DD-457F6A79249E}"/>
              </a:ext>
            </a:extLst>
          </p:cNvPr>
          <p:cNvPicPr>
            <a:picLocks noChangeAspect="1"/>
          </p:cNvPicPr>
          <p:nvPr/>
        </p:nvPicPr>
        <p:blipFill>
          <a:blip r:embed="rId2"/>
          <a:stretch>
            <a:fillRect/>
          </a:stretch>
        </p:blipFill>
        <p:spPr>
          <a:xfrm>
            <a:off x="1099766" y="0"/>
            <a:ext cx="9992468" cy="6858000"/>
          </a:xfrm>
          <a:prstGeom prst="rect">
            <a:avLst/>
          </a:prstGeom>
        </p:spPr>
      </p:pic>
    </p:spTree>
    <p:extLst>
      <p:ext uri="{BB962C8B-B14F-4D97-AF65-F5344CB8AC3E}">
        <p14:creationId xmlns:p14="http://schemas.microsoft.com/office/powerpoint/2010/main" val="21218337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32B73-BC02-476D-8EA7-D058EAA7AC91}"/>
              </a:ext>
            </a:extLst>
          </p:cNvPr>
          <p:cNvPicPr>
            <a:picLocks noChangeAspect="1"/>
          </p:cNvPicPr>
          <p:nvPr/>
        </p:nvPicPr>
        <p:blipFill>
          <a:blip r:embed="rId2"/>
          <a:stretch>
            <a:fillRect/>
          </a:stretch>
        </p:blipFill>
        <p:spPr>
          <a:xfrm>
            <a:off x="0" y="343008"/>
            <a:ext cx="12192000" cy="6171984"/>
          </a:xfrm>
          <a:prstGeom prst="rect">
            <a:avLst/>
          </a:prstGeom>
        </p:spPr>
      </p:pic>
    </p:spTree>
    <p:extLst>
      <p:ext uri="{BB962C8B-B14F-4D97-AF65-F5344CB8AC3E}">
        <p14:creationId xmlns:p14="http://schemas.microsoft.com/office/powerpoint/2010/main" val="25535048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DF92F-A5E7-41B9-921B-BE038EED2D59}"/>
              </a:ext>
            </a:extLst>
          </p:cNvPr>
          <p:cNvSpPr>
            <a:spLocks noGrp="1"/>
          </p:cNvSpPr>
          <p:nvPr>
            <p:ph type="title"/>
          </p:nvPr>
        </p:nvSpPr>
        <p:spPr/>
        <p:txBody>
          <a:bodyPr/>
          <a:lstStyle/>
          <a:p>
            <a:r>
              <a:rPr lang="en-US" dirty="0"/>
              <a:t>Space Probes to the Kuiper Belt</a:t>
            </a:r>
          </a:p>
        </p:txBody>
      </p:sp>
      <p:sp>
        <p:nvSpPr>
          <p:cNvPr id="3" name="Content Placeholder 2">
            <a:extLst>
              <a:ext uri="{FF2B5EF4-FFF2-40B4-BE49-F238E27FC236}">
                <a16:creationId xmlns:a16="http://schemas.microsoft.com/office/drawing/2014/main" id="{4475F992-EEEB-4C02-92DD-99904CA50EDC}"/>
              </a:ext>
            </a:extLst>
          </p:cNvPr>
          <p:cNvSpPr>
            <a:spLocks noGrp="1"/>
          </p:cNvSpPr>
          <p:nvPr>
            <p:ph idx="1"/>
          </p:nvPr>
        </p:nvSpPr>
        <p:spPr>
          <a:xfrm>
            <a:off x="1103313" y="2052918"/>
            <a:ext cx="3798625" cy="4195481"/>
          </a:xfrm>
        </p:spPr>
        <p:txBody>
          <a:bodyPr/>
          <a:lstStyle/>
          <a:p>
            <a:r>
              <a:rPr lang="en-US" dirty="0"/>
              <a:t>New Horizons, 2019</a:t>
            </a:r>
          </a:p>
          <a:p>
            <a:r>
              <a:rPr lang="en-US" dirty="0"/>
              <a:t>Flyby success</a:t>
            </a:r>
          </a:p>
          <a:p>
            <a:r>
              <a:rPr lang="en-US" dirty="0"/>
              <a:t>Extended mission after Pluto encounter, currently sending back data from flyby; may flyby other Kuiper Belt object in 2020s</a:t>
            </a:r>
          </a:p>
          <a:p>
            <a:endParaRPr lang="en-US" dirty="0"/>
          </a:p>
        </p:txBody>
      </p:sp>
      <p:pic>
        <p:nvPicPr>
          <p:cNvPr id="6" name="Picture 5">
            <a:extLst>
              <a:ext uri="{FF2B5EF4-FFF2-40B4-BE49-F238E27FC236}">
                <a16:creationId xmlns:a16="http://schemas.microsoft.com/office/drawing/2014/main" id="{9295DEF8-8199-42E3-8540-1C7C4A84B408}"/>
              </a:ext>
            </a:extLst>
          </p:cNvPr>
          <p:cNvPicPr>
            <a:picLocks noChangeAspect="1"/>
          </p:cNvPicPr>
          <p:nvPr/>
        </p:nvPicPr>
        <p:blipFill>
          <a:blip r:embed="rId3"/>
          <a:stretch>
            <a:fillRect/>
          </a:stretch>
        </p:blipFill>
        <p:spPr>
          <a:xfrm>
            <a:off x="5197643" y="1564849"/>
            <a:ext cx="6927245" cy="4524867"/>
          </a:xfrm>
          <a:prstGeom prst="rect">
            <a:avLst/>
          </a:prstGeom>
        </p:spPr>
      </p:pic>
      <p:graphicFrame>
        <p:nvGraphicFramePr>
          <p:cNvPr id="8" name="Object 7">
            <a:extLst>
              <a:ext uri="{FF2B5EF4-FFF2-40B4-BE49-F238E27FC236}">
                <a16:creationId xmlns:a16="http://schemas.microsoft.com/office/drawing/2014/main" id="{8447248D-F88C-41B8-A359-264BAB917672}"/>
              </a:ext>
            </a:extLst>
          </p:cNvPr>
          <p:cNvGraphicFramePr>
            <a:graphicFrameLocks noChangeAspect="1"/>
          </p:cNvGraphicFramePr>
          <p:nvPr>
            <p:extLst>
              <p:ext uri="{D42A27DB-BD31-4B8C-83A1-F6EECF244321}">
                <p14:modId xmlns:p14="http://schemas.microsoft.com/office/powerpoint/2010/main" val="1286170278"/>
              </p:ext>
            </p:extLst>
          </p:nvPr>
        </p:nvGraphicFramePr>
        <p:xfrm>
          <a:off x="98425" y="98425"/>
          <a:ext cx="1144588" cy="536575"/>
        </p:xfrm>
        <a:graphic>
          <a:graphicData uri="http://schemas.openxmlformats.org/presentationml/2006/ole">
            <mc:AlternateContent xmlns:mc="http://schemas.openxmlformats.org/markup-compatibility/2006">
              <mc:Choice xmlns:v="urn:schemas-microsoft-com:vml" Requires="v">
                <p:oleObj spid="_x0000_s4134" name="Packager Shell Object" showAsIcon="1" r:id="rId4" imgW="1144800" imgH="536400" progId="Package">
                  <p:embed/>
                </p:oleObj>
              </mc:Choice>
              <mc:Fallback>
                <p:oleObj name="Packager Shell Object" showAsIcon="1" r:id="rId4" imgW="1144800" imgH="536400" progId="Package">
                  <p:embed/>
                  <p:pic>
                    <p:nvPicPr>
                      <p:cNvPr id="0" name=""/>
                      <p:cNvPicPr/>
                      <p:nvPr/>
                    </p:nvPicPr>
                    <p:blipFill>
                      <a:blip r:embed="rId5"/>
                      <a:stretch>
                        <a:fillRect/>
                      </a:stretch>
                    </p:blipFill>
                    <p:spPr>
                      <a:xfrm>
                        <a:off x="98425" y="98425"/>
                        <a:ext cx="1144588" cy="536575"/>
                      </a:xfrm>
                      <a:prstGeom prst="rect">
                        <a:avLst/>
                      </a:prstGeom>
                    </p:spPr>
                  </p:pic>
                </p:oleObj>
              </mc:Fallback>
            </mc:AlternateContent>
          </a:graphicData>
        </a:graphic>
      </p:graphicFrame>
    </p:spTree>
    <p:extLst>
      <p:ext uri="{BB962C8B-B14F-4D97-AF65-F5344CB8AC3E}">
        <p14:creationId xmlns:p14="http://schemas.microsoft.com/office/powerpoint/2010/main" val="12566974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34B4-CA7B-40A0-8BC4-8AAF9A350C17}"/>
              </a:ext>
            </a:extLst>
          </p:cNvPr>
          <p:cNvSpPr>
            <a:spLocks noGrp="1"/>
          </p:cNvSpPr>
          <p:nvPr>
            <p:ph type="title"/>
          </p:nvPr>
        </p:nvSpPr>
        <p:spPr/>
        <p:txBody>
          <a:bodyPr/>
          <a:lstStyle/>
          <a:p>
            <a:r>
              <a:rPr lang="en-US" dirty="0"/>
              <a:t>New Horizons, 2007 to 2019</a:t>
            </a:r>
          </a:p>
        </p:txBody>
      </p:sp>
      <p:sp>
        <p:nvSpPr>
          <p:cNvPr id="3" name="Content Placeholder 2">
            <a:extLst>
              <a:ext uri="{FF2B5EF4-FFF2-40B4-BE49-F238E27FC236}">
                <a16:creationId xmlns:a16="http://schemas.microsoft.com/office/drawing/2014/main" id="{2DCD143B-DA91-4D91-9F61-9E6218C676E6}"/>
              </a:ext>
            </a:extLst>
          </p:cNvPr>
          <p:cNvSpPr>
            <a:spLocks noGrp="1"/>
          </p:cNvSpPr>
          <p:nvPr>
            <p:ph idx="1"/>
          </p:nvPr>
        </p:nvSpPr>
        <p:spPr>
          <a:xfrm>
            <a:off x="1103312" y="2052918"/>
            <a:ext cx="3176457" cy="4195481"/>
          </a:xfrm>
        </p:spPr>
        <p:txBody>
          <a:bodyPr/>
          <a:lstStyle/>
          <a:p>
            <a:r>
              <a:rPr lang="en-US" dirty="0"/>
              <a:t>Flyby of Jupiter</a:t>
            </a:r>
          </a:p>
          <a:p>
            <a:r>
              <a:rPr lang="en-US" dirty="0"/>
              <a:t>gravity assist </a:t>
            </a:r>
            <a:r>
              <a:rPr lang="en-US" dirty="0" err="1"/>
              <a:t>en</a:t>
            </a:r>
            <a:r>
              <a:rPr lang="en-US" dirty="0"/>
              <a:t> route to Pluto </a:t>
            </a:r>
          </a:p>
          <a:p>
            <a:r>
              <a:rPr lang="en-US" dirty="0"/>
              <a:t>Then to Kuiper Belt</a:t>
            </a:r>
          </a:p>
          <a:p>
            <a:r>
              <a:rPr lang="en-US" dirty="0"/>
              <a:t>Then to Outer Space</a:t>
            </a:r>
          </a:p>
        </p:txBody>
      </p:sp>
      <p:pic>
        <p:nvPicPr>
          <p:cNvPr id="5" name="Picture 4" descr="A drawing of a cartoon character&#10;&#10;Description automatically generated">
            <a:extLst>
              <a:ext uri="{FF2B5EF4-FFF2-40B4-BE49-F238E27FC236}">
                <a16:creationId xmlns:a16="http://schemas.microsoft.com/office/drawing/2014/main" id="{A576F4AB-B8F1-45FC-9166-E808AB1E8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21" y="4327867"/>
            <a:ext cx="2693439" cy="2239313"/>
          </a:xfrm>
          <a:prstGeom prst="rect">
            <a:avLst/>
          </a:prstGeom>
        </p:spPr>
      </p:pic>
      <p:pic>
        <p:nvPicPr>
          <p:cNvPr id="6" name="Picture 5">
            <a:extLst>
              <a:ext uri="{FF2B5EF4-FFF2-40B4-BE49-F238E27FC236}">
                <a16:creationId xmlns:a16="http://schemas.microsoft.com/office/drawing/2014/main" id="{77D490C9-CABC-411C-8CA6-17CF5962B3E9}"/>
              </a:ext>
            </a:extLst>
          </p:cNvPr>
          <p:cNvPicPr>
            <a:picLocks noChangeAspect="1"/>
          </p:cNvPicPr>
          <p:nvPr/>
        </p:nvPicPr>
        <p:blipFill>
          <a:blip r:embed="rId3"/>
          <a:stretch>
            <a:fillRect/>
          </a:stretch>
        </p:blipFill>
        <p:spPr>
          <a:xfrm>
            <a:off x="4945928" y="1423446"/>
            <a:ext cx="7246071" cy="5434553"/>
          </a:xfrm>
          <a:prstGeom prst="rect">
            <a:avLst/>
          </a:prstGeom>
        </p:spPr>
      </p:pic>
    </p:spTree>
    <p:extLst>
      <p:ext uri="{BB962C8B-B14F-4D97-AF65-F5344CB8AC3E}">
        <p14:creationId xmlns:p14="http://schemas.microsoft.com/office/powerpoint/2010/main" val="38692363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D8BB7-FAFB-411D-88F5-9B26E7669520}"/>
              </a:ext>
            </a:extLst>
          </p:cNvPr>
          <p:cNvPicPr>
            <a:picLocks noChangeAspect="1"/>
          </p:cNvPicPr>
          <p:nvPr/>
        </p:nvPicPr>
        <p:blipFill>
          <a:blip r:embed="rId2"/>
          <a:stretch>
            <a:fillRect/>
          </a:stretch>
        </p:blipFill>
        <p:spPr>
          <a:xfrm>
            <a:off x="356941" y="544593"/>
            <a:ext cx="11520831" cy="5997145"/>
          </a:xfrm>
          <a:prstGeom prst="rect">
            <a:avLst/>
          </a:prstGeom>
        </p:spPr>
      </p:pic>
    </p:spTree>
    <p:extLst>
      <p:ext uri="{BB962C8B-B14F-4D97-AF65-F5344CB8AC3E}">
        <p14:creationId xmlns:p14="http://schemas.microsoft.com/office/powerpoint/2010/main" val="33955092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his is a preview only. Click Download Now to download the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notepad-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572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5"/>
          <p:cNvSpPr txBox="1">
            <a:spLocks noChangeArrowheads="1"/>
          </p:cNvSpPr>
          <p:nvPr/>
        </p:nvSpPr>
        <p:spPr bwMode="auto">
          <a:xfrm>
            <a:off x="2590801" y="1143001"/>
            <a:ext cx="447675" cy="701675"/>
          </a:xfrm>
          <a:prstGeom prst="rect">
            <a:avLst/>
          </a:prstGeom>
          <a:noFill/>
          <a:ln>
            <a:noFill/>
          </a:ln>
          <a:effectLst>
            <a:outerShdw dist="28398" dir="1593903"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eaLnBrk="0" fontAlgn="base" hangingPunct="0">
              <a:spcBef>
                <a:spcPct val="0"/>
              </a:spcBef>
              <a:spcAft>
                <a:spcPct val="0"/>
              </a:spcAft>
              <a:defRPr sz="2800">
                <a:solidFill>
                  <a:schemeClr val="tx1"/>
                </a:solidFill>
                <a:latin typeface="Verdana" panose="020B0604030504040204" pitchFamily="34" charset="0"/>
              </a:defRPr>
            </a:lvl6pPr>
            <a:lvl7pPr marL="2971800" indent="-228600" eaLnBrk="0" fontAlgn="base" hangingPunct="0">
              <a:spcBef>
                <a:spcPct val="0"/>
              </a:spcBef>
              <a:spcAft>
                <a:spcPct val="0"/>
              </a:spcAft>
              <a:defRPr sz="2800">
                <a:solidFill>
                  <a:schemeClr val="tx1"/>
                </a:solidFill>
                <a:latin typeface="Verdana" panose="020B0604030504040204" pitchFamily="34" charset="0"/>
              </a:defRPr>
            </a:lvl7pPr>
            <a:lvl8pPr marL="3429000" indent="-228600" eaLnBrk="0" fontAlgn="base" hangingPunct="0">
              <a:spcBef>
                <a:spcPct val="0"/>
              </a:spcBef>
              <a:spcAft>
                <a:spcPct val="0"/>
              </a:spcAft>
              <a:defRPr sz="2800">
                <a:solidFill>
                  <a:schemeClr val="tx1"/>
                </a:solidFill>
                <a:latin typeface="Verdana" panose="020B0604030504040204" pitchFamily="34" charset="0"/>
              </a:defRPr>
            </a:lvl8pPr>
            <a:lvl9pPr marL="3886200" indent="-228600" eaLnBrk="0" fontAlgn="base" hangingPunct="0">
              <a:spcBef>
                <a:spcPct val="0"/>
              </a:spcBef>
              <a:spcAft>
                <a:spcPct val="0"/>
              </a:spcAft>
              <a:defRPr sz="2800">
                <a:solidFill>
                  <a:schemeClr val="tx1"/>
                </a:solidFill>
                <a:latin typeface="Verdana" panose="020B0604030504040204" pitchFamily="34" charset="0"/>
              </a:defRPr>
            </a:lvl9pPr>
          </a:lstStyle>
          <a:p>
            <a:pPr eaLnBrk="1" hangingPunct="1"/>
            <a:r>
              <a:rPr lang="en-US" altLang="en-US" sz="4000" b="1">
                <a:solidFill>
                  <a:srgbClr val="FF0000"/>
                </a:solidFill>
                <a:latin typeface="Bradley Hand ITC" panose="03070402050302030203" pitchFamily="66" charset="0"/>
              </a:rPr>
              <a:t>I </a:t>
            </a:r>
          </a:p>
        </p:txBody>
      </p:sp>
      <p:sp>
        <p:nvSpPr>
          <p:cNvPr id="10245" name="AutoShape 6"/>
          <p:cNvSpPr>
            <a:spLocks noChangeArrowheads="1"/>
          </p:cNvSpPr>
          <p:nvPr/>
        </p:nvSpPr>
        <p:spPr bwMode="auto">
          <a:xfrm>
            <a:off x="2971800" y="1295400"/>
            <a:ext cx="685800" cy="609600"/>
          </a:xfrm>
          <a:custGeom>
            <a:avLst/>
            <a:gdLst>
              <a:gd name="T0" fmla="*/ 2147483646 w 21600"/>
              <a:gd name="T1" fmla="*/ 1387437972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19050">
            <a:solidFill>
              <a:srgbClr val="000000"/>
            </a:solidFill>
            <a:miter lim="800000"/>
            <a:headEnd/>
            <a:tailEnd/>
          </a:ln>
        </p:spPr>
        <p:txBody>
          <a:bodyPr wrap="none" anchor="ctr"/>
          <a:lstStyle/>
          <a:p>
            <a:endParaRPr lang="en-CA"/>
          </a:p>
        </p:txBody>
      </p:sp>
      <p:sp>
        <p:nvSpPr>
          <p:cNvPr id="10246" name="Text Box 7"/>
          <p:cNvSpPr txBox="1">
            <a:spLocks noChangeArrowheads="1"/>
          </p:cNvSpPr>
          <p:nvPr/>
        </p:nvSpPr>
        <p:spPr bwMode="auto">
          <a:xfrm>
            <a:off x="3733801" y="1219201"/>
            <a:ext cx="3712876" cy="707886"/>
          </a:xfrm>
          <a:prstGeom prst="rect">
            <a:avLst/>
          </a:prstGeom>
          <a:noFill/>
          <a:ln>
            <a:noFill/>
          </a:ln>
          <a:effectLst>
            <a:outerShdw dist="28398" dir="1593903"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eaLnBrk="0" fontAlgn="base" hangingPunct="0">
              <a:spcBef>
                <a:spcPct val="0"/>
              </a:spcBef>
              <a:spcAft>
                <a:spcPct val="0"/>
              </a:spcAft>
              <a:defRPr sz="2800">
                <a:solidFill>
                  <a:schemeClr val="tx1"/>
                </a:solidFill>
                <a:latin typeface="Verdana" panose="020B0604030504040204" pitchFamily="34" charset="0"/>
              </a:defRPr>
            </a:lvl6pPr>
            <a:lvl7pPr marL="2971800" indent="-228600" eaLnBrk="0" fontAlgn="base" hangingPunct="0">
              <a:spcBef>
                <a:spcPct val="0"/>
              </a:spcBef>
              <a:spcAft>
                <a:spcPct val="0"/>
              </a:spcAft>
              <a:defRPr sz="2800">
                <a:solidFill>
                  <a:schemeClr val="tx1"/>
                </a:solidFill>
                <a:latin typeface="Verdana" panose="020B0604030504040204" pitchFamily="34" charset="0"/>
              </a:defRPr>
            </a:lvl7pPr>
            <a:lvl8pPr marL="3429000" indent="-228600" eaLnBrk="0" fontAlgn="base" hangingPunct="0">
              <a:spcBef>
                <a:spcPct val="0"/>
              </a:spcBef>
              <a:spcAft>
                <a:spcPct val="0"/>
              </a:spcAft>
              <a:defRPr sz="2800">
                <a:solidFill>
                  <a:schemeClr val="tx1"/>
                </a:solidFill>
                <a:latin typeface="Verdana" panose="020B0604030504040204" pitchFamily="34" charset="0"/>
              </a:defRPr>
            </a:lvl8pPr>
            <a:lvl9pPr marL="3886200" indent="-228600" eaLnBrk="0" fontAlgn="base" hangingPunct="0">
              <a:spcBef>
                <a:spcPct val="0"/>
              </a:spcBef>
              <a:spcAft>
                <a:spcPct val="0"/>
              </a:spcAft>
              <a:defRPr sz="2800">
                <a:solidFill>
                  <a:schemeClr val="tx1"/>
                </a:solidFill>
                <a:latin typeface="Verdana" panose="020B0604030504040204" pitchFamily="34" charset="0"/>
              </a:defRPr>
            </a:lvl9pPr>
          </a:lstStyle>
          <a:p>
            <a:pPr eaLnBrk="1" hangingPunct="1"/>
            <a:r>
              <a:rPr lang="en-US" altLang="en-US" sz="4000" b="1" dirty="0" smtClean="0">
                <a:solidFill>
                  <a:srgbClr val="FF0000"/>
                </a:solidFill>
                <a:latin typeface="Bradley Hand ITC" panose="03070402050302030203" pitchFamily="66" charset="0"/>
              </a:rPr>
              <a:t>Space Probes 2.  </a:t>
            </a:r>
            <a:endParaRPr lang="en-US" altLang="en-US" sz="4000" b="1" dirty="0">
              <a:solidFill>
                <a:srgbClr val="FF0000"/>
              </a:solidFill>
              <a:latin typeface="Bradley Hand ITC" panose="03070402050302030203" pitchFamily="66" charset="0"/>
            </a:endParaRPr>
          </a:p>
        </p:txBody>
      </p:sp>
      <p:sp>
        <p:nvSpPr>
          <p:cNvPr id="89096" name="Text Box 8"/>
          <p:cNvSpPr txBox="1">
            <a:spLocks noChangeArrowheads="1"/>
          </p:cNvSpPr>
          <p:nvPr/>
        </p:nvSpPr>
        <p:spPr bwMode="auto">
          <a:xfrm>
            <a:off x="2438401" y="5334000"/>
            <a:ext cx="4257897" cy="369332"/>
          </a:xfrm>
          <a:prstGeom prst="rect">
            <a:avLst/>
          </a:prstGeom>
          <a:noFill/>
          <a:ln w="9525">
            <a:noFill/>
            <a:miter lim="800000"/>
            <a:headEnd/>
            <a:tailEnd/>
          </a:ln>
          <a:effectLst/>
        </p:spPr>
        <p:txBody>
          <a:bodyPr wrap="none">
            <a:spAutoFit/>
          </a:bodyPr>
          <a:lstStyle/>
          <a:p>
            <a:pPr eaLnBrk="1" hangingPunct="1">
              <a:defRPr/>
            </a:pPr>
            <a:r>
              <a:rPr lang="en-US" b="1" dirty="0">
                <a:solidFill>
                  <a:srgbClr val="FF0000"/>
                </a:solidFill>
                <a:effectLst>
                  <a:outerShdw blurRad="38100" dist="38100" dir="2700000" algn="tl">
                    <a:srgbClr val="C0C0C0"/>
                  </a:outerShdw>
                </a:effectLst>
                <a:latin typeface="Bradley Hand ITC" pitchFamily="66" charset="0"/>
              </a:rPr>
              <a:t>I will get an A on my exams and quizzes.</a:t>
            </a:r>
          </a:p>
        </p:txBody>
      </p:sp>
      <p:sp>
        <p:nvSpPr>
          <p:cNvPr id="89097" name="Text Box 9"/>
          <p:cNvSpPr txBox="1">
            <a:spLocks noChangeArrowheads="1"/>
          </p:cNvSpPr>
          <p:nvPr/>
        </p:nvSpPr>
        <p:spPr bwMode="auto">
          <a:xfrm>
            <a:off x="2667000" y="2362200"/>
            <a:ext cx="184150" cy="641350"/>
          </a:xfrm>
          <a:prstGeom prst="rect">
            <a:avLst/>
          </a:prstGeom>
          <a:noFill/>
          <a:ln w="9525">
            <a:noFill/>
            <a:miter lim="800000"/>
            <a:headEnd/>
            <a:tailEnd/>
          </a:ln>
          <a:effectLst/>
        </p:spPr>
        <p:txBody>
          <a:bodyPr wrap="none">
            <a:spAutoFit/>
          </a:bodyPr>
          <a:lstStyle/>
          <a:p>
            <a:pPr marL="457200" indent="-457200">
              <a:defRPr/>
            </a:pPr>
            <a:endParaRPr lang="en-US" sz="3600" b="1" dirty="0">
              <a:solidFill>
                <a:srgbClr val="000099"/>
              </a:solidFill>
              <a:effectLst>
                <a:outerShdw blurRad="38100" dist="38100" dir="2700000" algn="tl">
                  <a:srgbClr val="000000"/>
                </a:outerShdw>
              </a:effectLst>
              <a:latin typeface="Bradley Hand ITC" pitchFamily="66" charset="0"/>
            </a:endParaRPr>
          </a:p>
        </p:txBody>
      </p:sp>
      <p:sp>
        <p:nvSpPr>
          <p:cNvPr id="89098" name="Text Box 10"/>
          <p:cNvSpPr txBox="1">
            <a:spLocks noChangeArrowheads="1"/>
          </p:cNvSpPr>
          <p:nvPr/>
        </p:nvSpPr>
        <p:spPr bwMode="auto">
          <a:xfrm>
            <a:off x="3581401" y="1676400"/>
            <a:ext cx="2302233" cy="369332"/>
          </a:xfrm>
          <a:prstGeom prst="rect">
            <a:avLst/>
          </a:prstGeom>
          <a:noFill/>
          <a:ln w="9525">
            <a:noFill/>
            <a:miter lim="800000"/>
            <a:headEnd/>
            <a:tailEnd/>
          </a:ln>
          <a:effectLst/>
        </p:spPr>
        <p:txBody>
          <a:bodyPr wrap="none">
            <a:spAutoFit/>
          </a:bodyPr>
          <a:lstStyle/>
          <a:p>
            <a:pPr eaLnBrk="1" hangingPunct="1">
              <a:defRPr/>
            </a:pPr>
            <a:r>
              <a:rPr lang="en-US" b="1" dirty="0">
                <a:solidFill>
                  <a:srgbClr val="000099"/>
                </a:solidFill>
                <a:effectLst>
                  <a:outerShdw blurRad="38100" dist="38100" dir="2700000" algn="tl">
                    <a:srgbClr val="C0C0C0"/>
                  </a:outerShdw>
                </a:effectLst>
                <a:latin typeface="Bradley Hand ITC" pitchFamily="66" charset="0"/>
              </a:rPr>
              <a:t>Discuss with a friend:</a:t>
            </a:r>
          </a:p>
        </p:txBody>
      </p:sp>
      <p:sp>
        <p:nvSpPr>
          <p:cNvPr id="89099" name="Text Box 11"/>
          <p:cNvSpPr txBox="1">
            <a:spLocks noChangeArrowheads="1"/>
          </p:cNvSpPr>
          <p:nvPr/>
        </p:nvSpPr>
        <p:spPr bwMode="auto">
          <a:xfrm>
            <a:off x="2651126" y="2406650"/>
            <a:ext cx="530915" cy="369332"/>
          </a:xfrm>
          <a:prstGeom prst="rect">
            <a:avLst/>
          </a:prstGeom>
          <a:noFill/>
          <a:ln w="9525">
            <a:noFill/>
            <a:miter lim="800000"/>
            <a:headEnd/>
            <a:tailEnd/>
          </a:ln>
          <a:effectLst/>
        </p:spPr>
        <p:txBody>
          <a:bodyPr wrap="none">
            <a:spAutoFit/>
          </a:bodyPr>
          <a:lstStyle/>
          <a:p>
            <a:pPr marL="342900" indent="-342900">
              <a:buFontTx/>
              <a:buAutoNum type="arabicPeriod"/>
              <a:defRPr/>
            </a:pPr>
            <a:endParaRPr lang="en-US" b="1" dirty="0">
              <a:solidFill>
                <a:srgbClr val="0033CC"/>
              </a:solidFill>
              <a:effectLst>
                <a:outerShdw blurRad="38100" dist="38100" dir="2700000" algn="tl">
                  <a:srgbClr val="000000"/>
                </a:outerShdw>
              </a:effectLst>
              <a:latin typeface="Bradley Hand ITC" pitchFamily="66" charset="0"/>
            </a:endParaRPr>
          </a:p>
        </p:txBody>
      </p:sp>
      <p:sp>
        <p:nvSpPr>
          <p:cNvPr id="10251" name="Text Box 12"/>
          <p:cNvSpPr txBox="1">
            <a:spLocks noChangeArrowheads="1"/>
          </p:cNvSpPr>
          <p:nvPr/>
        </p:nvSpPr>
        <p:spPr bwMode="auto">
          <a:xfrm>
            <a:off x="2286001" y="2286001"/>
            <a:ext cx="6260591" cy="3262432"/>
          </a:xfrm>
          <a:prstGeom prst="rect">
            <a:avLst/>
          </a:prstGeom>
          <a:noFill/>
          <a:ln>
            <a:noFill/>
          </a:ln>
          <a:effectLst>
            <a:outerShdw dist="28398" dir="1593903"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eaLnBrk="0" fontAlgn="base" hangingPunct="0">
              <a:spcBef>
                <a:spcPct val="0"/>
              </a:spcBef>
              <a:spcAft>
                <a:spcPct val="0"/>
              </a:spcAft>
              <a:defRPr sz="2800">
                <a:solidFill>
                  <a:schemeClr val="tx1"/>
                </a:solidFill>
                <a:latin typeface="Verdana" panose="020B0604030504040204" pitchFamily="34" charset="0"/>
              </a:defRPr>
            </a:lvl6pPr>
            <a:lvl7pPr marL="2971800" indent="-228600" eaLnBrk="0" fontAlgn="base" hangingPunct="0">
              <a:spcBef>
                <a:spcPct val="0"/>
              </a:spcBef>
              <a:spcAft>
                <a:spcPct val="0"/>
              </a:spcAft>
              <a:defRPr sz="2800">
                <a:solidFill>
                  <a:schemeClr val="tx1"/>
                </a:solidFill>
                <a:latin typeface="Verdana" panose="020B0604030504040204" pitchFamily="34" charset="0"/>
              </a:defRPr>
            </a:lvl7pPr>
            <a:lvl8pPr marL="3429000" indent="-228600" eaLnBrk="0" fontAlgn="base" hangingPunct="0">
              <a:spcBef>
                <a:spcPct val="0"/>
              </a:spcBef>
              <a:spcAft>
                <a:spcPct val="0"/>
              </a:spcAft>
              <a:defRPr sz="2800">
                <a:solidFill>
                  <a:schemeClr val="tx1"/>
                </a:solidFill>
                <a:latin typeface="Verdana" panose="020B0604030504040204" pitchFamily="34" charset="0"/>
              </a:defRPr>
            </a:lvl8pPr>
            <a:lvl9pPr marL="3886200" indent="-228600" eaLnBrk="0" fontAlgn="base" hangingPunct="0">
              <a:spcBef>
                <a:spcPct val="0"/>
              </a:spcBef>
              <a:spcAft>
                <a:spcPct val="0"/>
              </a:spcAft>
              <a:defRPr sz="2800">
                <a:solidFill>
                  <a:schemeClr val="tx1"/>
                </a:solidFill>
                <a:latin typeface="Verdana" panose="020B0604030504040204" pitchFamily="34" charset="0"/>
              </a:defRPr>
            </a:lvl9pPr>
          </a:lstStyle>
          <a:p>
            <a:pPr>
              <a:buFontTx/>
              <a:buAutoNum type="arabicPeriod"/>
            </a:pPr>
            <a:r>
              <a:rPr lang="en-US" altLang="en-US" sz="3200" b="1" dirty="0" smtClean="0">
                <a:solidFill>
                  <a:srgbClr val="0033CC"/>
                </a:solidFill>
                <a:latin typeface="Bradley Hand ITC" panose="03070402050302030203" pitchFamily="66" charset="0"/>
              </a:rPr>
              <a:t>What Is a comet?</a:t>
            </a:r>
          </a:p>
          <a:p>
            <a:pPr>
              <a:buFontTx/>
              <a:buAutoNum type="arabicPeriod"/>
            </a:pPr>
            <a:r>
              <a:rPr lang="en-US" altLang="en-US" sz="3200" b="1" dirty="0" smtClean="0">
                <a:solidFill>
                  <a:srgbClr val="0033CC"/>
                </a:solidFill>
                <a:latin typeface="Bradley Hand ITC" panose="03070402050302030203" pitchFamily="66" charset="0"/>
              </a:rPr>
              <a:t>How does it differ from a planet or asteroid?</a:t>
            </a:r>
          </a:p>
          <a:p>
            <a:pPr>
              <a:buFontTx/>
              <a:buAutoNum type="arabicPeriod"/>
            </a:pPr>
            <a:r>
              <a:rPr lang="en-US" altLang="en-US" sz="3200" b="1" dirty="0">
                <a:solidFill>
                  <a:srgbClr val="0033CC"/>
                </a:solidFill>
                <a:latin typeface="Bradley Hand ITC" panose="03070402050302030203" pitchFamily="66" charset="0"/>
              </a:rPr>
              <a:t> </a:t>
            </a:r>
            <a:r>
              <a:rPr lang="en-US" altLang="en-US" sz="3200" b="1" dirty="0" smtClean="0">
                <a:solidFill>
                  <a:srgbClr val="0033CC"/>
                </a:solidFill>
                <a:latin typeface="Bradley Hand ITC" panose="03070402050302030203" pitchFamily="66" charset="0"/>
              </a:rPr>
              <a:t>What Comet probes took and returned samples to earth??</a:t>
            </a:r>
            <a:endParaRPr lang="en-US" altLang="en-US" sz="3200" b="1" dirty="0">
              <a:solidFill>
                <a:srgbClr val="0033CC"/>
              </a:solidFill>
              <a:latin typeface="Bradley Hand ITC" panose="03070402050302030203" pitchFamily="66" charset="0"/>
            </a:endParaRPr>
          </a:p>
          <a:p>
            <a:endParaRPr lang="en-US" altLang="en-US" sz="1400" b="1" dirty="0">
              <a:solidFill>
                <a:srgbClr val="0033CC"/>
              </a:solidFill>
              <a:latin typeface="Bradley Hand ITC" panose="03070402050302030203" pitchFamily="66" charset="0"/>
            </a:endParaRPr>
          </a:p>
          <a:p>
            <a:endParaRPr lang="en-US" altLang="en-US" sz="3200" b="1" dirty="0">
              <a:solidFill>
                <a:srgbClr val="0033CC"/>
              </a:solidFill>
              <a:latin typeface="Bradley Hand ITC" panose="03070402050302030203" pitchFamily="66" charset="0"/>
            </a:endParaRPr>
          </a:p>
        </p:txBody>
      </p:sp>
    </p:spTree>
    <p:extLst>
      <p:ext uri="{BB962C8B-B14F-4D97-AF65-F5344CB8AC3E}">
        <p14:creationId xmlns:p14="http://schemas.microsoft.com/office/powerpoint/2010/main" val="62184293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6A20C-C7C9-4DC4-8083-6DCA92649D32}"/>
              </a:ext>
            </a:extLst>
          </p:cNvPr>
          <p:cNvSpPr>
            <a:spLocks noGrp="1"/>
          </p:cNvSpPr>
          <p:nvPr>
            <p:ph type="title"/>
          </p:nvPr>
        </p:nvSpPr>
        <p:spPr/>
        <p:txBody>
          <a:bodyPr/>
          <a:lstStyle/>
          <a:p>
            <a:r>
              <a:rPr lang="en-US" dirty="0"/>
              <a:t>Kuiper Belt Formation</a:t>
            </a:r>
          </a:p>
        </p:txBody>
      </p:sp>
      <p:sp>
        <p:nvSpPr>
          <p:cNvPr id="4" name="Text Placeholder 3">
            <a:extLst>
              <a:ext uri="{FF2B5EF4-FFF2-40B4-BE49-F238E27FC236}">
                <a16:creationId xmlns:a16="http://schemas.microsoft.com/office/drawing/2014/main" id="{F87F6737-5E25-42B6-A84D-F044765355A8}"/>
              </a:ext>
            </a:extLst>
          </p:cNvPr>
          <p:cNvSpPr>
            <a:spLocks noGrp="1"/>
          </p:cNvSpPr>
          <p:nvPr>
            <p:ph type="body" idx="1"/>
          </p:nvPr>
        </p:nvSpPr>
        <p:spPr/>
        <p:txBody>
          <a:bodyPr/>
          <a:lstStyle/>
          <a:p>
            <a:r>
              <a:rPr lang="en-US" dirty="0"/>
              <a:t>Origin</a:t>
            </a:r>
          </a:p>
        </p:txBody>
      </p:sp>
      <p:sp>
        <p:nvSpPr>
          <p:cNvPr id="3" name="Content Placeholder 2">
            <a:extLst>
              <a:ext uri="{FF2B5EF4-FFF2-40B4-BE49-F238E27FC236}">
                <a16:creationId xmlns:a16="http://schemas.microsoft.com/office/drawing/2014/main" id="{0E44C985-AD78-4238-BA34-5AE737681328}"/>
              </a:ext>
            </a:extLst>
          </p:cNvPr>
          <p:cNvSpPr>
            <a:spLocks noGrp="1"/>
          </p:cNvSpPr>
          <p:nvPr>
            <p:ph sz="half" idx="2"/>
          </p:nvPr>
        </p:nvSpPr>
        <p:spPr/>
        <p:txBody>
          <a:bodyPr/>
          <a:lstStyle/>
          <a:p>
            <a:r>
              <a:rPr lang="en-US" dirty="0"/>
              <a:t>May have formed closer to the sun, near where Neptune now orbits. In this model, the planets engaged in an elaborate dance, with Neptune and Uranus changing places and moving outward, away from the sun. They may have carried the Kuiper Belt objects with them, shepherding them ahead as they migrated.</a:t>
            </a:r>
          </a:p>
        </p:txBody>
      </p:sp>
      <p:sp>
        <p:nvSpPr>
          <p:cNvPr id="5" name="Text Placeholder 4">
            <a:extLst>
              <a:ext uri="{FF2B5EF4-FFF2-40B4-BE49-F238E27FC236}">
                <a16:creationId xmlns:a16="http://schemas.microsoft.com/office/drawing/2014/main" id="{E3E91578-E662-494C-BF8D-47EB4E1F5025}"/>
              </a:ext>
            </a:extLst>
          </p:cNvPr>
          <p:cNvSpPr>
            <a:spLocks noGrp="1"/>
          </p:cNvSpPr>
          <p:nvPr>
            <p:ph type="body" sz="quarter" idx="3"/>
          </p:nvPr>
        </p:nvSpPr>
        <p:spPr/>
        <p:txBody>
          <a:bodyPr/>
          <a:lstStyle/>
          <a:p>
            <a:r>
              <a:rPr lang="en-US" dirty="0"/>
              <a:t>Definition</a:t>
            </a:r>
          </a:p>
        </p:txBody>
      </p:sp>
      <p:sp>
        <p:nvSpPr>
          <p:cNvPr id="6" name="Content Placeholder 5">
            <a:extLst>
              <a:ext uri="{FF2B5EF4-FFF2-40B4-BE49-F238E27FC236}">
                <a16:creationId xmlns:a16="http://schemas.microsoft.com/office/drawing/2014/main" id="{7C91A8AC-9220-462D-893C-16C570AB4D9C}"/>
              </a:ext>
            </a:extLst>
          </p:cNvPr>
          <p:cNvSpPr>
            <a:spLocks noGrp="1"/>
          </p:cNvSpPr>
          <p:nvPr>
            <p:ph sz="quarter" idx="4"/>
          </p:nvPr>
        </p:nvSpPr>
        <p:spPr/>
        <p:txBody>
          <a:bodyPr/>
          <a:lstStyle/>
          <a:p>
            <a:r>
              <a:rPr lang="en-US" dirty="0"/>
              <a:t>The Kuiper Belt (also known as the Edgeworth–Kuiper belt) is a region of the Solar System that exists beyond the eight major planets, extending from the orbit of Neptune (at 30 AU) to approximately 50 AU from the Sun. It is similar to the asteroid belt, in that it contains many small bodies, all remnants from the Solar System’s formation</a:t>
            </a:r>
          </a:p>
        </p:txBody>
      </p:sp>
      <p:sp>
        <p:nvSpPr>
          <p:cNvPr id="8" name="TextBox 7">
            <a:extLst>
              <a:ext uri="{FF2B5EF4-FFF2-40B4-BE49-F238E27FC236}">
                <a16:creationId xmlns:a16="http://schemas.microsoft.com/office/drawing/2014/main" id="{0B360A46-9BD3-4A59-ADEB-68C34CBE2BCC}"/>
              </a:ext>
            </a:extLst>
          </p:cNvPr>
          <p:cNvSpPr txBox="1"/>
          <p:nvPr/>
        </p:nvSpPr>
        <p:spPr>
          <a:xfrm>
            <a:off x="9156037" y="783651"/>
            <a:ext cx="894797" cy="369332"/>
          </a:xfrm>
          <a:prstGeom prst="rect">
            <a:avLst/>
          </a:prstGeom>
          <a:noFill/>
        </p:spPr>
        <p:txBody>
          <a:bodyPr wrap="none" rtlCol="0">
            <a:spAutoFit/>
          </a:bodyPr>
          <a:lstStyle/>
          <a:p>
            <a:r>
              <a:rPr lang="en-US" dirty="0">
                <a:hlinkClick r:id="rId2"/>
              </a:rPr>
              <a:t>VIDEO</a:t>
            </a:r>
            <a:endParaRPr lang="en-US" dirty="0"/>
          </a:p>
        </p:txBody>
      </p:sp>
    </p:spTree>
    <p:extLst>
      <p:ext uri="{BB962C8B-B14F-4D97-AF65-F5344CB8AC3E}">
        <p14:creationId xmlns:p14="http://schemas.microsoft.com/office/powerpoint/2010/main" val="38235338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6649B4-76EA-41BF-8AD1-6A61360821B1}"/>
              </a:ext>
            </a:extLst>
          </p:cNvPr>
          <p:cNvSpPr>
            <a:spLocks noGrp="1"/>
          </p:cNvSpPr>
          <p:nvPr>
            <p:ph type="title"/>
          </p:nvPr>
        </p:nvSpPr>
        <p:spPr/>
        <p:txBody>
          <a:bodyPr/>
          <a:lstStyle/>
          <a:p>
            <a:r>
              <a:rPr lang="en-US" dirty="0"/>
              <a:t>Space Probes leaving the Solar System</a:t>
            </a:r>
          </a:p>
        </p:txBody>
      </p:sp>
      <p:sp>
        <p:nvSpPr>
          <p:cNvPr id="8" name="Content Placeholder 7">
            <a:extLst>
              <a:ext uri="{FF2B5EF4-FFF2-40B4-BE49-F238E27FC236}">
                <a16:creationId xmlns:a16="http://schemas.microsoft.com/office/drawing/2014/main" id="{C4534D11-06C3-4A76-A6A0-34C5E82160E4}"/>
              </a:ext>
            </a:extLst>
          </p:cNvPr>
          <p:cNvSpPr>
            <a:spLocks noGrp="1"/>
          </p:cNvSpPr>
          <p:nvPr>
            <p:ph idx="1"/>
          </p:nvPr>
        </p:nvSpPr>
        <p:spPr/>
        <p:txBody>
          <a:bodyPr/>
          <a:lstStyle/>
          <a:p>
            <a:r>
              <a:rPr lang="en-US" dirty="0"/>
              <a:t>Pioneer 10, 1973 to 2003</a:t>
            </a:r>
          </a:p>
          <a:p>
            <a:r>
              <a:rPr lang="en-US" dirty="0"/>
              <a:t>Pioneer 11, 1979 to 1995</a:t>
            </a:r>
          </a:p>
          <a:p>
            <a:r>
              <a:rPr lang="en-US" dirty="0"/>
              <a:t>Voyager 1, 1980 to present</a:t>
            </a:r>
          </a:p>
          <a:p>
            <a:r>
              <a:rPr lang="en-US" dirty="0"/>
              <a:t>Voyager 2, 1989 to present</a:t>
            </a:r>
          </a:p>
          <a:p>
            <a:r>
              <a:rPr lang="en-US" dirty="0"/>
              <a:t>New Horizons, 2015 to present</a:t>
            </a:r>
          </a:p>
        </p:txBody>
      </p:sp>
      <p:pic>
        <p:nvPicPr>
          <p:cNvPr id="9" name="Picture 8">
            <a:extLst>
              <a:ext uri="{FF2B5EF4-FFF2-40B4-BE49-F238E27FC236}">
                <a16:creationId xmlns:a16="http://schemas.microsoft.com/office/drawing/2014/main" id="{9470E9E2-ABD5-4CF8-8545-EFD8E8B0DF24}"/>
              </a:ext>
            </a:extLst>
          </p:cNvPr>
          <p:cNvPicPr>
            <a:picLocks noChangeAspect="1"/>
          </p:cNvPicPr>
          <p:nvPr/>
        </p:nvPicPr>
        <p:blipFill>
          <a:blip r:embed="rId2"/>
          <a:stretch>
            <a:fillRect/>
          </a:stretch>
        </p:blipFill>
        <p:spPr>
          <a:xfrm>
            <a:off x="5532591" y="2052918"/>
            <a:ext cx="6502400" cy="3657600"/>
          </a:xfrm>
          <a:prstGeom prst="rect">
            <a:avLst/>
          </a:prstGeom>
        </p:spPr>
      </p:pic>
    </p:spTree>
    <p:extLst>
      <p:ext uri="{BB962C8B-B14F-4D97-AF65-F5344CB8AC3E}">
        <p14:creationId xmlns:p14="http://schemas.microsoft.com/office/powerpoint/2010/main" val="25872132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A889-9DC3-4513-B0F6-89778A586CF1}"/>
              </a:ext>
            </a:extLst>
          </p:cNvPr>
          <p:cNvSpPr>
            <a:spLocks noGrp="1"/>
          </p:cNvSpPr>
          <p:nvPr>
            <p:ph type="title"/>
          </p:nvPr>
        </p:nvSpPr>
        <p:spPr>
          <a:xfrm>
            <a:off x="646112" y="452718"/>
            <a:ext cx="5117126" cy="1400530"/>
          </a:xfrm>
        </p:spPr>
        <p:txBody>
          <a:bodyPr/>
          <a:lstStyle/>
          <a:p>
            <a:r>
              <a:rPr lang="en-US" dirty="0"/>
              <a:t>PIONEER 10, 1973 to 2003</a:t>
            </a:r>
            <a:br>
              <a:rPr lang="en-US" dirty="0"/>
            </a:br>
            <a:endParaRPr lang="en-US" dirty="0"/>
          </a:p>
        </p:txBody>
      </p:sp>
      <p:sp>
        <p:nvSpPr>
          <p:cNvPr id="3" name="Content Placeholder 2">
            <a:extLst>
              <a:ext uri="{FF2B5EF4-FFF2-40B4-BE49-F238E27FC236}">
                <a16:creationId xmlns:a16="http://schemas.microsoft.com/office/drawing/2014/main" id="{1A637BEE-1613-45D3-A958-385C9AB0656C}"/>
              </a:ext>
            </a:extLst>
          </p:cNvPr>
          <p:cNvSpPr>
            <a:spLocks noGrp="1"/>
          </p:cNvSpPr>
          <p:nvPr>
            <p:ph idx="1"/>
          </p:nvPr>
        </p:nvSpPr>
        <p:spPr>
          <a:xfrm>
            <a:off x="1103313" y="2052918"/>
            <a:ext cx="3779080" cy="4195481"/>
          </a:xfrm>
        </p:spPr>
        <p:txBody>
          <a:bodyPr/>
          <a:lstStyle/>
          <a:p>
            <a:r>
              <a:rPr lang="en-US" dirty="0"/>
              <a:t>first probe to cross the asteroid belt</a:t>
            </a:r>
          </a:p>
          <a:p>
            <a:r>
              <a:rPr lang="en-US" dirty="0"/>
              <a:t>first Jupiter probe</a:t>
            </a:r>
          </a:p>
          <a:p>
            <a:r>
              <a:rPr lang="en-US" dirty="0"/>
              <a:t>first man-made object on an interstellar trajectory;</a:t>
            </a:r>
          </a:p>
          <a:p>
            <a:r>
              <a:rPr lang="en-US" dirty="0"/>
              <a:t>now in the outer regions of the Solar System but no longer contactable </a:t>
            </a:r>
          </a:p>
        </p:txBody>
      </p:sp>
      <p:pic>
        <p:nvPicPr>
          <p:cNvPr id="8" name="Picture 7" descr="A drawing of a cartoon character&#10;&#10;Description automatically generated">
            <a:extLst>
              <a:ext uri="{FF2B5EF4-FFF2-40B4-BE49-F238E27FC236}">
                <a16:creationId xmlns:a16="http://schemas.microsoft.com/office/drawing/2014/main" id="{DAEFFCCD-12FF-4742-99EC-46FE6DB4D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7312" y="5064318"/>
            <a:ext cx="1784416" cy="1483555"/>
          </a:xfrm>
          <a:prstGeom prst="rect">
            <a:avLst/>
          </a:prstGeom>
        </p:spPr>
      </p:pic>
      <p:pic>
        <p:nvPicPr>
          <p:cNvPr id="10" name="Picture 9">
            <a:extLst>
              <a:ext uri="{FF2B5EF4-FFF2-40B4-BE49-F238E27FC236}">
                <a16:creationId xmlns:a16="http://schemas.microsoft.com/office/drawing/2014/main" id="{8C742BAE-1A76-4787-8626-D1BACF692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48" y="5064318"/>
            <a:ext cx="1722929" cy="1722929"/>
          </a:xfrm>
          <a:prstGeom prst="rect">
            <a:avLst/>
          </a:prstGeom>
        </p:spPr>
      </p:pic>
      <p:pic>
        <p:nvPicPr>
          <p:cNvPr id="5" name="Picture 4">
            <a:extLst>
              <a:ext uri="{FF2B5EF4-FFF2-40B4-BE49-F238E27FC236}">
                <a16:creationId xmlns:a16="http://schemas.microsoft.com/office/drawing/2014/main" id="{055B2ACF-E2F8-4436-A678-2FDE37DFA4C5}"/>
              </a:ext>
            </a:extLst>
          </p:cNvPr>
          <p:cNvPicPr>
            <a:picLocks noChangeAspect="1"/>
          </p:cNvPicPr>
          <p:nvPr/>
        </p:nvPicPr>
        <p:blipFill>
          <a:blip r:embed="rId4"/>
          <a:stretch>
            <a:fillRect/>
          </a:stretch>
        </p:blipFill>
        <p:spPr>
          <a:xfrm>
            <a:off x="6031196" y="30081"/>
            <a:ext cx="6160804" cy="6858000"/>
          </a:xfrm>
          <a:prstGeom prst="rect">
            <a:avLst/>
          </a:prstGeom>
        </p:spPr>
      </p:pic>
    </p:spTree>
    <p:extLst>
      <p:ext uri="{BB962C8B-B14F-4D97-AF65-F5344CB8AC3E}">
        <p14:creationId xmlns:p14="http://schemas.microsoft.com/office/powerpoint/2010/main" val="349869887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3901E7-39D7-46EC-A074-1C8F787931D6}"/>
              </a:ext>
            </a:extLst>
          </p:cNvPr>
          <p:cNvPicPr>
            <a:picLocks noChangeAspect="1"/>
          </p:cNvPicPr>
          <p:nvPr/>
        </p:nvPicPr>
        <p:blipFill>
          <a:blip r:embed="rId2"/>
          <a:stretch>
            <a:fillRect/>
          </a:stretch>
        </p:blipFill>
        <p:spPr>
          <a:xfrm>
            <a:off x="1833725" y="0"/>
            <a:ext cx="8524549" cy="6858000"/>
          </a:xfrm>
          <a:prstGeom prst="rect">
            <a:avLst/>
          </a:prstGeom>
        </p:spPr>
      </p:pic>
    </p:spTree>
    <p:extLst>
      <p:ext uri="{BB962C8B-B14F-4D97-AF65-F5344CB8AC3E}">
        <p14:creationId xmlns:p14="http://schemas.microsoft.com/office/powerpoint/2010/main" val="1074055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E92D-417E-4F1C-BEC8-4DBBE1AE9B83}"/>
              </a:ext>
            </a:extLst>
          </p:cNvPr>
          <p:cNvSpPr>
            <a:spLocks noGrp="1"/>
          </p:cNvSpPr>
          <p:nvPr>
            <p:ph type="title"/>
          </p:nvPr>
        </p:nvSpPr>
        <p:spPr/>
        <p:txBody>
          <a:bodyPr/>
          <a:lstStyle/>
          <a:p>
            <a:r>
              <a:rPr lang="en-US" dirty="0"/>
              <a:t>Cassini, 2000</a:t>
            </a:r>
          </a:p>
        </p:txBody>
      </p:sp>
      <p:sp>
        <p:nvSpPr>
          <p:cNvPr id="3" name="Content Placeholder 2">
            <a:extLst>
              <a:ext uri="{FF2B5EF4-FFF2-40B4-BE49-F238E27FC236}">
                <a16:creationId xmlns:a16="http://schemas.microsoft.com/office/drawing/2014/main" id="{35A5B07A-8E17-4224-993A-B35E1C0BA564}"/>
              </a:ext>
            </a:extLst>
          </p:cNvPr>
          <p:cNvSpPr>
            <a:spLocks noGrp="1"/>
          </p:cNvSpPr>
          <p:nvPr>
            <p:ph idx="1"/>
          </p:nvPr>
        </p:nvSpPr>
        <p:spPr>
          <a:xfrm>
            <a:off x="1103313" y="2052918"/>
            <a:ext cx="4710466" cy="4195481"/>
          </a:xfrm>
        </p:spPr>
        <p:txBody>
          <a:bodyPr/>
          <a:lstStyle/>
          <a:p>
            <a:r>
              <a:rPr lang="en-US" dirty="0"/>
              <a:t>Flyby of Venus and 2685 </a:t>
            </a:r>
            <a:r>
              <a:rPr lang="en-US" dirty="0" err="1"/>
              <a:t>Masursky</a:t>
            </a:r>
            <a:endParaRPr lang="en-US" dirty="0"/>
          </a:p>
          <a:p>
            <a:r>
              <a:rPr lang="en-US" dirty="0"/>
              <a:t>gravity assist </a:t>
            </a:r>
            <a:r>
              <a:rPr lang="en-US" dirty="0" err="1"/>
              <a:t>en</a:t>
            </a:r>
            <a:r>
              <a:rPr lang="en-US" dirty="0"/>
              <a:t> route to Saturn  </a:t>
            </a:r>
          </a:p>
        </p:txBody>
      </p:sp>
      <p:pic>
        <p:nvPicPr>
          <p:cNvPr id="4" name="Picture 3">
            <a:extLst>
              <a:ext uri="{FF2B5EF4-FFF2-40B4-BE49-F238E27FC236}">
                <a16:creationId xmlns:a16="http://schemas.microsoft.com/office/drawing/2014/main" id="{D49849A2-7B50-4392-BE92-5A84111445E4}"/>
              </a:ext>
            </a:extLst>
          </p:cNvPr>
          <p:cNvPicPr>
            <a:picLocks noChangeAspect="1"/>
          </p:cNvPicPr>
          <p:nvPr/>
        </p:nvPicPr>
        <p:blipFill>
          <a:blip r:embed="rId2"/>
          <a:stretch>
            <a:fillRect/>
          </a:stretch>
        </p:blipFill>
        <p:spPr>
          <a:xfrm>
            <a:off x="1014765" y="3143073"/>
            <a:ext cx="3095625" cy="2581275"/>
          </a:xfrm>
          <a:prstGeom prst="rect">
            <a:avLst/>
          </a:prstGeom>
        </p:spPr>
      </p:pic>
      <p:sp>
        <p:nvSpPr>
          <p:cNvPr id="5" name="TextBox 4">
            <a:extLst>
              <a:ext uri="{FF2B5EF4-FFF2-40B4-BE49-F238E27FC236}">
                <a16:creationId xmlns:a16="http://schemas.microsoft.com/office/drawing/2014/main" id="{DB26C371-89B0-4008-BC3C-C740064D7187}"/>
              </a:ext>
            </a:extLst>
          </p:cNvPr>
          <p:cNvSpPr txBox="1"/>
          <p:nvPr/>
        </p:nvSpPr>
        <p:spPr>
          <a:xfrm>
            <a:off x="1438441" y="5898821"/>
            <a:ext cx="2020105" cy="369332"/>
          </a:xfrm>
          <a:prstGeom prst="rect">
            <a:avLst/>
          </a:prstGeom>
          <a:noFill/>
        </p:spPr>
        <p:txBody>
          <a:bodyPr wrap="none" rtlCol="0">
            <a:spAutoFit/>
          </a:bodyPr>
          <a:lstStyle/>
          <a:p>
            <a:r>
              <a:rPr lang="en-US" dirty="0"/>
              <a:t>Giovanni Cassini</a:t>
            </a:r>
          </a:p>
        </p:txBody>
      </p:sp>
      <p:pic>
        <p:nvPicPr>
          <p:cNvPr id="6" name="Picture 5">
            <a:extLst>
              <a:ext uri="{FF2B5EF4-FFF2-40B4-BE49-F238E27FC236}">
                <a16:creationId xmlns:a16="http://schemas.microsoft.com/office/drawing/2014/main" id="{64E955B6-45E4-4048-BF71-FD1D123CE7D8}"/>
              </a:ext>
            </a:extLst>
          </p:cNvPr>
          <p:cNvPicPr>
            <a:picLocks noChangeAspect="1"/>
          </p:cNvPicPr>
          <p:nvPr/>
        </p:nvPicPr>
        <p:blipFill>
          <a:blip r:embed="rId3"/>
          <a:stretch>
            <a:fillRect/>
          </a:stretch>
        </p:blipFill>
        <p:spPr>
          <a:xfrm>
            <a:off x="7616187" y="-17816"/>
            <a:ext cx="4575813" cy="6858000"/>
          </a:xfrm>
          <a:prstGeom prst="rect">
            <a:avLst/>
          </a:prstGeom>
        </p:spPr>
      </p:pic>
      <p:pic>
        <p:nvPicPr>
          <p:cNvPr id="8" name="Picture 7" descr="A drawing of a cartoon character&#10;&#10;Description automatically generated">
            <a:extLst>
              <a:ext uri="{FF2B5EF4-FFF2-40B4-BE49-F238E27FC236}">
                <a16:creationId xmlns:a16="http://schemas.microsoft.com/office/drawing/2014/main" id="{4A72A200-4B00-4BC3-A1C8-6D0BEB5AEF6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53805" y="3204594"/>
            <a:ext cx="924418" cy="768557"/>
          </a:xfrm>
          <a:prstGeom prst="rect">
            <a:avLst/>
          </a:prstGeom>
        </p:spPr>
      </p:pic>
      <p:pic>
        <p:nvPicPr>
          <p:cNvPr id="10" name="Picture 9" descr="A close up of a sign&#10;&#10;Description automatically generated">
            <a:extLst>
              <a:ext uri="{FF2B5EF4-FFF2-40B4-BE49-F238E27FC236}">
                <a16:creationId xmlns:a16="http://schemas.microsoft.com/office/drawing/2014/main" id="{E5CB3482-EDBD-47C9-835F-EBE704E0D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5127" y="4090353"/>
            <a:ext cx="914400" cy="914400"/>
          </a:xfrm>
          <a:prstGeom prst="rect">
            <a:avLst/>
          </a:prstGeom>
        </p:spPr>
      </p:pic>
      <p:pic>
        <p:nvPicPr>
          <p:cNvPr id="12" name="Picture 11">
            <a:extLst>
              <a:ext uri="{FF2B5EF4-FFF2-40B4-BE49-F238E27FC236}">
                <a16:creationId xmlns:a16="http://schemas.microsoft.com/office/drawing/2014/main" id="{9AC3C6A7-1DFA-41D5-904C-5906298D1E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122" y="5082222"/>
            <a:ext cx="945352" cy="642126"/>
          </a:xfrm>
          <a:prstGeom prst="rect">
            <a:avLst/>
          </a:prstGeom>
        </p:spPr>
      </p:pic>
    </p:spTree>
    <p:extLst>
      <p:ext uri="{BB962C8B-B14F-4D97-AF65-F5344CB8AC3E}">
        <p14:creationId xmlns:p14="http://schemas.microsoft.com/office/powerpoint/2010/main" val="34115799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68640-38B4-4FFA-A573-49B21FCF6C3F}"/>
              </a:ext>
            </a:extLst>
          </p:cNvPr>
          <p:cNvPicPr>
            <a:picLocks noChangeAspect="1"/>
          </p:cNvPicPr>
          <p:nvPr/>
        </p:nvPicPr>
        <p:blipFill>
          <a:blip r:embed="rId2"/>
          <a:stretch>
            <a:fillRect/>
          </a:stretch>
        </p:blipFill>
        <p:spPr>
          <a:xfrm>
            <a:off x="1635677" y="135992"/>
            <a:ext cx="8531779" cy="6722008"/>
          </a:xfrm>
          <a:prstGeom prst="rect">
            <a:avLst/>
          </a:prstGeom>
        </p:spPr>
      </p:pic>
    </p:spTree>
    <p:extLst>
      <p:ext uri="{BB962C8B-B14F-4D97-AF65-F5344CB8AC3E}">
        <p14:creationId xmlns:p14="http://schemas.microsoft.com/office/powerpoint/2010/main" val="8834239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2" y="452718"/>
            <a:ext cx="3781510" cy="2049850"/>
          </a:xfrm>
        </p:spPr>
        <p:txBody>
          <a:bodyPr/>
          <a:lstStyle/>
          <a:p>
            <a:r>
              <a:rPr lang="en-US" dirty="0" smtClean="0"/>
              <a:t>Pioneer 10 and 11 Plaques</a:t>
            </a:r>
            <a:endParaRPr lang="en-CA" dirty="0"/>
          </a:p>
        </p:txBody>
      </p:sp>
      <p:sp>
        <p:nvSpPr>
          <p:cNvPr id="6" name="Content Placeholder 5"/>
          <p:cNvSpPr>
            <a:spLocks noGrp="1"/>
          </p:cNvSpPr>
          <p:nvPr>
            <p:ph idx="1"/>
          </p:nvPr>
        </p:nvSpPr>
        <p:spPr>
          <a:xfrm>
            <a:off x="216568" y="2851484"/>
            <a:ext cx="4090737" cy="3898232"/>
          </a:xfrm>
        </p:spPr>
        <p:txBody>
          <a:bodyPr>
            <a:normAutofit/>
          </a:bodyPr>
          <a:lstStyle/>
          <a:p>
            <a:r>
              <a:rPr lang="en-US" dirty="0" smtClean="0"/>
              <a:t>Hyperfine transition of neutral hydrogen</a:t>
            </a:r>
          </a:p>
          <a:p>
            <a:r>
              <a:rPr lang="en-US" dirty="0" smtClean="0"/>
              <a:t>Relative position of Sun to the center of Milky Way </a:t>
            </a:r>
            <a:r>
              <a:rPr lang="en-US" dirty="0" err="1" smtClean="0"/>
              <a:t>Galexy</a:t>
            </a:r>
            <a:r>
              <a:rPr lang="en-US" dirty="0" smtClean="0"/>
              <a:t> and 14 pulsars</a:t>
            </a:r>
          </a:p>
          <a:p>
            <a:r>
              <a:rPr lang="en-US" dirty="0" smtClean="0"/>
              <a:t>Solar System and diagrammatic flight path.</a:t>
            </a:r>
          </a:p>
          <a:p>
            <a:r>
              <a:rPr lang="en-US" dirty="0" smtClean="0"/>
              <a:t>Man and Woman</a:t>
            </a:r>
            <a:endParaRPr lang="en-CA" dirty="0"/>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81134" y="452718"/>
            <a:ext cx="7516317" cy="5955632"/>
          </a:xfrm>
          <a:prstGeom prst="rect">
            <a:avLst/>
          </a:prstGeom>
        </p:spPr>
      </p:pic>
    </p:spTree>
    <p:extLst>
      <p:ext uri="{BB962C8B-B14F-4D97-AF65-F5344CB8AC3E}">
        <p14:creationId xmlns:p14="http://schemas.microsoft.com/office/powerpoint/2010/main" val="29345214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2E58C-7868-442E-8549-D3743666714B}"/>
              </a:ext>
            </a:extLst>
          </p:cNvPr>
          <p:cNvSpPr>
            <a:spLocks noGrp="1"/>
          </p:cNvSpPr>
          <p:nvPr>
            <p:ph type="title"/>
          </p:nvPr>
        </p:nvSpPr>
        <p:spPr>
          <a:xfrm>
            <a:off x="646111" y="452718"/>
            <a:ext cx="4840289" cy="1400530"/>
          </a:xfrm>
        </p:spPr>
        <p:txBody>
          <a:bodyPr/>
          <a:lstStyle/>
          <a:p>
            <a:r>
              <a:rPr lang="en-US" dirty="0"/>
              <a:t>Pioneer 11, 1974 to 1995</a:t>
            </a:r>
          </a:p>
        </p:txBody>
      </p:sp>
      <p:sp>
        <p:nvSpPr>
          <p:cNvPr id="3" name="Content Placeholder 2">
            <a:extLst>
              <a:ext uri="{FF2B5EF4-FFF2-40B4-BE49-F238E27FC236}">
                <a16:creationId xmlns:a16="http://schemas.microsoft.com/office/drawing/2014/main" id="{F311D82A-C464-4009-8C9B-B48CCF660DCF}"/>
              </a:ext>
            </a:extLst>
          </p:cNvPr>
          <p:cNvSpPr>
            <a:spLocks noGrp="1"/>
          </p:cNvSpPr>
          <p:nvPr>
            <p:ph idx="1"/>
          </p:nvPr>
        </p:nvSpPr>
        <p:spPr>
          <a:xfrm>
            <a:off x="1103313" y="2052919"/>
            <a:ext cx="3519022" cy="1238250"/>
          </a:xfrm>
        </p:spPr>
        <p:txBody>
          <a:bodyPr>
            <a:normAutofit fontScale="85000" lnSpcReduction="20000"/>
          </a:bodyPr>
          <a:lstStyle/>
          <a:p>
            <a:r>
              <a:rPr lang="en-US" dirty="0"/>
              <a:t>Flyby of Jupiter</a:t>
            </a:r>
          </a:p>
          <a:p>
            <a:r>
              <a:rPr lang="en-US" dirty="0"/>
              <a:t>Went on to visit Saturn</a:t>
            </a:r>
          </a:p>
          <a:p>
            <a:r>
              <a:rPr lang="en-US" dirty="0"/>
              <a:t>Then went outside the Solar System</a:t>
            </a:r>
          </a:p>
        </p:txBody>
      </p:sp>
      <p:pic>
        <p:nvPicPr>
          <p:cNvPr id="4" name="Picture 3">
            <a:extLst>
              <a:ext uri="{FF2B5EF4-FFF2-40B4-BE49-F238E27FC236}">
                <a16:creationId xmlns:a16="http://schemas.microsoft.com/office/drawing/2014/main" id="{D6C7C012-3FD9-446E-BF4B-1E63288B11CF}"/>
              </a:ext>
            </a:extLst>
          </p:cNvPr>
          <p:cNvPicPr>
            <a:picLocks noChangeAspect="1"/>
          </p:cNvPicPr>
          <p:nvPr/>
        </p:nvPicPr>
        <p:blipFill>
          <a:blip r:embed="rId2"/>
          <a:stretch>
            <a:fillRect/>
          </a:stretch>
        </p:blipFill>
        <p:spPr>
          <a:xfrm>
            <a:off x="5891212" y="189420"/>
            <a:ext cx="4924425" cy="2838450"/>
          </a:xfrm>
          <a:prstGeom prst="rect">
            <a:avLst/>
          </a:prstGeom>
        </p:spPr>
      </p:pic>
      <p:pic>
        <p:nvPicPr>
          <p:cNvPr id="5" name="Picture 4">
            <a:extLst>
              <a:ext uri="{FF2B5EF4-FFF2-40B4-BE49-F238E27FC236}">
                <a16:creationId xmlns:a16="http://schemas.microsoft.com/office/drawing/2014/main" id="{3B654C59-5D21-4738-9A12-04D7C65820FF}"/>
              </a:ext>
            </a:extLst>
          </p:cNvPr>
          <p:cNvPicPr>
            <a:picLocks noChangeAspect="1"/>
          </p:cNvPicPr>
          <p:nvPr/>
        </p:nvPicPr>
        <p:blipFill>
          <a:blip r:embed="rId3"/>
          <a:stretch>
            <a:fillRect/>
          </a:stretch>
        </p:blipFill>
        <p:spPr>
          <a:xfrm>
            <a:off x="6171414" y="3291168"/>
            <a:ext cx="4514850" cy="3314700"/>
          </a:xfrm>
          <a:prstGeom prst="rect">
            <a:avLst/>
          </a:prstGeom>
        </p:spPr>
      </p:pic>
      <p:pic>
        <p:nvPicPr>
          <p:cNvPr id="7" name="Picture 6" descr="A drawing of a cartoon character&#10;&#10;Description automatically generated">
            <a:extLst>
              <a:ext uri="{FF2B5EF4-FFF2-40B4-BE49-F238E27FC236}">
                <a16:creationId xmlns:a16="http://schemas.microsoft.com/office/drawing/2014/main" id="{8BF904F6-959F-4549-A609-6C52931A7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063" y="3881718"/>
            <a:ext cx="3276600" cy="2724150"/>
          </a:xfrm>
          <a:prstGeom prst="rect">
            <a:avLst/>
          </a:prstGeom>
        </p:spPr>
      </p:pic>
    </p:spTree>
    <p:extLst>
      <p:ext uri="{BB962C8B-B14F-4D97-AF65-F5344CB8AC3E}">
        <p14:creationId xmlns:p14="http://schemas.microsoft.com/office/powerpoint/2010/main" val="19261768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AD587A-187E-4F73-A26E-1214D9CCEADC}"/>
              </a:ext>
            </a:extLst>
          </p:cNvPr>
          <p:cNvPicPr>
            <a:picLocks noChangeAspect="1"/>
          </p:cNvPicPr>
          <p:nvPr/>
        </p:nvPicPr>
        <p:blipFill>
          <a:blip r:embed="rId2"/>
          <a:stretch>
            <a:fillRect/>
          </a:stretch>
        </p:blipFill>
        <p:spPr>
          <a:xfrm>
            <a:off x="1118533" y="95250"/>
            <a:ext cx="9753600" cy="6667500"/>
          </a:xfrm>
          <a:prstGeom prst="rect">
            <a:avLst/>
          </a:prstGeom>
        </p:spPr>
      </p:pic>
    </p:spTree>
    <p:extLst>
      <p:ext uri="{BB962C8B-B14F-4D97-AF65-F5344CB8AC3E}">
        <p14:creationId xmlns:p14="http://schemas.microsoft.com/office/powerpoint/2010/main" val="21633869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0DC9-254B-4100-AB68-127D3B08BB87}"/>
              </a:ext>
            </a:extLst>
          </p:cNvPr>
          <p:cNvSpPr>
            <a:spLocks noGrp="1"/>
          </p:cNvSpPr>
          <p:nvPr>
            <p:ph type="title"/>
          </p:nvPr>
        </p:nvSpPr>
        <p:spPr>
          <a:xfrm>
            <a:off x="646112" y="452717"/>
            <a:ext cx="3520536" cy="2726711"/>
          </a:xfrm>
        </p:spPr>
        <p:txBody>
          <a:bodyPr/>
          <a:lstStyle/>
          <a:p>
            <a:r>
              <a:rPr lang="en-US" dirty="0"/>
              <a:t>Voyager 1, March of 1979 to present</a:t>
            </a:r>
          </a:p>
        </p:txBody>
      </p:sp>
      <p:sp>
        <p:nvSpPr>
          <p:cNvPr id="3" name="Content Placeholder 2">
            <a:extLst>
              <a:ext uri="{FF2B5EF4-FFF2-40B4-BE49-F238E27FC236}">
                <a16:creationId xmlns:a16="http://schemas.microsoft.com/office/drawing/2014/main" id="{8CBA47FB-24BB-4CF1-A6D0-4E90DDA167BF}"/>
              </a:ext>
            </a:extLst>
          </p:cNvPr>
          <p:cNvSpPr>
            <a:spLocks noGrp="1"/>
          </p:cNvSpPr>
          <p:nvPr>
            <p:ph idx="1"/>
          </p:nvPr>
        </p:nvSpPr>
        <p:spPr>
          <a:xfrm>
            <a:off x="1103312" y="3280095"/>
            <a:ext cx="3619517" cy="2968304"/>
          </a:xfrm>
        </p:spPr>
        <p:txBody>
          <a:bodyPr/>
          <a:lstStyle/>
          <a:p>
            <a:r>
              <a:rPr lang="en-US" dirty="0"/>
              <a:t>Flyby of Jupiter</a:t>
            </a:r>
          </a:p>
          <a:p>
            <a:r>
              <a:rPr lang="en-US" dirty="0"/>
              <a:t>Went on to visit Saturn</a:t>
            </a:r>
          </a:p>
          <a:p>
            <a:r>
              <a:rPr lang="en-US" dirty="0"/>
              <a:t>Then to Outer Space</a:t>
            </a:r>
          </a:p>
          <a:p>
            <a:endParaRPr lang="en-US" dirty="0"/>
          </a:p>
        </p:txBody>
      </p:sp>
      <p:pic>
        <p:nvPicPr>
          <p:cNvPr id="4" name="Picture 3">
            <a:extLst>
              <a:ext uri="{FF2B5EF4-FFF2-40B4-BE49-F238E27FC236}">
                <a16:creationId xmlns:a16="http://schemas.microsoft.com/office/drawing/2014/main" id="{F473786F-72A7-4B89-8A45-C896E9BAEF8A}"/>
              </a:ext>
            </a:extLst>
          </p:cNvPr>
          <p:cNvPicPr>
            <a:picLocks noChangeAspect="1"/>
          </p:cNvPicPr>
          <p:nvPr/>
        </p:nvPicPr>
        <p:blipFill>
          <a:blip r:embed="rId2"/>
          <a:stretch>
            <a:fillRect/>
          </a:stretch>
        </p:blipFill>
        <p:spPr>
          <a:xfrm>
            <a:off x="4571626" y="285749"/>
            <a:ext cx="7620000" cy="5962650"/>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0BBCE3AF-D087-4F1F-A53D-C6DE5EF28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20" y="4764247"/>
            <a:ext cx="2247917" cy="1868908"/>
          </a:xfrm>
          <a:prstGeom prst="rect">
            <a:avLst/>
          </a:prstGeom>
        </p:spPr>
      </p:pic>
    </p:spTree>
    <p:extLst>
      <p:ext uri="{BB962C8B-B14F-4D97-AF65-F5344CB8AC3E}">
        <p14:creationId xmlns:p14="http://schemas.microsoft.com/office/powerpoint/2010/main" val="39388763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4431215" cy="1400530"/>
          </a:xfrm>
        </p:spPr>
        <p:txBody>
          <a:bodyPr/>
          <a:lstStyle/>
          <a:p>
            <a:r>
              <a:rPr lang="en-US" dirty="0" smtClean="0"/>
              <a:t>Voyager Message: Golden Record</a:t>
            </a:r>
            <a:endParaRPr lang="en-CA" dirty="0"/>
          </a:p>
        </p:txBody>
      </p:sp>
      <p:sp>
        <p:nvSpPr>
          <p:cNvPr id="3" name="Content Placeholder 2"/>
          <p:cNvSpPr>
            <a:spLocks noGrp="1"/>
          </p:cNvSpPr>
          <p:nvPr>
            <p:ph idx="1"/>
          </p:nvPr>
        </p:nvSpPr>
        <p:spPr>
          <a:xfrm>
            <a:off x="312822" y="2671011"/>
            <a:ext cx="4415589" cy="3577388"/>
          </a:xfrm>
        </p:spPr>
        <p:txBody>
          <a:bodyPr/>
          <a:lstStyle/>
          <a:p>
            <a:r>
              <a:rPr lang="en-US" dirty="0" smtClean="0">
                <a:hlinkClick r:id="rId2"/>
              </a:rPr>
              <a:t>VIDEO</a:t>
            </a:r>
            <a:endParaRPr lang="en-US" dirty="0" smtClean="0"/>
          </a:p>
          <a:p>
            <a:r>
              <a:rPr lang="en-US" dirty="0" smtClean="0"/>
              <a:t>Carl Sagan (</a:t>
            </a:r>
            <a:r>
              <a:rPr lang="en-US" dirty="0" smtClean="0">
                <a:hlinkClick r:id="rId3"/>
              </a:rPr>
              <a:t>CS Video</a:t>
            </a:r>
            <a:r>
              <a:rPr lang="en-US" dirty="0" smtClean="0"/>
              <a:t>)</a:t>
            </a:r>
          </a:p>
          <a:p>
            <a:r>
              <a:rPr lang="en-US" dirty="0" smtClean="0"/>
              <a:t>115 Images</a:t>
            </a:r>
          </a:p>
          <a:p>
            <a:r>
              <a:rPr lang="en-US" dirty="0" smtClean="0"/>
              <a:t>Spoken greetings Akkadian to Wu (modern Chinese)</a:t>
            </a:r>
          </a:p>
          <a:p>
            <a:r>
              <a:rPr lang="en-US" dirty="0" smtClean="0"/>
              <a:t>music</a:t>
            </a:r>
            <a:endParaRPr lang="en-CA"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436" y="0"/>
            <a:ext cx="4261338"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3164" y="3088104"/>
            <a:ext cx="3050757" cy="3050757"/>
          </a:xfrm>
          <a:prstGeom prst="rect">
            <a:avLst/>
          </a:prstGeom>
        </p:spPr>
      </p:pic>
    </p:spTree>
    <p:extLst>
      <p:ext uri="{BB962C8B-B14F-4D97-AF65-F5344CB8AC3E}">
        <p14:creationId xmlns:p14="http://schemas.microsoft.com/office/powerpoint/2010/main" val="364679585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6703" y="-297"/>
            <a:ext cx="6858594" cy="6858594"/>
          </a:xfrm>
          <a:prstGeom prst="rect">
            <a:avLst/>
          </a:prstGeom>
        </p:spPr>
      </p:pic>
    </p:spTree>
    <p:extLst>
      <p:ext uri="{BB962C8B-B14F-4D97-AF65-F5344CB8AC3E}">
        <p14:creationId xmlns:p14="http://schemas.microsoft.com/office/powerpoint/2010/main" val="33651147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C455-264C-4DD0-8C50-6F7C37A873A2}"/>
              </a:ext>
            </a:extLst>
          </p:cNvPr>
          <p:cNvSpPr>
            <a:spLocks noGrp="1"/>
          </p:cNvSpPr>
          <p:nvPr>
            <p:ph type="title"/>
          </p:nvPr>
        </p:nvSpPr>
        <p:spPr/>
        <p:txBody>
          <a:bodyPr/>
          <a:lstStyle/>
          <a:p>
            <a:r>
              <a:rPr lang="en-US" dirty="0"/>
              <a:t>VOYAGER 2, JULY of 1979 to present</a:t>
            </a:r>
          </a:p>
        </p:txBody>
      </p:sp>
      <p:sp>
        <p:nvSpPr>
          <p:cNvPr id="3" name="Content Placeholder 2">
            <a:extLst>
              <a:ext uri="{FF2B5EF4-FFF2-40B4-BE49-F238E27FC236}">
                <a16:creationId xmlns:a16="http://schemas.microsoft.com/office/drawing/2014/main" id="{1D8E1E8A-A6E2-4304-A24C-CF5490E3B437}"/>
              </a:ext>
            </a:extLst>
          </p:cNvPr>
          <p:cNvSpPr>
            <a:spLocks noGrp="1"/>
          </p:cNvSpPr>
          <p:nvPr>
            <p:ph idx="1"/>
          </p:nvPr>
        </p:nvSpPr>
        <p:spPr>
          <a:xfrm>
            <a:off x="646112" y="2052918"/>
            <a:ext cx="3699646" cy="4195481"/>
          </a:xfrm>
        </p:spPr>
        <p:txBody>
          <a:bodyPr/>
          <a:lstStyle/>
          <a:p>
            <a:r>
              <a:rPr lang="en-US" dirty="0"/>
              <a:t>Flyby of Jupiter</a:t>
            </a:r>
          </a:p>
          <a:p>
            <a:r>
              <a:rPr lang="en-US" dirty="0"/>
              <a:t>went on to visit Saturn, Uranus and Neptune </a:t>
            </a:r>
          </a:p>
          <a:p>
            <a:r>
              <a:rPr lang="en-US" dirty="0"/>
              <a:t>Identical to Voyager 1</a:t>
            </a:r>
          </a:p>
          <a:p>
            <a:endParaRPr lang="en-US" dirty="0"/>
          </a:p>
        </p:txBody>
      </p:sp>
      <p:pic>
        <p:nvPicPr>
          <p:cNvPr id="6" name="Picture 5" descr="A drawing of a cartoon character&#10;&#10;Description automatically generated">
            <a:extLst>
              <a:ext uri="{FF2B5EF4-FFF2-40B4-BE49-F238E27FC236}">
                <a16:creationId xmlns:a16="http://schemas.microsoft.com/office/drawing/2014/main" id="{62D2F9DB-64B3-42B7-982C-412109966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685" y="5024486"/>
            <a:ext cx="1961997" cy="1631195"/>
          </a:xfrm>
          <a:prstGeom prst="rect">
            <a:avLst/>
          </a:prstGeom>
        </p:spPr>
      </p:pic>
      <p:pic>
        <p:nvPicPr>
          <p:cNvPr id="4" name="Picture 3">
            <a:extLst>
              <a:ext uri="{FF2B5EF4-FFF2-40B4-BE49-F238E27FC236}">
                <a16:creationId xmlns:a16="http://schemas.microsoft.com/office/drawing/2014/main" id="{6969041A-529A-4999-AB1F-F56D6B03DBB7}"/>
              </a:ext>
            </a:extLst>
          </p:cNvPr>
          <p:cNvPicPr>
            <a:picLocks noChangeAspect="1"/>
          </p:cNvPicPr>
          <p:nvPr/>
        </p:nvPicPr>
        <p:blipFill>
          <a:blip r:embed="rId3"/>
          <a:stretch>
            <a:fillRect/>
          </a:stretch>
        </p:blipFill>
        <p:spPr>
          <a:xfrm>
            <a:off x="4045769" y="1185582"/>
            <a:ext cx="7600950" cy="5219700"/>
          </a:xfrm>
          <a:prstGeom prst="rect">
            <a:avLst/>
          </a:prstGeom>
        </p:spPr>
      </p:pic>
    </p:spTree>
    <p:extLst>
      <p:ext uri="{BB962C8B-B14F-4D97-AF65-F5344CB8AC3E}">
        <p14:creationId xmlns:p14="http://schemas.microsoft.com/office/powerpoint/2010/main" val="19218596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39A43-3FDA-49C7-8654-39515DD6568E}"/>
              </a:ext>
            </a:extLst>
          </p:cNvPr>
          <p:cNvPicPr>
            <a:picLocks noChangeAspect="1"/>
          </p:cNvPicPr>
          <p:nvPr/>
        </p:nvPicPr>
        <p:blipFill>
          <a:blip r:embed="rId2"/>
          <a:stretch>
            <a:fillRect/>
          </a:stretch>
        </p:blipFill>
        <p:spPr>
          <a:xfrm>
            <a:off x="6774180" y="0"/>
            <a:ext cx="5417820" cy="6858000"/>
          </a:xfrm>
          <a:prstGeom prst="rect">
            <a:avLst/>
          </a:prstGeom>
        </p:spPr>
      </p:pic>
      <p:pic>
        <p:nvPicPr>
          <p:cNvPr id="5" name="Picture 4">
            <a:extLst>
              <a:ext uri="{FF2B5EF4-FFF2-40B4-BE49-F238E27FC236}">
                <a16:creationId xmlns:a16="http://schemas.microsoft.com/office/drawing/2014/main" id="{653FBBC2-D78B-4B3D-8BCA-B6524FC45FC9}"/>
              </a:ext>
            </a:extLst>
          </p:cNvPr>
          <p:cNvPicPr>
            <a:picLocks noChangeAspect="1"/>
          </p:cNvPicPr>
          <p:nvPr/>
        </p:nvPicPr>
        <p:blipFill>
          <a:blip r:embed="rId3"/>
          <a:stretch>
            <a:fillRect/>
          </a:stretch>
        </p:blipFill>
        <p:spPr>
          <a:xfrm>
            <a:off x="-1" y="-1"/>
            <a:ext cx="6744749" cy="6744749"/>
          </a:xfrm>
          <a:prstGeom prst="rect">
            <a:avLst/>
          </a:prstGeom>
        </p:spPr>
      </p:pic>
    </p:spTree>
    <p:extLst>
      <p:ext uri="{BB962C8B-B14F-4D97-AF65-F5344CB8AC3E}">
        <p14:creationId xmlns:p14="http://schemas.microsoft.com/office/powerpoint/2010/main" val="28794650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84668E-C868-45EC-A602-49599E4B5288}"/>
              </a:ext>
            </a:extLst>
          </p:cNvPr>
          <p:cNvPicPr>
            <a:picLocks noChangeAspect="1"/>
          </p:cNvPicPr>
          <p:nvPr/>
        </p:nvPicPr>
        <p:blipFill>
          <a:blip r:embed="rId2"/>
          <a:stretch>
            <a:fillRect/>
          </a:stretch>
        </p:blipFill>
        <p:spPr>
          <a:xfrm>
            <a:off x="380999" y="214312"/>
            <a:ext cx="11669321" cy="6563993"/>
          </a:xfrm>
          <a:prstGeom prst="rect">
            <a:avLst/>
          </a:prstGeom>
        </p:spPr>
      </p:pic>
    </p:spTree>
    <p:extLst>
      <p:ext uri="{BB962C8B-B14F-4D97-AF65-F5344CB8AC3E}">
        <p14:creationId xmlns:p14="http://schemas.microsoft.com/office/powerpoint/2010/main" val="3112421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77B2-59E1-4C93-9EF9-A9D2ACFCB7C1}"/>
              </a:ext>
            </a:extLst>
          </p:cNvPr>
          <p:cNvSpPr>
            <a:spLocks noGrp="1"/>
          </p:cNvSpPr>
          <p:nvPr>
            <p:ph type="title"/>
          </p:nvPr>
        </p:nvSpPr>
        <p:spPr/>
        <p:txBody>
          <a:bodyPr/>
          <a:lstStyle/>
          <a:p>
            <a:r>
              <a:rPr lang="en-US" dirty="0"/>
              <a:t>2685 </a:t>
            </a:r>
            <a:r>
              <a:rPr lang="en-US" dirty="0" err="1"/>
              <a:t>Masursky</a:t>
            </a:r>
            <a:r>
              <a:rPr lang="en-US" dirty="0"/>
              <a:t> asteroid</a:t>
            </a:r>
          </a:p>
        </p:txBody>
      </p:sp>
      <p:pic>
        <p:nvPicPr>
          <p:cNvPr id="4" name="Content Placeholder 3">
            <a:extLst>
              <a:ext uri="{FF2B5EF4-FFF2-40B4-BE49-F238E27FC236}">
                <a16:creationId xmlns:a16="http://schemas.microsoft.com/office/drawing/2014/main" id="{B0A562C9-7DA3-4D75-9968-F3B071280A75}"/>
              </a:ext>
            </a:extLst>
          </p:cNvPr>
          <p:cNvPicPr>
            <a:picLocks noGrp="1" noChangeAspect="1"/>
          </p:cNvPicPr>
          <p:nvPr>
            <p:ph idx="1"/>
          </p:nvPr>
        </p:nvPicPr>
        <p:blipFill>
          <a:blip r:embed="rId2"/>
          <a:stretch>
            <a:fillRect/>
          </a:stretch>
        </p:blipFill>
        <p:spPr>
          <a:xfrm>
            <a:off x="9097826" y="314252"/>
            <a:ext cx="2095500" cy="2095500"/>
          </a:xfrm>
          <a:prstGeom prst="rect">
            <a:avLst/>
          </a:prstGeom>
        </p:spPr>
      </p:pic>
      <p:pic>
        <p:nvPicPr>
          <p:cNvPr id="5" name="Picture 4">
            <a:extLst>
              <a:ext uri="{FF2B5EF4-FFF2-40B4-BE49-F238E27FC236}">
                <a16:creationId xmlns:a16="http://schemas.microsoft.com/office/drawing/2014/main" id="{EC56BF22-8275-4AAF-9F09-F21A878FE66E}"/>
              </a:ext>
            </a:extLst>
          </p:cNvPr>
          <p:cNvPicPr>
            <a:picLocks noChangeAspect="1"/>
          </p:cNvPicPr>
          <p:nvPr/>
        </p:nvPicPr>
        <p:blipFill>
          <a:blip r:embed="rId3"/>
          <a:stretch>
            <a:fillRect/>
          </a:stretch>
        </p:blipFill>
        <p:spPr>
          <a:xfrm>
            <a:off x="551369" y="1602900"/>
            <a:ext cx="7810205" cy="4353535"/>
          </a:xfrm>
          <a:prstGeom prst="rect">
            <a:avLst/>
          </a:prstGeom>
        </p:spPr>
      </p:pic>
    </p:spTree>
    <p:extLst>
      <p:ext uri="{BB962C8B-B14F-4D97-AF65-F5344CB8AC3E}">
        <p14:creationId xmlns:p14="http://schemas.microsoft.com/office/powerpoint/2010/main" val="5117166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9FDEA0-8CB8-40DF-930A-193846C9EFA6}"/>
              </a:ext>
            </a:extLst>
          </p:cNvPr>
          <p:cNvPicPr>
            <a:picLocks noChangeAspect="1"/>
          </p:cNvPicPr>
          <p:nvPr/>
        </p:nvPicPr>
        <p:blipFill>
          <a:blip r:embed="rId2"/>
          <a:stretch>
            <a:fillRect/>
          </a:stretch>
        </p:blipFill>
        <p:spPr>
          <a:xfrm>
            <a:off x="297808" y="103420"/>
            <a:ext cx="11824283" cy="6651159"/>
          </a:xfrm>
          <a:prstGeom prst="rect">
            <a:avLst/>
          </a:prstGeom>
        </p:spPr>
      </p:pic>
      <p:sp>
        <p:nvSpPr>
          <p:cNvPr id="3" name="TextBox 2">
            <a:extLst>
              <a:ext uri="{FF2B5EF4-FFF2-40B4-BE49-F238E27FC236}">
                <a16:creationId xmlns:a16="http://schemas.microsoft.com/office/drawing/2014/main" id="{487EF16C-63A9-4220-A528-6435EA9CC4DF}"/>
              </a:ext>
            </a:extLst>
          </p:cNvPr>
          <p:cNvSpPr txBox="1"/>
          <p:nvPr/>
        </p:nvSpPr>
        <p:spPr>
          <a:xfrm>
            <a:off x="1468074" y="385893"/>
            <a:ext cx="1895912" cy="369332"/>
          </a:xfrm>
          <a:prstGeom prst="rect">
            <a:avLst/>
          </a:prstGeom>
          <a:noFill/>
        </p:spPr>
        <p:txBody>
          <a:bodyPr wrap="square" rtlCol="0">
            <a:spAutoFit/>
          </a:bodyPr>
          <a:lstStyle/>
          <a:p>
            <a:r>
              <a:rPr lang="en-US" dirty="0"/>
              <a:t>	</a:t>
            </a:r>
            <a:r>
              <a:rPr lang="en-US" dirty="0">
                <a:hlinkClick r:id="rId3"/>
              </a:rPr>
              <a:t>VIDEO</a:t>
            </a:r>
            <a:endParaRPr lang="en-US" dirty="0"/>
          </a:p>
        </p:txBody>
      </p:sp>
    </p:spTree>
    <p:extLst>
      <p:ext uri="{BB962C8B-B14F-4D97-AF65-F5344CB8AC3E}">
        <p14:creationId xmlns:p14="http://schemas.microsoft.com/office/powerpoint/2010/main" val="87118118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34B4-CA7B-40A0-8BC4-8AAF9A350C17}"/>
              </a:ext>
            </a:extLst>
          </p:cNvPr>
          <p:cNvSpPr>
            <a:spLocks noGrp="1"/>
          </p:cNvSpPr>
          <p:nvPr>
            <p:ph type="title"/>
          </p:nvPr>
        </p:nvSpPr>
        <p:spPr/>
        <p:txBody>
          <a:bodyPr/>
          <a:lstStyle/>
          <a:p>
            <a:r>
              <a:rPr lang="en-US" dirty="0"/>
              <a:t>New Horizons, 2007 to 2019</a:t>
            </a:r>
          </a:p>
        </p:txBody>
      </p:sp>
      <p:sp>
        <p:nvSpPr>
          <p:cNvPr id="3" name="Content Placeholder 2">
            <a:extLst>
              <a:ext uri="{FF2B5EF4-FFF2-40B4-BE49-F238E27FC236}">
                <a16:creationId xmlns:a16="http://schemas.microsoft.com/office/drawing/2014/main" id="{2DCD143B-DA91-4D91-9F61-9E6218C676E6}"/>
              </a:ext>
            </a:extLst>
          </p:cNvPr>
          <p:cNvSpPr>
            <a:spLocks noGrp="1"/>
          </p:cNvSpPr>
          <p:nvPr>
            <p:ph idx="1"/>
          </p:nvPr>
        </p:nvSpPr>
        <p:spPr>
          <a:xfrm>
            <a:off x="1103312" y="2052918"/>
            <a:ext cx="3176457" cy="4195481"/>
          </a:xfrm>
        </p:spPr>
        <p:txBody>
          <a:bodyPr/>
          <a:lstStyle/>
          <a:p>
            <a:r>
              <a:rPr lang="en-US" dirty="0"/>
              <a:t>Flyby of Jupiter</a:t>
            </a:r>
          </a:p>
          <a:p>
            <a:r>
              <a:rPr lang="en-US" dirty="0"/>
              <a:t>gravity assist </a:t>
            </a:r>
            <a:r>
              <a:rPr lang="en-US" dirty="0" err="1"/>
              <a:t>en</a:t>
            </a:r>
            <a:r>
              <a:rPr lang="en-US" dirty="0"/>
              <a:t> route to Pluto </a:t>
            </a:r>
          </a:p>
          <a:p>
            <a:r>
              <a:rPr lang="en-US" dirty="0"/>
              <a:t>Then to Kuiper Belt</a:t>
            </a:r>
          </a:p>
          <a:p>
            <a:r>
              <a:rPr lang="en-US" dirty="0"/>
              <a:t>Then to Outer Space</a:t>
            </a:r>
          </a:p>
        </p:txBody>
      </p:sp>
      <p:pic>
        <p:nvPicPr>
          <p:cNvPr id="5" name="Picture 4" descr="A drawing of a cartoon character&#10;&#10;Description automatically generated">
            <a:extLst>
              <a:ext uri="{FF2B5EF4-FFF2-40B4-BE49-F238E27FC236}">
                <a16:creationId xmlns:a16="http://schemas.microsoft.com/office/drawing/2014/main" id="{A576F4AB-B8F1-45FC-9166-E808AB1E8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21" y="4327867"/>
            <a:ext cx="2693439" cy="2239313"/>
          </a:xfrm>
          <a:prstGeom prst="rect">
            <a:avLst/>
          </a:prstGeom>
        </p:spPr>
      </p:pic>
      <p:pic>
        <p:nvPicPr>
          <p:cNvPr id="6" name="Picture 5">
            <a:extLst>
              <a:ext uri="{FF2B5EF4-FFF2-40B4-BE49-F238E27FC236}">
                <a16:creationId xmlns:a16="http://schemas.microsoft.com/office/drawing/2014/main" id="{77D490C9-CABC-411C-8CA6-17CF5962B3E9}"/>
              </a:ext>
            </a:extLst>
          </p:cNvPr>
          <p:cNvPicPr>
            <a:picLocks noChangeAspect="1"/>
          </p:cNvPicPr>
          <p:nvPr/>
        </p:nvPicPr>
        <p:blipFill>
          <a:blip r:embed="rId3"/>
          <a:stretch>
            <a:fillRect/>
          </a:stretch>
        </p:blipFill>
        <p:spPr>
          <a:xfrm>
            <a:off x="4945928" y="1423446"/>
            <a:ext cx="7246071" cy="5434553"/>
          </a:xfrm>
          <a:prstGeom prst="rect">
            <a:avLst/>
          </a:prstGeom>
        </p:spPr>
      </p:pic>
      <p:sp>
        <p:nvSpPr>
          <p:cNvPr id="4" name="TextBox 3">
            <a:extLst>
              <a:ext uri="{FF2B5EF4-FFF2-40B4-BE49-F238E27FC236}">
                <a16:creationId xmlns:a16="http://schemas.microsoft.com/office/drawing/2014/main" id="{0F13B7B2-5ABD-4D27-935D-BA80B473CE66}"/>
              </a:ext>
            </a:extLst>
          </p:cNvPr>
          <p:cNvSpPr txBox="1"/>
          <p:nvPr/>
        </p:nvSpPr>
        <p:spPr>
          <a:xfrm>
            <a:off x="841464" y="1423446"/>
            <a:ext cx="2935988" cy="369332"/>
          </a:xfrm>
          <a:prstGeom prst="rect">
            <a:avLst/>
          </a:prstGeom>
          <a:noFill/>
        </p:spPr>
        <p:txBody>
          <a:bodyPr wrap="square" rtlCol="0">
            <a:spAutoFit/>
          </a:bodyPr>
          <a:lstStyle/>
          <a:p>
            <a:r>
              <a:rPr lang="en-US" dirty="0">
                <a:hlinkClick r:id="rId4"/>
              </a:rPr>
              <a:t>VIDIO OF FLIGHTPATH</a:t>
            </a:r>
            <a:endParaRPr lang="en-US" dirty="0"/>
          </a:p>
        </p:txBody>
      </p:sp>
      <p:sp>
        <p:nvSpPr>
          <p:cNvPr id="7" name="TextBox 6"/>
          <p:cNvSpPr txBox="1"/>
          <p:nvPr/>
        </p:nvSpPr>
        <p:spPr>
          <a:xfrm>
            <a:off x="3537284" y="4872789"/>
            <a:ext cx="894797" cy="369332"/>
          </a:xfrm>
          <a:prstGeom prst="rect">
            <a:avLst/>
          </a:prstGeom>
          <a:noFill/>
        </p:spPr>
        <p:txBody>
          <a:bodyPr wrap="none" rtlCol="0">
            <a:spAutoFit/>
          </a:bodyPr>
          <a:lstStyle/>
          <a:p>
            <a:r>
              <a:rPr lang="en-US" dirty="0" smtClean="0">
                <a:hlinkClick r:id="rId5"/>
              </a:rPr>
              <a:t>VIDEO</a:t>
            </a:r>
            <a:endParaRPr lang="en-CA" dirty="0"/>
          </a:p>
        </p:txBody>
      </p:sp>
    </p:spTree>
    <p:extLst>
      <p:ext uri="{BB962C8B-B14F-4D97-AF65-F5344CB8AC3E}">
        <p14:creationId xmlns:p14="http://schemas.microsoft.com/office/powerpoint/2010/main" val="33222397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Horizons Message Initiative</a:t>
            </a:r>
            <a:endParaRPr lang="en-CA" dirty="0"/>
          </a:p>
        </p:txBody>
      </p:sp>
      <p:sp>
        <p:nvSpPr>
          <p:cNvPr id="3" name="Content Placeholder 2"/>
          <p:cNvSpPr>
            <a:spLocks noGrp="1"/>
          </p:cNvSpPr>
          <p:nvPr>
            <p:ph idx="1"/>
          </p:nvPr>
        </p:nvSpPr>
        <p:spPr>
          <a:xfrm>
            <a:off x="1103313" y="2052918"/>
            <a:ext cx="3685256" cy="4195481"/>
          </a:xfrm>
        </p:spPr>
        <p:txBody>
          <a:bodyPr/>
          <a:lstStyle/>
          <a:p>
            <a:r>
              <a:rPr lang="en-US" dirty="0" smtClean="0"/>
              <a:t>You can submit ideas</a:t>
            </a:r>
          </a:p>
          <a:p>
            <a:r>
              <a:rPr lang="en-US" dirty="0" smtClean="0"/>
              <a:t>Message will be uploaded to the spacecraft</a:t>
            </a:r>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716" y="1515978"/>
            <a:ext cx="6953063" cy="5044378"/>
          </a:xfrm>
          <a:prstGeom prst="rect">
            <a:avLst/>
          </a:prstGeom>
        </p:spPr>
      </p:pic>
    </p:spTree>
    <p:extLst>
      <p:ext uri="{BB962C8B-B14F-4D97-AF65-F5344CB8AC3E}">
        <p14:creationId xmlns:p14="http://schemas.microsoft.com/office/powerpoint/2010/main" val="29840402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his is a preview only. Click Download Now to download the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notepad-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572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5"/>
          <p:cNvSpPr txBox="1">
            <a:spLocks noChangeArrowheads="1"/>
          </p:cNvSpPr>
          <p:nvPr/>
        </p:nvSpPr>
        <p:spPr bwMode="auto">
          <a:xfrm>
            <a:off x="2590801" y="1143001"/>
            <a:ext cx="447675" cy="701675"/>
          </a:xfrm>
          <a:prstGeom prst="rect">
            <a:avLst/>
          </a:prstGeom>
          <a:noFill/>
          <a:ln>
            <a:noFill/>
          </a:ln>
          <a:effectLst>
            <a:outerShdw dist="28398" dir="1593903"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eaLnBrk="0" fontAlgn="base" hangingPunct="0">
              <a:spcBef>
                <a:spcPct val="0"/>
              </a:spcBef>
              <a:spcAft>
                <a:spcPct val="0"/>
              </a:spcAft>
              <a:defRPr sz="2800">
                <a:solidFill>
                  <a:schemeClr val="tx1"/>
                </a:solidFill>
                <a:latin typeface="Verdana" panose="020B0604030504040204" pitchFamily="34" charset="0"/>
              </a:defRPr>
            </a:lvl6pPr>
            <a:lvl7pPr marL="2971800" indent="-228600" eaLnBrk="0" fontAlgn="base" hangingPunct="0">
              <a:spcBef>
                <a:spcPct val="0"/>
              </a:spcBef>
              <a:spcAft>
                <a:spcPct val="0"/>
              </a:spcAft>
              <a:defRPr sz="2800">
                <a:solidFill>
                  <a:schemeClr val="tx1"/>
                </a:solidFill>
                <a:latin typeface="Verdana" panose="020B0604030504040204" pitchFamily="34" charset="0"/>
              </a:defRPr>
            </a:lvl7pPr>
            <a:lvl8pPr marL="3429000" indent="-228600" eaLnBrk="0" fontAlgn="base" hangingPunct="0">
              <a:spcBef>
                <a:spcPct val="0"/>
              </a:spcBef>
              <a:spcAft>
                <a:spcPct val="0"/>
              </a:spcAft>
              <a:defRPr sz="2800">
                <a:solidFill>
                  <a:schemeClr val="tx1"/>
                </a:solidFill>
                <a:latin typeface="Verdana" panose="020B0604030504040204" pitchFamily="34" charset="0"/>
              </a:defRPr>
            </a:lvl8pPr>
            <a:lvl9pPr marL="3886200" indent="-228600" eaLnBrk="0" fontAlgn="base" hangingPunct="0">
              <a:spcBef>
                <a:spcPct val="0"/>
              </a:spcBef>
              <a:spcAft>
                <a:spcPct val="0"/>
              </a:spcAft>
              <a:defRPr sz="2800">
                <a:solidFill>
                  <a:schemeClr val="tx1"/>
                </a:solidFill>
                <a:latin typeface="Verdana" panose="020B0604030504040204" pitchFamily="34" charset="0"/>
              </a:defRPr>
            </a:lvl9pPr>
          </a:lstStyle>
          <a:p>
            <a:pPr eaLnBrk="1" hangingPunct="1"/>
            <a:r>
              <a:rPr lang="en-US" altLang="en-US" sz="4000" b="1">
                <a:solidFill>
                  <a:srgbClr val="FF0000"/>
                </a:solidFill>
                <a:latin typeface="Bradley Hand ITC" panose="03070402050302030203" pitchFamily="66" charset="0"/>
              </a:rPr>
              <a:t>I </a:t>
            </a:r>
          </a:p>
        </p:txBody>
      </p:sp>
      <p:sp>
        <p:nvSpPr>
          <p:cNvPr id="10245" name="AutoShape 6"/>
          <p:cNvSpPr>
            <a:spLocks noChangeArrowheads="1"/>
          </p:cNvSpPr>
          <p:nvPr/>
        </p:nvSpPr>
        <p:spPr bwMode="auto">
          <a:xfrm>
            <a:off x="2971800" y="1295400"/>
            <a:ext cx="685800" cy="609600"/>
          </a:xfrm>
          <a:custGeom>
            <a:avLst/>
            <a:gdLst>
              <a:gd name="T0" fmla="*/ 2147483646 w 21600"/>
              <a:gd name="T1" fmla="*/ 1387437972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19050">
            <a:solidFill>
              <a:srgbClr val="000000"/>
            </a:solidFill>
            <a:miter lim="800000"/>
            <a:headEnd/>
            <a:tailEnd/>
          </a:ln>
        </p:spPr>
        <p:txBody>
          <a:bodyPr wrap="none" anchor="ctr"/>
          <a:lstStyle/>
          <a:p>
            <a:endParaRPr lang="en-CA"/>
          </a:p>
        </p:txBody>
      </p:sp>
      <p:sp>
        <p:nvSpPr>
          <p:cNvPr id="10246" name="Text Box 7"/>
          <p:cNvSpPr txBox="1">
            <a:spLocks noChangeArrowheads="1"/>
          </p:cNvSpPr>
          <p:nvPr/>
        </p:nvSpPr>
        <p:spPr bwMode="auto">
          <a:xfrm>
            <a:off x="3733801" y="1219201"/>
            <a:ext cx="3712876" cy="707886"/>
          </a:xfrm>
          <a:prstGeom prst="rect">
            <a:avLst/>
          </a:prstGeom>
          <a:noFill/>
          <a:ln>
            <a:noFill/>
          </a:ln>
          <a:effectLst>
            <a:outerShdw dist="28398" dir="1593903"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eaLnBrk="0" fontAlgn="base" hangingPunct="0">
              <a:spcBef>
                <a:spcPct val="0"/>
              </a:spcBef>
              <a:spcAft>
                <a:spcPct val="0"/>
              </a:spcAft>
              <a:defRPr sz="2800">
                <a:solidFill>
                  <a:schemeClr val="tx1"/>
                </a:solidFill>
                <a:latin typeface="Verdana" panose="020B0604030504040204" pitchFamily="34" charset="0"/>
              </a:defRPr>
            </a:lvl6pPr>
            <a:lvl7pPr marL="2971800" indent="-228600" eaLnBrk="0" fontAlgn="base" hangingPunct="0">
              <a:spcBef>
                <a:spcPct val="0"/>
              </a:spcBef>
              <a:spcAft>
                <a:spcPct val="0"/>
              </a:spcAft>
              <a:defRPr sz="2800">
                <a:solidFill>
                  <a:schemeClr val="tx1"/>
                </a:solidFill>
                <a:latin typeface="Verdana" panose="020B0604030504040204" pitchFamily="34" charset="0"/>
              </a:defRPr>
            </a:lvl7pPr>
            <a:lvl8pPr marL="3429000" indent="-228600" eaLnBrk="0" fontAlgn="base" hangingPunct="0">
              <a:spcBef>
                <a:spcPct val="0"/>
              </a:spcBef>
              <a:spcAft>
                <a:spcPct val="0"/>
              </a:spcAft>
              <a:defRPr sz="2800">
                <a:solidFill>
                  <a:schemeClr val="tx1"/>
                </a:solidFill>
                <a:latin typeface="Verdana" panose="020B0604030504040204" pitchFamily="34" charset="0"/>
              </a:defRPr>
            </a:lvl8pPr>
            <a:lvl9pPr marL="3886200" indent="-228600" eaLnBrk="0" fontAlgn="base" hangingPunct="0">
              <a:spcBef>
                <a:spcPct val="0"/>
              </a:spcBef>
              <a:spcAft>
                <a:spcPct val="0"/>
              </a:spcAft>
              <a:defRPr sz="2800">
                <a:solidFill>
                  <a:schemeClr val="tx1"/>
                </a:solidFill>
                <a:latin typeface="Verdana" panose="020B0604030504040204" pitchFamily="34" charset="0"/>
              </a:defRPr>
            </a:lvl9pPr>
          </a:lstStyle>
          <a:p>
            <a:pPr eaLnBrk="1" hangingPunct="1"/>
            <a:r>
              <a:rPr lang="en-US" altLang="en-US" sz="4000" b="1" dirty="0" smtClean="0">
                <a:solidFill>
                  <a:srgbClr val="FF0000"/>
                </a:solidFill>
                <a:latin typeface="Bradley Hand ITC" panose="03070402050302030203" pitchFamily="66" charset="0"/>
              </a:rPr>
              <a:t>Space Probes 2.  </a:t>
            </a:r>
            <a:endParaRPr lang="en-US" altLang="en-US" sz="4000" b="1" dirty="0">
              <a:solidFill>
                <a:srgbClr val="FF0000"/>
              </a:solidFill>
              <a:latin typeface="Bradley Hand ITC" panose="03070402050302030203" pitchFamily="66" charset="0"/>
            </a:endParaRPr>
          </a:p>
        </p:txBody>
      </p:sp>
      <p:sp>
        <p:nvSpPr>
          <p:cNvPr id="89096" name="Text Box 8"/>
          <p:cNvSpPr txBox="1">
            <a:spLocks noChangeArrowheads="1"/>
          </p:cNvSpPr>
          <p:nvPr/>
        </p:nvSpPr>
        <p:spPr bwMode="auto">
          <a:xfrm>
            <a:off x="2438401" y="5334000"/>
            <a:ext cx="4257897" cy="369332"/>
          </a:xfrm>
          <a:prstGeom prst="rect">
            <a:avLst/>
          </a:prstGeom>
          <a:noFill/>
          <a:ln w="9525">
            <a:noFill/>
            <a:miter lim="800000"/>
            <a:headEnd/>
            <a:tailEnd/>
          </a:ln>
          <a:effectLst/>
        </p:spPr>
        <p:txBody>
          <a:bodyPr wrap="none">
            <a:spAutoFit/>
          </a:bodyPr>
          <a:lstStyle/>
          <a:p>
            <a:pPr eaLnBrk="1" hangingPunct="1">
              <a:defRPr/>
            </a:pPr>
            <a:r>
              <a:rPr lang="en-US" b="1" dirty="0">
                <a:solidFill>
                  <a:srgbClr val="FF0000"/>
                </a:solidFill>
                <a:effectLst>
                  <a:outerShdw blurRad="38100" dist="38100" dir="2700000" algn="tl">
                    <a:srgbClr val="C0C0C0"/>
                  </a:outerShdw>
                </a:effectLst>
                <a:latin typeface="Bradley Hand ITC" pitchFamily="66" charset="0"/>
              </a:rPr>
              <a:t>I will get an A on my exams and quizzes.</a:t>
            </a:r>
          </a:p>
        </p:txBody>
      </p:sp>
      <p:sp>
        <p:nvSpPr>
          <p:cNvPr id="89097" name="Text Box 9"/>
          <p:cNvSpPr txBox="1">
            <a:spLocks noChangeArrowheads="1"/>
          </p:cNvSpPr>
          <p:nvPr/>
        </p:nvSpPr>
        <p:spPr bwMode="auto">
          <a:xfrm>
            <a:off x="2667000" y="2362200"/>
            <a:ext cx="184150" cy="641350"/>
          </a:xfrm>
          <a:prstGeom prst="rect">
            <a:avLst/>
          </a:prstGeom>
          <a:noFill/>
          <a:ln w="9525">
            <a:noFill/>
            <a:miter lim="800000"/>
            <a:headEnd/>
            <a:tailEnd/>
          </a:ln>
          <a:effectLst/>
        </p:spPr>
        <p:txBody>
          <a:bodyPr wrap="none">
            <a:spAutoFit/>
          </a:bodyPr>
          <a:lstStyle/>
          <a:p>
            <a:pPr marL="457200" indent="-457200">
              <a:defRPr/>
            </a:pPr>
            <a:endParaRPr lang="en-US" sz="3600" b="1" dirty="0">
              <a:solidFill>
                <a:srgbClr val="000099"/>
              </a:solidFill>
              <a:effectLst>
                <a:outerShdw blurRad="38100" dist="38100" dir="2700000" algn="tl">
                  <a:srgbClr val="000000"/>
                </a:outerShdw>
              </a:effectLst>
              <a:latin typeface="Bradley Hand ITC" pitchFamily="66" charset="0"/>
            </a:endParaRPr>
          </a:p>
        </p:txBody>
      </p:sp>
      <p:sp>
        <p:nvSpPr>
          <p:cNvPr id="89098" name="Text Box 10"/>
          <p:cNvSpPr txBox="1">
            <a:spLocks noChangeArrowheads="1"/>
          </p:cNvSpPr>
          <p:nvPr/>
        </p:nvSpPr>
        <p:spPr bwMode="auto">
          <a:xfrm>
            <a:off x="3581401" y="1676400"/>
            <a:ext cx="2302233" cy="369332"/>
          </a:xfrm>
          <a:prstGeom prst="rect">
            <a:avLst/>
          </a:prstGeom>
          <a:noFill/>
          <a:ln w="9525">
            <a:noFill/>
            <a:miter lim="800000"/>
            <a:headEnd/>
            <a:tailEnd/>
          </a:ln>
          <a:effectLst/>
        </p:spPr>
        <p:txBody>
          <a:bodyPr wrap="none">
            <a:spAutoFit/>
          </a:bodyPr>
          <a:lstStyle/>
          <a:p>
            <a:pPr eaLnBrk="1" hangingPunct="1">
              <a:defRPr/>
            </a:pPr>
            <a:r>
              <a:rPr lang="en-US" b="1" dirty="0">
                <a:solidFill>
                  <a:srgbClr val="000099"/>
                </a:solidFill>
                <a:effectLst>
                  <a:outerShdw blurRad="38100" dist="38100" dir="2700000" algn="tl">
                    <a:srgbClr val="C0C0C0"/>
                  </a:outerShdw>
                </a:effectLst>
                <a:latin typeface="Bradley Hand ITC" pitchFamily="66" charset="0"/>
              </a:rPr>
              <a:t>Discuss with a friend:</a:t>
            </a:r>
          </a:p>
        </p:txBody>
      </p:sp>
      <p:sp>
        <p:nvSpPr>
          <p:cNvPr id="89099" name="Text Box 11"/>
          <p:cNvSpPr txBox="1">
            <a:spLocks noChangeArrowheads="1"/>
          </p:cNvSpPr>
          <p:nvPr/>
        </p:nvSpPr>
        <p:spPr bwMode="auto">
          <a:xfrm>
            <a:off x="2651126" y="2406650"/>
            <a:ext cx="530915" cy="369332"/>
          </a:xfrm>
          <a:prstGeom prst="rect">
            <a:avLst/>
          </a:prstGeom>
          <a:noFill/>
          <a:ln w="9525">
            <a:noFill/>
            <a:miter lim="800000"/>
            <a:headEnd/>
            <a:tailEnd/>
          </a:ln>
          <a:effectLst/>
        </p:spPr>
        <p:txBody>
          <a:bodyPr wrap="none">
            <a:spAutoFit/>
          </a:bodyPr>
          <a:lstStyle/>
          <a:p>
            <a:pPr marL="342900" indent="-342900">
              <a:buFontTx/>
              <a:buAutoNum type="arabicPeriod"/>
              <a:defRPr/>
            </a:pPr>
            <a:endParaRPr lang="en-US" b="1" dirty="0">
              <a:solidFill>
                <a:srgbClr val="0033CC"/>
              </a:solidFill>
              <a:effectLst>
                <a:outerShdw blurRad="38100" dist="38100" dir="2700000" algn="tl">
                  <a:srgbClr val="000000"/>
                </a:outerShdw>
              </a:effectLst>
              <a:latin typeface="Bradley Hand ITC" pitchFamily="66" charset="0"/>
            </a:endParaRPr>
          </a:p>
        </p:txBody>
      </p:sp>
      <p:sp>
        <p:nvSpPr>
          <p:cNvPr id="10251" name="Text Box 12"/>
          <p:cNvSpPr txBox="1">
            <a:spLocks noChangeArrowheads="1"/>
          </p:cNvSpPr>
          <p:nvPr/>
        </p:nvSpPr>
        <p:spPr bwMode="auto">
          <a:xfrm>
            <a:off x="2286001" y="2286001"/>
            <a:ext cx="6260591" cy="2769989"/>
          </a:xfrm>
          <a:prstGeom prst="rect">
            <a:avLst/>
          </a:prstGeom>
          <a:noFill/>
          <a:ln>
            <a:noFill/>
          </a:ln>
          <a:effectLst>
            <a:outerShdw dist="28398" dir="1593903"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eaLnBrk="0" fontAlgn="base" hangingPunct="0">
              <a:spcBef>
                <a:spcPct val="0"/>
              </a:spcBef>
              <a:spcAft>
                <a:spcPct val="0"/>
              </a:spcAft>
              <a:defRPr sz="2800">
                <a:solidFill>
                  <a:schemeClr val="tx1"/>
                </a:solidFill>
                <a:latin typeface="Verdana" panose="020B0604030504040204" pitchFamily="34" charset="0"/>
              </a:defRPr>
            </a:lvl6pPr>
            <a:lvl7pPr marL="2971800" indent="-228600" eaLnBrk="0" fontAlgn="base" hangingPunct="0">
              <a:spcBef>
                <a:spcPct val="0"/>
              </a:spcBef>
              <a:spcAft>
                <a:spcPct val="0"/>
              </a:spcAft>
              <a:defRPr sz="2800">
                <a:solidFill>
                  <a:schemeClr val="tx1"/>
                </a:solidFill>
                <a:latin typeface="Verdana" panose="020B0604030504040204" pitchFamily="34" charset="0"/>
              </a:defRPr>
            </a:lvl7pPr>
            <a:lvl8pPr marL="3429000" indent="-228600" eaLnBrk="0" fontAlgn="base" hangingPunct="0">
              <a:spcBef>
                <a:spcPct val="0"/>
              </a:spcBef>
              <a:spcAft>
                <a:spcPct val="0"/>
              </a:spcAft>
              <a:defRPr sz="2800">
                <a:solidFill>
                  <a:schemeClr val="tx1"/>
                </a:solidFill>
                <a:latin typeface="Verdana" panose="020B0604030504040204" pitchFamily="34" charset="0"/>
              </a:defRPr>
            </a:lvl8pPr>
            <a:lvl9pPr marL="3886200" indent="-228600" eaLnBrk="0" fontAlgn="base" hangingPunct="0">
              <a:spcBef>
                <a:spcPct val="0"/>
              </a:spcBef>
              <a:spcAft>
                <a:spcPct val="0"/>
              </a:spcAft>
              <a:defRPr sz="2800">
                <a:solidFill>
                  <a:schemeClr val="tx1"/>
                </a:solidFill>
                <a:latin typeface="Verdana" panose="020B0604030504040204" pitchFamily="34" charset="0"/>
              </a:defRPr>
            </a:lvl9pPr>
          </a:lstStyle>
          <a:p>
            <a:pPr>
              <a:buFontTx/>
              <a:buAutoNum type="arabicPeriod"/>
            </a:pPr>
            <a:r>
              <a:rPr lang="en-US" altLang="en-US" sz="3200" b="1" dirty="0">
                <a:solidFill>
                  <a:srgbClr val="0033CC"/>
                </a:solidFill>
                <a:latin typeface="Bradley Hand ITC" panose="03070402050302030203" pitchFamily="66" charset="0"/>
              </a:rPr>
              <a:t> </a:t>
            </a:r>
            <a:r>
              <a:rPr lang="en-US" altLang="en-US" sz="3200" b="1" dirty="0" smtClean="0">
                <a:solidFill>
                  <a:srgbClr val="0033CC"/>
                </a:solidFill>
                <a:latin typeface="Bradley Hand ITC" panose="03070402050302030203" pitchFamily="66" charset="0"/>
              </a:rPr>
              <a:t>If an alien civilization encounters Pioneer, Voyager or New Horizons, what will they learn about us and our planet?</a:t>
            </a:r>
          </a:p>
          <a:p>
            <a:endParaRPr lang="en-US" altLang="en-US" sz="1400" b="1" dirty="0">
              <a:solidFill>
                <a:srgbClr val="0033CC"/>
              </a:solidFill>
              <a:latin typeface="Bradley Hand ITC" panose="03070402050302030203" pitchFamily="66" charset="0"/>
            </a:endParaRPr>
          </a:p>
          <a:p>
            <a:endParaRPr lang="en-US" altLang="en-US" sz="3200" b="1" dirty="0">
              <a:solidFill>
                <a:srgbClr val="0033CC"/>
              </a:solidFill>
              <a:latin typeface="Bradley Hand ITC" panose="03070402050302030203" pitchFamily="66" charset="0"/>
            </a:endParaRPr>
          </a:p>
        </p:txBody>
      </p:sp>
    </p:spTree>
    <p:extLst>
      <p:ext uri="{BB962C8B-B14F-4D97-AF65-F5344CB8AC3E}">
        <p14:creationId xmlns:p14="http://schemas.microsoft.com/office/powerpoint/2010/main" val="2192675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0DCBD-3C3D-4EC5-B423-A4C0FBCEDB80}"/>
              </a:ext>
            </a:extLst>
          </p:cNvPr>
          <p:cNvSpPr>
            <a:spLocks noGrp="1"/>
          </p:cNvSpPr>
          <p:nvPr>
            <p:ph type="title"/>
          </p:nvPr>
        </p:nvSpPr>
        <p:spPr>
          <a:xfrm>
            <a:off x="646111" y="452718"/>
            <a:ext cx="9881521" cy="1400530"/>
          </a:xfrm>
        </p:spPr>
        <p:txBody>
          <a:bodyPr/>
          <a:lstStyle/>
          <a:p>
            <a:r>
              <a:rPr lang="en-US" dirty="0"/>
              <a:t>Hayabusa, </a:t>
            </a:r>
            <a:r>
              <a:rPr lang="en-US" dirty="0" smtClean="0"/>
              <a:t>2005-2007 (write it down!)</a:t>
            </a:r>
            <a:endParaRPr lang="en-US" dirty="0"/>
          </a:p>
        </p:txBody>
      </p:sp>
      <p:sp>
        <p:nvSpPr>
          <p:cNvPr id="3" name="Content Placeholder 2">
            <a:extLst>
              <a:ext uri="{FF2B5EF4-FFF2-40B4-BE49-F238E27FC236}">
                <a16:creationId xmlns:a16="http://schemas.microsoft.com/office/drawing/2014/main" id="{61B585A0-682A-4AD2-86A8-8258F9A79BDB}"/>
              </a:ext>
            </a:extLst>
          </p:cNvPr>
          <p:cNvSpPr>
            <a:spLocks noGrp="1"/>
          </p:cNvSpPr>
          <p:nvPr>
            <p:ph idx="1"/>
          </p:nvPr>
        </p:nvSpPr>
        <p:spPr>
          <a:xfrm>
            <a:off x="1103313" y="2052918"/>
            <a:ext cx="4335954" cy="4195481"/>
          </a:xfrm>
        </p:spPr>
        <p:txBody>
          <a:bodyPr/>
          <a:lstStyle/>
          <a:p>
            <a:r>
              <a:rPr lang="en-US" dirty="0"/>
              <a:t>25143 Itokawa asteroid</a:t>
            </a:r>
          </a:p>
          <a:p>
            <a:r>
              <a:rPr lang="en-US" dirty="0"/>
              <a:t>Sample and return</a:t>
            </a:r>
          </a:p>
          <a:p>
            <a:r>
              <a:rPr lang="en-US" dirty="0"/>
              <a:t>Landed on Itokawa in 2005, initially failed as sampling device failed to operate, but second landing resulted in a success. It returned to Earth in 2010</a:t>
            </a:r>
          </a:p>
        </p:txBody>
      </p:sp>
      <p:pic>
        <p:nvPicPr>
          <p:cNvPr id="5" name="Picture 4">
            <a:extLst>
              <a:ext uri="{FF2B5EF4-FFF2-40B4-BE49-F238E27FC236}">
                <a16:creationId xmlns:a16="http://schemas.microsoft.com/office/drawing/2014/main" id="{F5118BEC-2EB0-40EC-95A4-8445960BF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3765" y="5100623"/>
            <a:ext cx="2128640" cy="1493427"/>
          </a:xfrm>
          <a:prstGeom prst="rect">
            <a:avLst/>
          </a:prstGeom>
        </p:spPr>
      </p:pic>
      <p:pic>
        <p:nvPicPr>
          <p:cNvPr id="6" name="Picture 5">
            <a:extLst>
              <a:ext uri="{FF2B5EF4-FFF2-40B4-BE49-F238E27FC236}">
                <a16:creationId xmlns:a16="http://schemas.microsoft.com/office/drawing/2014/main" id="{9FF352BC-E267-4ABD-9BCF-BBC48BB5FB04}"/>
              </a:ext>
            </a:extLst>
          </p:cNvPr>
          <p:cNvPicPr>
            <a:picLocks noChangeAspect="1"/>
          </p:cNvPicPr>
          <p:nvPr/>
        </p:nvPicPr>
        <p:blipFill>
          <a:blip r:embed="rId3"/>
          <a:stretch>
            <a:fillRect/>
          </a:stretch>
        </p:blipFill>
        <p:spPr>
          <a:xfrm>
            <a:off x="6542792" y="1340864"/>
            <a:ext cx="4762500" cy="4591050"/>
          </a:xfrm>
          <a:prstGeom prst="rect">
            <a:avLst/>
          </a:prstGeom>
        </p:spPr>
      </p:pic>
    </p:spTree>
    <p:extLst>
      <p:ext uri="{BB962C8B-B14F-4D97-AF65-F5344CB8AC3E}">
        <p14:creationId xmlns:p14="http://schemas.microsoft.com/office/powerpoint/2010/main" val="419972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5EF5-D4A0-4F14-AE10-AD6C7BDBC5B5}"/>
              </a:ext>
            </a:extLst>
          </p:cNvPr>
          <p:cNvSpPr>
            <a:spLocks noGrp="1"/>
          </p:cNvSpPr>
          <p:nvPr>
            <p:ph type="title"/>
          </p:nvPr>
        </p:nvSpPr>
        <p:spPr/>
        <p:txBody>
          <a:bodyPr/>
          <a:lstStyle/>
          <a:p>
            <a:r>
              <a:rPr lang="en-US" dirty="0"/>
              <a:t>25143 Itokawa asteroid</a:t>
            </a:r>
          </a:p>
        </p:txBody>
      </p:sp>
      <p:pic>
        <p:nvPicPr>
          <p:cNvPr id="5" name="Content Placeholder 4">
            <a:extLst>
              <a:ext uri="{FF2B5EF4-FFF2-40B4-BE49-F238E27FC236}">
                <a16:creationId xmlns:a16="http://schemas.microsoft.com/office/drawing/2014/main" id="{26B10715-71A5-4857-A4CC-DF0571E7179C}"/>
              </a:ext>
            </a:extLst>
          </p:cNvPr>
          <p:cNvPicPr>
            <a:picLocks noGrp="1" noChangeAspect="1"/>
          </p:cNvPicPr>
          <p:nvPr>
            <p:ph idx="1"/>
          </p:nvPr>
        </p:nvPicPr>
        <p:blipFill>
          <a:blip r:embed="rId2"/>
          <a:stretch>
            <a:fillRect/>
          </a:stretch>
        </p:blipFill>
        <p:spPr>
          <a:xfrm>
            <a:off x="1317393" y="1292530"/>
            <a:ext cx="8897162" cy="5074163"/>
          </a:xfrm>
          <a:prstGeom prst="rect">
            <a:avLst/>
          </a:prstGeom>
        </p:spPr>
      </p:pic>
    </p:spTree>
    <p:extLst>
      <p:ext uri="{BB962C8B-B14F-4D97-AF65-F5344CB8AC3E}">
        <p14:creationId xmlns:p14="http://schemas.microsoft.com/office/powerpoint/2010/main" val="3870074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9CDEA3A-034C-428F-AD03-9D5C81DA8C27}"/>
              </a:ext>
            </a:extLst>
          </p:cNvPr>
          <p:cNvPicPr>
            <a:picLocks noGrp="1" noChangeAspect="1"/>
          </p:cNvPicPr>
          <p:nvPr>
            <p:ph idx="4294967295"/>
          </p:nvPr>
        </p:nvPicPr>
        <p:blipFill>
          <a:blip r:embed="rId2"/>
          <a:stretch>
            <a:fillRect/>
          </a:stretch>
        </p:blipFill>
        <p:spPr>
          <a:xfrm>
            <a:off x="320511" y="389034"/>
            <a:ext cx="11752040" cy="6228581"/>
          </a:xfrm>
          <a:prstGeom prst="rect">
            <a:avLst/>
          </a:prstGeom>
        </p:spPr>
      </p:pic>
    </p:spTree>
    <p:extLst>
      <p:ext uri="{BB962C8B-B14F-4D97-AF65-F5344CB8AC3E}">
        <p14:creationId xmlns:p14="http://schemas.microsoft.com/office/powerpoint/2010/main" val="2190305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4B675-1C7E-4EAE-A118-E365AD756212}"/>
              </a:ext>
            </a:extLst>
          </p:cNvPr>
          <p:cNvSpPr>
            <a:spLocks noGrp="1"/>
          </p:cNvSpPr>
          <p:nvPr>
            <p:ph type="title"/>
          </p:nvPr>
        </p:nvSpPr>
        <p:spPr/>
        <p:txBody>
          <a:bodyPr/>
          <a:lstStyle/>
          <a:p>
            <a:r>
              <a:rPr lang="en-US" dirty="0"/>
              <a:t>DAWN, 2011-2012</a:t>
            </a:r>
          </a:p>
        </p:txBody>
      </p:sp>
      <p:sp>
        <p:nvSpPr>
          <p:cNvPr id="3" name="Content Placeholder 2">
            <a:extLst>
              <a:ext uri="{FF2B5EF4-FFF2-40B4-BE49-F238E27FC236}">
                <a16:creationId xmlns:a16="http://schemas.microsoft.com/office/drawing/2014/main" id="{88630AB6-488C-42AC-A120-31215B00C050}"/>
              </a:ext>
            </a:extLst>
          </p:cNvPr>
          <p:cNvSpPr>
            <a:spLocks noGrp="1"/>
          </p:cNvSpPr>
          <p:nvPr>
            <p:ph idx="1"/>
          </p:nvPr>
        </p:nvSpPr>
        <p:spPr>
          <a:xfrm>
            <a:off x="1103312" y="2052918"/>
            <a:ext cx="3309297" cy="4195481"/>
          </a:xfrm>
        </p:spPr>
        <p:txBody>
          <a:bodyPr/>
          <a:lstStyle/>
          <a:p>
            <a:r>
              <a:rPr lang="en-US" dirty="0"/>
              <a:t>4 Vesta asteroid</a:t>
            </a:r>
          </a:p>
          <a:p>
            <a:r>
              <a:rPr lang="en-US" dirty="0"/>
              <a:t>First spacecraft to orbit two different celestial bodies; now orbiting Ceres</a:t>
            </a:r>
          </a:p>
        </p:txBody>
      </p:sp>
      <p:pic>
        <p:nvPicPr>
          <p:cNvPr id="5" name="Picture 4" descr="A drawing of a cartoon character&#10;&#10;Description automatically generated">
            <a:extLst>
              <a:ext uri="{FF2B5EF4-FFF2-40B4-BE49-F238E27FC236}">
                <a16:creationId xmlns:a16="http://schemas.microsoft.com/office/drawing/2014/main" id="{E716249A-965D-4AB0-8DAF-35C10F922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312" y="4754981"/>
            <a:ext cx="1425779" cy="1185386"/>
          </a:xfrm>
          <a:prstGeom prst="rect">
            <a:avLst/>
          </a:prstGeom>
        </p:spPr>
      </p:pic>
      <p:pic>
        <p:nvPicPr>
          <p:cNvPr id="6" name="Picture 5">
            <a:extLst>
              <a:ext uri="{FF2B5EF4-FFF2-40B4-BE49-F238E27FC236}">
                <a16:creationId xmlns:a16="http://schemas.microsoft.com/office/drawing/2014/main" id="{8B707A50-F019-4B61-B537-5898176BEF79}"/>
              </a:ext>
            </a:extLst>
          </p:cNvPr>
          <p:cNvPicPr>
            <a:picLocks noChangeAspect="1"/>
          </p:cNvPicPr>
          <p:nvPr/>
        </p:nvPicPr>
        <p:blipFill>
          <a:blip r:embed="rId3"/>
          <a:stretch>
            <a:fillRect/>
          </a:stretch>
        </p:blipFill>
        <p:spPr>
          <a:xfrm>
            <a:off x="5081113" y="1317070"/>
            <a:ext cx="7024201" cy="5372417"/>
          </a:xfrm>
          <a:prstGeom prst="rect">
            <a:avLst/>
          </a:prstGeom>
        </p:spPr>
      </p:pic>
    </p:spTree>
    <p:extLst>
      <p:ext uri="{BB962C8B-B14F-4D97-AF65-F5344CB8AC3E}">
        <p14:creationId xmlns:p14="http://schemas.microsoft.com/office/powerpoint/2010/main" val="868442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2CD8A-9DFA-4BDE-8129-F0A9E354EE49}"/>
              </a:ext>
            </a:extLst>
          </p:cNvPr>
          <p:cNvSpPr>
            <a:spLocks noGrp="1"/>
          </p:cNvSpPr>
          <p:nvPr>
            <p:ph type="title"/>
          </p:nvPr>
        </p:nvSpPr>
        <p:spPr/>
        <p:txBody>
          <a:bodyPr/>
          <a:lstStyle/>
          <a:p>
            <a:r>
              <a:rPr lang="en-US" dirty="0"/>
              <a:t>Vesta Asteroid</a:t>
            </a:r>
          </a:p>
        </p:txBody>
      </p:sp>
      <p:sp>
        <p:nvSpPr>
          <p:cNvPr id="3" name="Content Placeholder 2">
            <a:extLst>
              <a:ext uri="{FF2B5EF4-FFF2-40B4-BE49-F238E27FC236}">
                <a16:creationId xmlns:a16="http://schemas.microsoft.com/office/drawing/2014/main" id="{CCCD8643-9B60-484A-A778-4E9EACAC511E}"/>
              </a:ext>
            </a:extLst>
          </p:cNvPr>
          <p:cNvSpPr>
            <a:spLocks noGrp="1"/>
          </p:cNvSpPr>
          <p:nvPr>
            <p:ph idx="1"/>
          </p:nvPr>
        </p:nvSpPr>
        <p:spPr>
          <a:xfrm>
            <a:off x="343949" y="2052918"/>
            <a:ext cx="4974671" cy="4195481"/>
          </a:xfrm>
        </p:spPr>
        <p:txBody>
          <a:bodyPr/>
          <a:lstStyle/>
          <a:p>
            <a:r>
              <a:rPr lang="en-US" dirty="0"/>
              <a:t>One of the largest objects in the asteroid belt</a:t>
            </a:r>
          </a:p>
          <a:p>
            <a:r>
              <a:rPr lang="en-US" dirty="0"/>
              <a:t>Mean diameter of 525 </a:t>
            </a:r>
            <a:r>
              <a:rPr lang="en-US" dirty="0" err="1"/>
              <a:t>kilometres</a:t>
            </a:r>
            <a:r>
              <a:rPr lang="en-US" dirty="0"/>
              <a:t> (326 mi)</a:t>
            </a:r>
          </a:p>
          <a:p>
            <a:r>
              <a:rPr lang="en-US" dirty="0"/>
              <a:t>Impact Craters, like a moon</a:t>
            </a:r>
          </a:p>
        </p:txBody>
      </p:sp>
      <p:pic>
        <p:nvPicPr>
          <p:cNvPr id="4" name="Picture 3">
            <a:extLst>
              <a:ext uri="{FF2B5EF4-FFF2-40B4-BE49-F238E27FC236}">
                <a16:creationId xmlns:a16="http://schemas.microsoft.com/office/drawing/2014/main" id="{89B3301C-164D-4E63-B873-161CED9DD2B4}"/>
              </a:ext>
            </a:extLst>
          </p:cNvPr>
          <p:cNvPicPr>
            <a:picLocks noChangeAspect="1"/>
          </p:cNvPicPr>
          <p:nvPr/>
        </p:nvPicPr>
        <p:blipFill>
          <a:blip r:embed="rId2"/>
          <a:stretch>
            <a:fillRect/>
          </a:stretch>
        </p:blipFill>
        <p:spPr>
          <a:xfrm>
            <a:off x="5443756" y="-67112"/>
            <a:ext cx="6858000" cy="6858000"/>
          </a:xfrm>
          <a:prstGeom prst="rect">
            <a:avLst/>
          </a:prstGeom>
        </p:spPr>
      </p:pic>
    </p:spTree>
    <p:extLst>
      <p:ext uri="{BB962C8B-B14F-4D97-AF65-F5344CB8AC3E}">
        <p14:creationId xmlns:p14="http://schemas.microsoft.com/office/powerpoint/2010/main" val="2897027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2D48B3-9D36-4861-A8DC-7B957F7673B4}"/>
              </a:ext>
            </a:extLst>
          </p:cNvPr>
          <p:cNvPicPr>
            <a:picLocks noChangeAspect="1"/>
          </p:cNvPicPr>
          <p:nvPr/>
        </p:nvPicPr>
        <p:blipFill>
          <a:blip r:embed="rId2"/>
          <a:stretch>
            <a:fillRect/>
          </a:stretch>
        </p:blipFill>
        <p:spPr>
          <a:xfrm>
            <a:off x="1196829" y="67112"/>
            <a:ext cx="9144000" cy="6858000"/>
          </a:xfrm>
          <a:prstGeom prst="rect">
            <a:avLst/>
          </a:prstGeom>
        </p:spPr>
      </p:pic>
    </p:spTree>
    <p:extLst>
      <p:ext uri="{BB962C8B-B14F-4D97-AF65-F5344CB8AC3E}">
        <p14:creationId xmlns:p14="http://schemas.microsoft.com/office/powerpoint/2010/main" val="2727926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9F8D-8606-4B51-A166-07558BA1DA28}"/>
              </a:ext>
            </a:extLst>
          </p:cNvPr>
          <p:cNvSpPr>
            <a:spLocks noGrp="1"/>
          </p:cNvSpPr>
          <p:nvPr>
            <p:ph type="title"/>
          </p:nvPr>
        </p:nvSpPr>
        <p:spPr/>
        <p:txBody>
          <a:bodyPr/>
          <a:lstStyle/>
          <a:p>
            <a:r>
              <a:rPr lang="en-US" dirty="0"/>
              <a:t>Vesta on Earth!</a:t>
            </a:r>
          </a:p>
        </p:txBody>
      </p:sp>
      <p:sp>
        <p:nvSpPr>
          <p:cNvPr id="3" name="Content Placeholder 2">
            <a:extLst>
              <a:ext uri="{FF2B5EF4-FFF2-40B4-BE49-F238E27FC236}">
                <a16:creationId xmlns:a16="http://schemas.microsoft.com/office/drawing/2014/main" id="{21C22FC2-5D46-46CF-93A8-F85D1194D978}"/>
              </a:ext>
            </a:extLst>
          </p:cNvPr>
          <p:cNvSpPr>
            <a:spLocks noGrp="1"/>
          </p:cNvSpPr>
          <p:nvPr>
            <p:ph idx="1"/>
          </p:nvPr>
        </p:nvSpPr>
        <p:spPr>
          <a:xfrm>
            <a:off x="1103313" y="2052918"/>
            <a:ext cx="4354808" cy="4195481"/>
          </a:xfrm>
        </p:spPr>
        <p:txBody>
          <a:bodyPr/>
          <a:lstStyle/>
          <a:p>
            <a:r>
              <a:rPr lang="en-US" dirty="0"/>
              <a:t>Numerous fragments of Vesta were ejected by collisions one and two billion years ago that left two enormous craters occupying much of Vesta's southern hemisphere.</a:t>
            </a:r>
          </a:p>
          <a:p>
            <a:r>
              <a:rPr lang="en-US" dirty="0"/>
              <a:t>Debris from these events has fallen to Earth as howardite–eucrite–diogenite (HED) meteorites</a:t>
            </a:r>
          </a:p>
        </p:txBody>
      </p:sp>
      <p:pic>
        <p:nvPicPr>
          <p:cNvPr id="5" name="Picture 4">
            <a:extLst>
              <a:ext uri="{FF2B5EF4-FFF2-40B4-BE49-F238E27FC236}">
                <a16:creationId xmlns:a16="http://schemas.microsoft.com/office/drawing/2014/main" id="{3B64798E-329C-4CB0-9402-885AF3C3BBCD}"/>
              </a:ext>
            </a:extLst>
          </p:cNvPr>
          <p:cNvPicPr>
            <a:picLocks noChangeAspect="1"/>
          </p:cNvPicPr>
          <p:nvPr/>
        </p:nvPicPr>
        <p:blipFill>
          <a:blip r:embed="rId2"/>
          <a:stretch>
            <a:fillRect/>
          </a:stretch>
        </p:blipFill>
        <p:spPr>
          <a:xfrm>
            <a:off x="5624660" y="2070660"/>
            <a:ext cx="6112694" cy="2934093"/>
          </a:xfrm>
          <a:prstGeom prst="rect">
            <a:avLst/>
          </a:prstGeom>
        </p:spPr>
      </p:pic>
    </p:spTree>
    <p:extLst>
      <p:ext uri="{BB962C8B-B14F-4D97-AF65-F5344CB8AC3E}">
        <p14:creationId xmlns:p14="http://schemas.microsoft.com/office/powerpoint/2010/main" val="1083289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3E1112-01D2-440D-A099-31E09F28F3FD}"/>
              </a:ext>
            </a:extLst>
          </p:cNvPr>
          <p:cNvPicPr>
            <a:picLocks noChangeAspect="1"/>
          </p:cNvPicPr>
          <p:nvPr/>
        </p:nvPicPr>
        <p:blipFill>
          <a:blip r:embed="rId2"/>
          <a:stretch>
            <a:fillRect/>
          </a:stretch>
        </p:blipFill>
        <p:spPr>
          <a:xfrm>
            <a:off x="169879" y="135754"/>
            <a:ext cx="8946540" cy="6403166"/>
          </a:xfrm>
          <a:prstGeom prst="rect">
            <a:avLst/>
          </a:prstGeom>
        </p:spPr>
      </p:pic>
    </p:spTree>
    <p:extLst>
      <p:ext uri="{BB962C8B-B14F-4D97-AF65-F5344CB8AC3E}">
        <p14:creationId xmlns:p14="http://schemas.microsoft.com/office/powerpoint/2010/main" val="3447237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BD0E8A-701B-4E7F-A4D2-981AD4A8B791}"/>
              </a:ext>
            </a:extLst>
          </p:cNvPr>
          <p:cNvPicPr>
            <a:picLocks noChangeAspect="1"/>
          </p:cNvPicPr>
          <p:nvPr/>
        </p:nvPicPr>
        <p:blipFill>
          <a:blip r:embed="rId2"/>
          <a:stretch>
            <a:fillRect/>
          </a:stretch>
        </p:blipFill>
        <p:spPr>
          <a:xfrm>
            <a:off x="249480" y="627616"/>
            <a:ext cx="11449184" cy="5046800"/>
          </a:xfrm>
          <a:prstGeom prst="rect">
            <a:avLst/>
          </a:prstGeom>
        </p:spPr>
      </p:pic>
    </p:spTree>
    <p:extLst>
      <p:ext uri="{BB962C8B-B14F-4D97-AF65-F5344CB8AC3E}">
        <p14:creationId xmlns:p14="http://schemas.microsoft.com/office/powerpoint/2010/main" val="2611659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ASTEROID MINING</a:t>
            </a:r>
            <a:endParaRPr lang="en-CA" dirty="0"/>
          </a:p>
        </p:txBody>
      </p:sp>
      <p:sp>
        <p:nvSpPr>
          <p:cNvPr id="3" name="Content Placeholder 2"/>
          <p:cNvSpPr>
            <a:spLocks noGrp="1"/>
          </p:cNvSpPr>
          <p:nvPr>
            <p:ph idx="1"/>
          </p:nvPr>
        </p:nvSpPr>
        <p:spPr/>
        <p:txBody>
          <a:bodyPr/>
          <a:lstStyle/>
          <a:p>
            <a:r>
              <a:rPr lang="en-US" dirty="0" smtClean="0">
                <a:hlinkClick r:id="rId2"/>
              </a:rPr>
              <a:t>VIDEO</a:t>
            </a:r>
            <a:endParaRPr lang="en-US" dirty="0" smtClean="0"/>
          </a:p>
          <a:p>
            <a:r>
              <a:rPr lang="en-US" dirty="0" smtClean="0">
                <a:hlinkClick r:id="rId3"/>
              </a:rPr>
              <a:t>VIDEO 2</a:t>
            </a:r>
            <a:endParaRPr lang="en-US" dirty="0" smtClean="0"/>
          </a:p>
          <a:p>
            <a:endParaRPr lang="en-CA"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0811" y="1285874"/>
            <a:ext cx="8161189" cy="459066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783" y="3438143"/>
            <a:ext cx="3657600" cy="2438400"/>
          </a:xfrm>
          <a:prstGeom prst="rect">
            <a:avLst/>
          </a:prstGeom>
        </p:spPr>
      </p:pic>
    </p:spTree>
    <p:extLst>
      <p:ext uri="{BB962C8B-B14F-4D97-AF65-F5344CB8AC3E}">
        <p14:creationId xmlns:p14="http://schemas.microsoft.com/office/powerpoint/2010/main" val="2304714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196850"/>
            <a:ext cx="11063288" cy="6227763"/>
          </a:xfrm>
        </p:spPr>
      </p:pic>
    </p:spTree>
    <p:extLst>
      <p:ext uri="{BB962C8B-B14F-4D97-AF65-F5344CB8AC3E}">
        <p14:creationId xmlns:p14="http://schemas.microsoft.com/office/powerpoint/2010/main" val="2303413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8077" y="0"/>
            <a:ext cx="9235160" cy="6858000"/>
          </a:xfrm>
          <a:prstGeom prst="rect">
            <a:avLst/>
          </a:prstGeom>
        </p:spPr>
      </p:pic>
    </p:spTree>
    <p:extLst>
      <p:ext uri="{BB962C8B-B14F-4D97-AF65-F5344CB8AC3E}">
        <p14:creationId xmlns:p14="http://schemas.microsoft.com/office/powerpoint/2010/main" val="2061190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31064"/>
            <a:ext cx="10284594" cy="6513576"/>
          </a:xfrm>
          <a:prstGeom prst="rect">
            <a:avLst/>
          </a:prstGeom>
        </p:spPr>
      </p:pic>
    </p:spTree>
    <p:extLst>
      <p:ext uri="{BB962C8B-B14F-4D97-AF65-F5344CB8AC3E}">
        <p14:creationId xmlns:p14="http://schemas.microsoft.com/office/powerpoint/2010/main" val="261203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E0CC-ED97-4B60-98A5-FA7C6A6B09BA}"/>
              </a:ext>
            </a:extLst>
          </p:cNvPr>
          <p:cNvSpPr>
            <a:spLocks noGrp="1"/>
          </p:cNvSpPr>
          <p:nvPr>
            <p:ph type="title"/>
          </p:nvPr>
        </p:nvSpPr>
        <p:spPr>
          <a:xfrm>
            <a:off x="646112" y="452718"/>
            <a:ext cx="5528186" cy="1400530"/>
          </a:xfrm>
        </p:spPr>
        <p:txBody>
          <a:bodyPr/>
          <a:lstStyle/>
          <a:p>
            <a:r>
              <a:rPr lang="en-US" dirty="0"/>
              <a:t>JUPITER PROBES: 8 MISSIONS</a:t>
            </a:r>
          </a:p>
        </p:txBody>
      </p:sp>
      <p:sp>
        <p:nvSpPr>
          <p:cNvPr id="3" name="Content Placeholder 2">
            <a:extLst>
              <a:ext uri="{FF2B5EF4-FFF2-40B4-BE49-F238E27FC236}">
                <a16:creationId xmlns:a16="http://schemas.microsoft.com/office/drawing/2014/main" id="{15A4A30F-2E83-4CD9-A18A-C6EB460308E3}"/>
              </a:ext>
            </a:extLst>
          </p:cNvPr>
          <p:cNvSpPr>
            <a:spLocks noGrp="1"/>
          </p:cNvSpPr>
          <p:nvPr>
            <p:ph idx="1"/>
          </p:nvPr>
        </p:nvSpPr>
        <p:spPr/>
        <p:txBody>
          <a:bodyPr/>
          <a:lstStyle/>
          <a:p>
            <a:r>
              <a:rPr lang="en-US" dirty="0"/>
              <a:t>Pioneer 10</a:t>
            </a:r>
          </a:p>
          <a:p>
            <a:r>
              <a:rPr lang="en-US" dirty="0"/>
              <a:t>Pioneer 11</a:t>
            </a:r>
          </a:p>
          <a:p>
            <a:r>
              <a:rPr lang="en-US" dirty="0"/>
              <a:t>Voyager 1</a:t>
            </a:r>
          </a:p>
          <a:p>
            <a:r>
              <a:rPr lang="en-US" dirty="0"/>
              <a:t>Voyager 2</a:t>
            </a:r>
          </a:p>
          <a:p>
            <a:r>
              <a:rPr lang="en-US" dirty="0"/>
              <a:t>Ulysses</a:t>
            </a:r>
          </a:p>
          <a:p>
            <a:r>
              <a:rPr lang="en-US" dirty="0"/>
              <a:t>Galileo Orbiter and Probe</a:t>
            </a:r>
          </a:p>
          <a:p>
            <a:r>
              <a:rPr lang="en-US" dirty="0"/>
              <a:t>Cassini</a:t>
            </a:r>
          </a:p>
          <a:p>
            <a:r>
              <a:rPr lang="en-US" dirty="0"/>
              <a:t>New Horizons</a:t>
            </a:r>
          </a:p>
          <a:p>
            <a:pPr marL="0" indent="0">
              <a:buNone/>
            </a:pPr>
            <a:endParaRPr lang="en-US" dirty="0"/>
          </a:p>
        </p:txBody>
      </p:sp>
      <p:pic>
        <p:nvPicPr>
          <p:cNvPr id="5" name="Picture 4" descr="A picture containing indoor, sitting, table, dark&#10;&#10;Description automatically generated">
            <a:extLst>
              <a:ext uri="{FF2B5EF4-FFF2-40B4-BE49-F238E27FC236}">
                <a16:creationId xmlns:a16="http://schemas.microsoft.com/office/drawing/2014/main" id="{1278C35D-76F0-4C39-830E-9988E69D3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0843" y="609600"/>
            <a:ext cx="5298649" cy="5298649"/>
          </a:xfrm>
          <a:prstGeom prst="rect">
            <a:avLst/>
          </a:prstGeom>
        </p:spPr>
      </p:pic>
    </p:spTree>
    <p:extLst>
      <p:ext uri="{BB962C8B-B14F-4D97-AF65-F5344CB8AC3E}">
        <p14:creationId xmlns:p14="http://schemas.microsoft.com/office/powerpoint/2010/main" val="4021382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FA889-9DC3-4513-B0F6-89778A586CF1}"/>
              </a:ext>
            </a:extLst>
          </p:cNvPr>
          <p:cNvSpPr>
            <a:spLocks noGrp="1"/>
          </p:cNvSpPr>
          <p:nvPr>
            <p:ph type="title"/>
          </p:nvPr>
        </p:nvSpPr>
        <p:spPr/>
        <p:txBody>
          <a:bodyPr/>
          <a:lstStyle/>
          <a:p>
            <a:r>
              <a:rPr lang="en-US" dirty="0"/>
              <a:t>PIONEER 10, 1973</a:t>
            </a:r>
            <a:br>
              <a:rPr lang="en-US" dirty="0"/>
            </a:br>
            <a:endParaRPr lang="en-US" dirty="0"/>
          </a:p>
        </p:txBody>
      </p:sp>
      <p:sp>
        <p:nvSpPr>
          <p:cNvPr id="3" name="Content Placeholder 2">
            <a:extLst>
              <a:ext uri="{FF2B5EF4-FFF2-40B4-BE49-F238E27FC236}">
                <a16:creationId xmlns:a16="http://schemas.microsoft.com/office/drawing/2014/main" id="{1A637BEE-1613-45D3-A958-385C9AB0656C}"/>
              </a:ext>
            </a:extLst>
          </p:cNvPr>
          <p:cNvSpPr>
            <a:spLocks noGrp="1"/>
          </p:cNvSpPr>
          <p:nvPr>
            <p:ph idx="1"/>
          </p:nvPr>
        </p:nvSpPr>
        <p:spPr>
          <a:xfrm>
            <a:off x="1103313" y="2052918"/>
            <a:ext cx="3779080" cy="4195481"/>
          </a:xfrm>
        </p:spPr>
        <p:txBody>
          <a:bodyPr/>
          <a:lstStyle/>
          <a:p>
            <a:r>
              <a:rPr lang="en-US" dirty="0"/>
              <a:t>Flyby</a:t>
            </a:r>
          </a:p>
          <a:p>
            <a:r>
              <a:rPr lang="en-US" dirty="0"/>
              <a:t>first probe to cross the asteroid belt</a:t>
            </a:r>
          </a:p>
          <a:p>
            <a:r>
              <a:rPr lang="en-US" dirty="0"/>
              <a:t>first Jupiter probe</a:t>
            </a:r>
          </a:p>
          <a:p>
            <a:r>
              <a:rPr lang="en-US" dirty="0"/>
              <a:t>first man-made object on an interstellar trajectory;</a:t>
            </a:r>
          </a:p>
          <a:p>
            <a:r>
              <a:rPr lang="en-US" dirty="0"/>
              <a:t>now in the outer regions of the Solar System but no longer contactable </a:t>
            </a:r>
          </a:p>
        </p:txBody>
      </p:sp>
      <p:pic>
        <p:nvPicPr>
          <p:cNvPr id="4" name="Picture 3">
            <a:extLst>
              <a:ext uri="{FF2B5EF4-FFF2-40B4-BE49-F238E27FC236}">
                <a16:creationId xmlns:a16="http://schemas.microsoft.com/office/drawing/2014/main" id="{2B6E88AD-F2EF-4C3B-AB90-D604955256AF}"/>
              </a:ext>
            </a:extLst>
          </p:cNvPr>
          <p:cNvPicPr>
            <a:picLocks noChangeAspect="1"/>
          </p:cNvPicPr>
          <p:nvPr/>
        </p:nvPicPr>
        <p:blipFill>
          <a:blip r:embed="rId2"/>
          <a:stretch>
            <a:fillRect/>
          </a:stretch>
        </p:blipFill>
        <p:spPr>
          <a:xfrm>
            <a:off x="5882083" y="146304"/>
            <a:ext cx="6214766" cy="4971813"/>
          </a:xfrm>
          <a:prstGeom prst="rect">
            <a:avLst/>
          </a:prstGeom>
        </p:spPr>
      </p:pic>
      <p:pic>
        <p:nvPicPr>
          <p:cNvPr id="8" name="Picture 7" descr="A drawing of a cartoon character&#10;&#10;Description automatically generated">
            <a:extLst>
              <a:ext uri="{FF2B5EF4-FFF2-40B4-BE49-F238E27FC236}">
                <a16:creationId xmlns:a16="http://schemas.microsoft.com/office/drawing/2014/main" id="{DAEFFCCD-12FF-4742-99EC-46FE6DB4D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4452" y="5184006"/>
            <a:ext cx="1784416" cy="1483555"/>
          </a:xfrm>
          <a:prstGeom prst="rect">
            <a:avLst/>
          </a:prstGeom>
        </p:spPr>
      </p:pic>
      <p:pic>
        <p:nvPicPr>
          <p:cNvPr id="10" name="Picture 9">
            <a:extLst>
              <a:ext uri="{FF2B5EF4-FFF2-40B4-BE49-F238E27FC236}">
                <a16:creationId xmlns:a16="http://schemas.microsoft.com/office/drawing/2014/main" id="{8C742BAE-1A76-4787-8626-D1BACF6922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686" y="5135071"/>
            <a:ext cx="1722929" cy="1722929"/>
          </a:xfrm>
          <a:prstGeom prst="rect">
            <a:avLst/>
          </a:prstGeom>
        </p:spPr>
      </p:pic>
    </p:spTree>
    <p:extLst>
      <p:ext uri="{BB962C8B-B14F-4D97-AF65-F5344CB8AC3E}">
        <p14:creationId xmlns:p14="http://schemas.microsoft.com/office/powerpoint/2010/main" val="1281117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0DE338-0EFE-4C70-BE31-49DC17D9F649}"/>
              </a:ext>
            </a:extLst>
          </p:cNvPr>
          <p:cNvPicPr>
            <a:picLocks noChangeAspect="1"/>
          </p:cNvPicPr>
          <p:nvPr/>
        </p:nvPicPr>
        <p:blipFill>
          <a:blip r:embed="rId2"/>
          <a:stretch>
            <a:fillRect/>
          </a:stretch>
        </p:blipFill>
        <p:spPr>
          <a:xfrm>
            <a:off x="1394242" y="147283"/>
            <a:ext cx="9804801" cy="6563433"/>
          </a:xfrm>
          <a:prstGeom prst="rect">
            <a:avLst/>
          </a:prstGeom>
        </p:spPr>
      </p:pic>
    </p:spTree>
    <p:extLst>
      <p:ext uri="{BB962C8B-B14F-4D97-AF65-F5344CB8AC3E}">
        <p14:creationId xmlns:p14="http://schemas.microsoft.com/office/powerpoint/2010/main" val="537728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311BCC-EAEB-4511-800D-05A351D901E1}"/>
              </a:ext>
            </a:extLst>
          </p:cNvPr>
          <p:cNvPicPr>
            <a:picLocks noChangeAspect="1"/>
          </p:cNvPicPr>
          <p:nvPr/>
        </p:nvPicPr>
        <p:blipFill>
          <a:blip r:embed="rId2"/>
          <a:stretch>
            <a:fillRect/>
          </a:stretch>
        </p:blipFill>
        <p:spPr>
          <a:xfrm>
            <a:off x="246076" y="933144"/>
            <a:ext cx="11685549" cy="4553256"/>
          </a:xfrm>
          <a:prstGeom prst="rect">
            <a:avLst/>
          </a:prstGeom>
        </p:spPr>
      </p:pic>
    </p:spTree>
    <p:extLst>
      <p:ext uri="{BB962C8B-B14F-4D97-AF65-F5344CB8AC3E}">
        <p14:creationId xmlns:p14="http://schemas.microsoft.com/office/powerpoint/2010/main" val="697267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2E58C-7868-442E-8549-D3743666714B}"/>
              </a:ext>
            </a:extLst>
          </p:cNvPr>
          <p:cNvSpPr>
            <a:spLocks noGrp="1"/>
          </p:cNvSpPr>
          <p:nvPr>
            <p:ph type="title"/>
          </p:nvPr>
        </p:nvSpPr>
        <p:spPr/>
        <p:txBody>
          <a:bodyPr/>
          <a:lstStyle/>
          <a:p>
            <a:r>
              <a:rPr lang="en-US" dirty="0"/>
              <a:t>Pioneer 11, 1974</a:t>
            </a:r>
          </a:p>
        </p:txBody>
      </p:sp>
      <p:sp>
        <p:nvSpPr>
          <p:cNvPr id="3" name="Content Placeholder 2">
            <a:extLst>
              <a:ext uri="{FF2B5EF4-FFF2-40B4-BE49-F238E27FC236}">
                <a16:creationId xmlns:a16="http://schemas.microsoft.com/office/drawing/2014/main" id="{F311D82A-C464-4009-8C9B-B48CCF660DCF}"/>
              </a:ext>
            </a:extLst>
          </p:cNvPr>
          <p:cNvSpPr>
            <a:spLocks noGrp="1"/>
          </p:cNvSpPr>
          <p:nvPr>
            <p:ph idx="1"/>
          </p:nvPr>
        </p:nvSpPr>
        <p:spPr>
          <a:xfrm>
            <a:off x="1103313" y="2052919"/>
            <a:ext cx="3519022" cy="1238250"/>
          </a:xfrm>
        </p:spPr>
        <p:txBody>
          <a:bodyPr/>
          <a:lstStyle/>
          <a:p>
            <a:r>
              <a:rPr lang="en-US" dirty="0"/>
              <a:t>Flyby of Jupiter</a:t>
            </a:r>
          </a:p>
          <a:p>
            <a:r>
              <a:rPr lang="en-US" dirty="0"/>
              <a:t>Went on to visit Saturn</a:t>
            </a:r>
          </a:p>
        </p:txBody>
      </p:sp>
      <p:pic>
        <p:nvPicPr>
          <p:cNvPr id="4" name="Picture 3">
            <a:extLst>
              <a:ext uri="{FF2B5EF4-FFF2-40B4-BE49-F238E27FC236}">
                <a16:creationId xmlns:a16="http://schemas.microsoft.com/office/drawing/2014/main" id="{D6C7C012-3FD9-446E-BF4B-1E63288B11CF}"/>
              </a:ext>
            </a:extLst>
          </p:cNvPr>
          <p:cNvPicPr>
            <a:picLocks noChangeAspect="1"/>
          </p:cNvPicPr>
          <p:nvPr/>
        </p:nvPicPr>
        <p:blipFill>
          <a:blip r:embed="rId2"/>
          <a:stretch>
            <a:fillRect/>
          </a:stretch>
        </p:blipFill>
        <p:spPr>
          <a:xfrm>
            <a:off x="5891212" y="189420"/>
            <a:ext cx="4924425" cy="2838450"/>
          </a:xfrm>
          <a:prstGeom prst="rect">
            <a:avLst/>
          </a:prstGeom>
        </p:spPr>
      </p:pic>
      <p:pic>
        <p:nvPicPr>
          <p:cNvPr id="5" name="Picture 4">
            <a:extLst>
              <a:ext uri="{FF2B5EF4-FFF2-40B4-BE49-F238E27FC236}">
                <a16:creationId xmlns:a16="http://schemas.microsoft.com/office/drawing/2014/main" id="{3B654C59-5D21-4738-9A12-04D7C65820FF}"/>
              </a:ext>
            </a:extLst>
          </p:cNvPr>
          <p:cNvPicPr>
            <a:picLocks noChangeAspect="1"/>
          </p:cNvPicPr>
          <p:nvPr/>
        </p:nvPicPr>
        <p:blipFill>
          <a:blip r:embed="rId3"/>
          <a:stretch>
            <a:fillRect/>
          </a:stretch>
        </p:blipFill>
        <p:spPr>
          <a:xfrm>
            <a:off x="6171414" y="3291168"/>
            <a:ext cx="4514850" cy="3314700"/>
          </a:xfrm>
          <a:prstGeom prst="rect">
            <a:avLst/>
          </a:prstGeom>
        </p:spPr>
      </p:pic>
      <p:pic>
        <p:nvPicPr>
          <p:cNvPr id="7" name="Picture 6" descr="A drawing of a cartoon character&#10;&#10;Description automatically generated">
            <a:extLst>
              <a:ext uri="{FF2B5EF4-FFF2-40B4-BE49-F238E27FC236}">
                <a16:creationId xmlns:a16="http://schemas.microsoft.com/office/drawing/2014/main" id="{8BF904F6-959F-4549-A609-6C52931A7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063" y="3881718"/>
            <a:ext cx="3276600" cy="2724150"/>
          </a:xfrm>
          <a:prstGeom prst="rect">
            <a:avLst/>
          </a:prstGeom>
        </p:spPr>
      </p:pic>
    </p:spTree>
    <p:extLst>
      <p:ext uri="{BB962C8B-B14F-4D97-AF65-F5344CB8AC3E}">
        <p14:creationId xmlns:p14="http://schemas.microsoft.com/office/powerpoint/2010/main" val="232195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E5A5E-ACB4-44BD-A113-C64ABD0D84DE}"/>
              </a:ext>
            </a:extLst>
          </p:cNvPr>
          <p:cNvSpPr>
            <a:spLocks noGrp="1"/>
          </p:cNvSpPr>
          <p:nvPr>
            <p:ph type="title"/>
          </p:nvPr>
        </p:nvSpPr>
        <p:spPr/>
        <p:txBody>
          <a:bodyPr/>
          <a:lstStyle/>
          <a:p>
            <a:r>
              <a:rPr lang="en-US" dirty="0"/>
              <a:t>A	STEROID BELT PROBES, 1991-2018: 14 MISSIONS</a:t>
            </a:r>
          </a:p>
        </p:txBody>
      </p:sp>
      <p:sp>
        <p:nvSpPr>
          <p:cNvPr id="4" name="Content Placeholder 3">
            <a:extLst>
              <a:ext uri="{FF2B5EF4-FFF2-40B4-BE49-F238E27FC236}">
                <a16:creationId xmlns:a16="http://schemas.microsoft.com/office/drawing/2014/main" id="{B57F77E6-01E6-440E-A170-551E215A76E9}"/>
              </a:ext>
            </a:extLst>
          </p:cNvPr>
          <p:cNvSpPr>
            <a:spLocks noGrp="1"/>
          </p:cNvSpPr>
          <p:nvPr>
            <p:ph sz="half" idx="1"/>
          </p:nvPr>
        </p:nvSpPr>
        <p:spPr/>
        <p:txBody>
          <a:bodyPr/>
          <a:lstStyle/>
          <a:p>
            <a:r>
              <a:rPr lang="en-US" dirty="0"/>
              <a:t>Galileo (951 </a:t>
            </a:r>
            <a:r>
              <a:rPr lang="en-US" dirty="0" err="1"/>
              <a:t>Gaspra</a:t>
            </a:r>
            <a:r>
              <a:rPr lang="en-US" dirty="0"/>
              <a:t>, 243 Ida)</a:t>
            </a:r>
          </a:p>
          <a:p>
            <a:r>
              <a:rPr lang="en-US" dirty="0"/>
              <a:t>Clementine (1620 </a:t>
            </a:r>
            <a:r>
              <a:rPr lang="en-US" dirty="0" err="1"/>
              <a:t>Geographos</a:t>
            </a:r>
            <a:r>
              <a:rPr lang="en-US" dirty="0"/>
              <a:t>)</a:t>
            </a:r>
          </a:p>
          <a:p>
            <a:r>
              <a:rPr lang="en-US" dirty="0"/>
              <a:t>NEAR Shoemaker (253 Mathilde, 433 Eros)</a:t>
            </a:r>
          </a:p>
          <a:p>
            <a:r>
              <a:rPr lang="en-US" dirty="0"/>
              <a:t>Deep Space 1 (9969 Braille)</a:t>
            </a:r>
          </a:p>
          <a:p>
            <a:r>
              <a:rPr lang="en-US" dirty="0"/>
              <a:t>Cassini (2685 </a:t>
            </a:r>
            <a:r>
              <a:rPr lang="en-US" dirty="0" err="1"/>
              <a:t>Masursky</a:t>
            </a:r>
            <a:r>
              <a:rPr lang="en-US" dirty="0"/>
              <a:t>)</a:t>
            </a:r>
          </a:p>
          <a:p>
            <a:r>
              <a:rPr lang="en-US" dirty="0"/>
              <a:t>Stardust (5535 </a:t>
            </a:r>
            <a:r>
              <a:rPr lang="en-US" dirty="0" err="1"/>
              <a:t>Annefrank</a:t>
            </a:r>
            <a:r>
              <a:rPr lang="en-US" dirty="0"/>
              <a:t>)</a:t>
            </a:r>
          </a:p>
          <a:p>
            <a:r>
              <a:rPr lang="en-US" dirty="0" err="1"/>
              <a:t>Hayasusa</a:t>
            </a:r>
            <a:r>
              <a:rPr lang="en-US" dirty="0"/>
              <a:t> (25143 Itokawa)</a:t>
            </a:r>
          </a:p>
          <a:p>
            <a:r>
              <a:rPr lang="en-US" dirty="0"/>
              <a:t>New Horizons (132524 APL)</a:t>
            </a:r>
          </a:p>
          <a:p>
            <a:r>
              <a:rPr lang="en-US" dirty="0"/>
              <a:t>Rosetta (2867 Steins, 21 </a:t>
            </a:r>
            <a:r>
              <a:rPr lang="en-US" dirty="0" err="1"/>
              <a:t>Lutetiia</a:t>
            </a:r>
            <a:r>
              <a:rPr lang="en-US" dirty="0"/>
              <a:t>)</a:t>
            </a:r>
          </a:p>
        </p:txBody>
      </p:sp>
      <p:sp>
        <p:nvSpPr>
          <p:cNvPr id="5" name="Content Placeholder 4">
            <a:extLst>
              <a:ext uri="{FF2B5EF4-FFF2-40B4-BE49-F238E27FC236}">
                <a16:creationId xmlns:a16="http://schemas.microsoft.com/office/drawing/2014/main" id="{82677F49-A746-452E-B963-610745F9690A}"/>
              </a:ext>
            </a:extLst>
          </p:cNvPr>
          <p:cNvSpPr>
            <a:spLocks noGrp="1"/>
          </p:cNvSpPr>
          <p:nvPr>
            <p:ph sz="half" idx="2"/>
          </p:nvPr>
        </p:nvSpPr>
        <p:spPr/>
        <p:txBody>
          <a:bodyPr/>
          <a:lstStyle/>
          <a:p>
            <a:r>
              <a:rPr lang="en-US" dirty="0"/>
              <a:t>Dawn (Vesta)</a:t>
            </a:r>
          </a:p>
          <a:p>
            <a:r>
              <a:rPr lang="en-US" dirty="0" err="1"/>
              <a:t>Chang’e</a:t>
            </a:r>
            <a:r>
              <a:rPr lang="en-US" dirty="0"/>
              <a:t> 2 (4179 </a:t>
            </a:r>
            <a:r>
              <a:rPr lang="en-US" dirty="0" err="1"/>
              <a:t>Toutaitis</a:t>
            </a:r>
            <a:r>
              <a:rPr lang="en-US" dirty="0"/>
              <a:t>)</a:t>
            </a:r>
          </a:p>
          <a:p>
            <a:r>
              <a:rPr lang="en-US" dirty="0"/>
              <a:t>PROCYON (200 DP107)</a:t>
            </a:r>
          </a:p>
          <a:p>
            <a:r>
              <a:rPr lang="en-US" dirty="0"/>
              <a:t>162173 </a:t>
            </a:r>
            <a:r>
              <a:rPr lang="en-US" dirty="0" err="1"/>
              <a:t>Ryugu</a:t>
            </a:r>
            <a:r>
              <a:rPr lang="en-US" dirty="0"/>
              <a:t> (Minerva 11-1A, Minerva 11-1B, MASCOT, Minerva 11-2, SCI, SCAM-3)</a:t>
            </a:r>
          </a:p>
          <a:p>
            <a:r>
              <a:rPr lang="en-US" dirty="0"/>
              <a:t>Osiris-Rex (101955 </a:t>
            </a:r>
            <a:r>
              <a:rPr lang="en-US" dirty="0" err="1"/>
              <a:t>Bennu</a:t>
            </a:r>
            <a:r>
              <a:rPr lang="en-US" dirty="0"/>
              <a:t>)</a:t>
            </a:r>
          </a:p>
        </p:txBody>
      </p:sp>
      <p:pic>
        <p:nvPicPr>
          <p:cNvPr id="6" name="Picture 5">
            <a:extLst>
              <a:ext uri="{FF2B5EF4-FFF2-40B4-BE49-F238E27FC236}">
                <a16:creationId xmlns:a16="http://schemas.microsoft.com/office/drawing/2014/main" id="{AB07A99E-2552-4A0F-9034-4D8C8FFE88CD}"/>
              </a:ext>
            </a:extLst>
          </p:cNvPr>
          <p:cNvPicPr>
            <a:picLocks noChangeAspect="1"/>
          </p:cNvPicPr>
          <p:nvPr/>
        </p:nvPicPr>
        <p:blipFill>
          <a:blip r:embed="rId2"/>
          <a:stretch>
            <a:fillRect/>
          </a:stretch>
        </p:blipFill>
        <p:spPr>
          <a:xfrm flipV="1">
            <a:off x="6631280" y="4697727"/>
            <a:ext cx="4802916" cy="1950547"/>
          </a:xfrm>
          <a:prstGeom prst="rect">
            <a:avLst/>
          </a:prstGeom>
        </p:spPr>
      </p:pic>
    </p:spTree>
    <p:extLst>
      <p:ext uri="{BB962C8B-B14F-4D97-AF65-F5344CB8AC3E}">
        <p14:creationId xmlns:p14="http://schemas.microsoft.com/office/powerpoint/2010/main" val="880533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E085A-D6E8-4F7C-91F4-3E2B50B386F6}"/>
              </a:ext>
            </a:extLst>
          </p:cNvPr>
          <p:cNvPicPr>
            <a:picLocks noChangeAspect="1"/>
          </p:cNvPicPr>
          <p:nvPr/>
        </p:nvPicPr>
        <p:blipFill>
          <a:blip r:embed="rId2"/>
          <a:stretch>
            <a:fillRect/>
          </a:stretch>
        </p:blipFill>
        <p:spPr>
          <a:xfrm>
            <a:off x="6705600" y="0"/>
            <a:ext cx="5486400" cy="6858000"/>
          </a:xfrm>
          <a:prstGeom prst="rect">
            <a:avLst/>
          </a:prstGeom>
        </p:spPr>
      </p:pic>
      <p:pic>
        <p:nvPicPr>
          <p:cNvPr id="5" name="Picture 4">
            <a:extLst>
              <a:ext uri="{FF2B5EF4-FFF2-40B4-BE49-F238E27FC236}">
                <a16:creationId xmlns:a16="http://schemas.microsoft.com/office/drawing/2014/main" id="{2CB63829-97C0-432E-8E06-862E39285C4C}"/>
              </a:ext>
            </a:extLst>
          </p:cNvPr>
          <p:cNvPicPr>
            <a:picLocks noChangeAspect="1"/>
          </p:cNvPicPr>
          <p:nvPr/>
        </p:nvPicPr>
        <p:blipFill>
          <a:blip r:embed="rId3"/>
          <a:stretch>
            <a:fillRect/>
          </a:stretch>
        </p:blipFill>
        <p:spPr>
          <a:xfrm>
            <a:off x="0" y="1044122"/>
            <a:ext cx="6705600" cy="4826635"/>
          </a:xfrm>
          <a:prstGeom prst="rect">
            <a:avLst/>
          </a:prstGeom>
        </p:spPr>
      </p:pic>
    </p:spTree>
    <p:extLst>
      <p:ext uri="{BB962C8B-B14F-4D97-AF65-F5344CB8AC3E}">
        <p14:creationId xmlns:p14="http://schemas.microsoft.com/office/powerpoint/2010/main" val="1133502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0DC9-254B-4100-AB68-127D3B08BB87}"/>
              </a:ext>
            </a:extLst>
          </p:cNvPr>
          <p:cNvSpPr>
            <a:spLocks noGrp="1"/>
          </p:cNvSpPr>
          <p:nvPr>
            <p:ph type="title"/>
          </p:nvPr>
        </p:nvSpPr>
        <p:spPr>
          <a:xfrm>
            <a:off x="646112" y="452717"/>
            <a:ext cx="3520536" cy="1979397"/>
          </a:xfrm>
        </p:spPr>
        <p:txBody>
          <a:bodyPr/>
          <a:lstStyle/>
          <a:p>
            <a:r>
              <a:rPr lang="en-US" dirty="0"/>
              <a:t>Voyager 1, March of 1979</a:t>
            </a:r>
          </a:p>
        </p:txBody>
      </p:sp>
      <p:sp>
        <p:nvSpPr>
          <p:cNvPr id="3" name="Content Placeholder 2">
            <a:extLst>
              <a:ext uri="{FF2B5EF4-FFF2-40B4-BE49-F238E27FC236}">
                <a16:creationId xmlns:a16="http://schemas.microsoft.com/office/drawing/2014/main" id="{8CBA47FB-24BB-4CF1-A6D0-4E90DDA167BF}"/>
              </a:ext>
            </a:extLst>
          </p:cNvPr>
          <p:cNvSpPr>
            <a:spLocks noGrp="1"/>
          </p:cNvSpPr>
          <p:nvPr>
            <p:ph idx="1"/>
          </p:nvPr>
        </p:nvSpPr>
        <p:spPr>
          <a:xfrm>
            <a:off x="1103312" y="2743200"/>
            <a:ext cx="3619517" cy="3505199"/>
          </a:xfrm>
        </p:spPr>
        <p:txBody>
          <a:bodyPr/>
          <a:lstStyle/>
          <a:p>
            <a:r>
              <a:rPr lang="en-US" dirty="0"/>
              <a:t>Flyby of Jupiter</a:t>
            </a:r>
          </a:p>
          <a:p>
            <a:r>
              <a:rPr lang="en-US" dirty="0"/>
              <a:t>Went on to visit Saturn</a:t>
            </a:r>
          </a:p>
          <a:p>
            <a:endParaRPr lang="en-US" dirty="0"/>
          </a:p>
        </p:txBody>
      </p:sp>
      <p:pic>
        <p:nvPicPr>
          <p:cNvPr id="4" name="Picture 3">
            <a:extLst>
              <a:ext uri="{FF2B5EF4-FFF2-40B4-BE49-F238E27FC236}">
                <a16:creationId xmlns:a16="http://schemas.microsoft.com/office/drawing/2014/main" id="{F473786F-72A7-4B89-8A45-C896E9BAEF8A}"/>
              </a:ext>
            </a:extLst>
          </p:cNvPr>
          <p:cNvPicPr>
            <a:picLocks noChangeAspect="1"/>
          </p:cNvPicPr>
          <p:nvPr/>
        </p:nvPicPr>
        <p:blipFill>
          <a:blip r:embed="rId2"/>
          <a:stretch>
            <a:fillRect/>
          </a:stretch>
        </p:blipFill>
        <p:spPr>
          <a:xfrm>
            <a:off x="4571626" y="285749"/>
            <a:ext cx="7620000" cy="5962650"/>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0BBCE3AF-D087-4F1F-A53D-C6DE5EF28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12" y="4213640"/>
            <a:ext cx="2247917" cy="1868908"/>
          </a:xfrm>
          <a:prstGeom prst="rect">
            <a:avLst/>
          </a:prstGeom>
        </p:spPr>
      </p:pic>
    </p:spTree>
    <p:extLst>
      <p:ext uri="{BB962C8B-B14F-4D97-AF65-F5344CB8AC3E}">
        <p14:creationId xmlns:p14="http://schemas.microsoft.com/office/powerpoint/2010/main" val="1219794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311BCC-EAEB-4511-800D-05A351D901E1}"/>
              </a:ext>
            </a:extLst>
          </p:cNvPr>
          <p:cNvPicPr>
            <a:picLocks noChangeAspect="1"/>
          </p:cNvPicPr>
          <p:nvPr/>
        </p:nvPicPr>
        <p:blipFill>
          <a:blip r:embed="rId2"/>
          <a:stretch>
            <a:fillRect/>
          </a:stretch>
        </p:blipFill>
        <p:spPr>
          <a:xfrm>
            <a:off x="246076" y="933144"/>
            <a:ext cx="11685549" cy="4553256"/>
          </a:xfrm>
          <a:prstGeom prst="rect">
            <a:avLst/>
          </a:prstGeom>
        </p:spPr>
      </p:pic>
    </p:spTree>
    <p:extLst>
      <p:ext uri="{BB962C8B-B14F-4D97-AF65-F5344CB8AC3E}">
        <p14:creationId xmlns:p14="http://schemas.microsoft.com/office/powerpoint/2010/main" val="3258435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795103C-1EAE-42BB-9183-9B11DF2B184E}"/>
              </a:ext>
            </a:extLst>
          </p:cNvPr>
          <p:cNvPicPr>
            <a:picLocks noGrp="1" noChangeAspect="1"/>
          </p:cNvPicPr>
          <p:nvPr>
            <p:ph idx="4294967295"/>
          </p:nvPr>
        </p:nvPicPr>
        <p:blipFill>
          <a:blip r:embed="rId2"/>
          <a:stretch>
            <a:fillRect/>
          </a:stretch>
        </p:blipFill>
        <p:spPr>
          <a:xfrm>
            <a:off x="552450" y="214248"/>
            <a:ext cx="11259336" cy="6113316"/>
          </a:xfrm>
          <a:prstGeom prst="rect">
            <a:avLst/>
          </a:prstGeom>
        </p:spPr>
      </p:pic>
    </p:spTree>
    <p:extLst>
      <p:ext uri="{BB962C8B-B14F-4D97-AF65-F5344CB8AC3E}">
        <p14:creationId xmlns:p14="http://schemas.microsoft.com/office/powerpoint/2010/main" val="1107152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7B11-7F65-4617-BBA5-524D29FF992A}"/>
              </a:ext>
            </a:extLst>
          </p:cNvPr>
          <p:cNvSpPr>
            <a:spLocks noGrp="1"/>
          </p:cNvSpPr>
          <p:nvPr>
            <p:ph type="title"/>
          </p:nvPr>
        </p:nvSpPr>
        <p:spPr/>
        <p:txBody>
          <a:bodyPr/>
          <a:lstStyle/>
          <a:p>
            <a:r>
              <a:rPr lang="en-US" dirty="0"/>
              <a:t>Star Trek and Voyager </a:t>
            </a:r>
            <a:r>
              <a:rPr lang="en-US" dirty="0" smtClean="0"/>
              <a:t>1 “VGER”</a:t>
            </a:r>
            <a:endParaRPr lang="en-US" dirty="0"/>
          </a:p>
        </p:txBody>
      </p:sp>
      <p:pic>
        <p:nvPicPr>
          <p:cNvPr id="3" name="Picture 2">
            <a:extLst>
              <a:ext uri="{FF2B5EF4-FFF2-40B4-BE49-F238E27FC236}">
                <a16:creationId xmlns:a16="http://schemas.microsoft.com/office/drawing/2014/main" id="{485F0AF7-6F24-4593-995D-702B9EDA899B}"/>
              </a:ext>
            </a:extLst>
          </p:cNvPr>
          <p:cNvPicPr>
            <a:picLocks noChangeAspect="1"/>
          </p:cNvPicPr>
          <p:nvPr/>
        </p:nvPicPr>
        <p:blipFill>
          <a:blip r:embed="rId2"/>
          <a:stretch>
            <a:fillRect/>
          </a:stretch>
        </p:blipFill>
        <p:spPr>
          <a:xfrm>
            <a:off x="374715" y="1348328"/>
            <a:ext cx="5334000" cy="3143250"/>
          </a:xfrm>
          <a:prstGeom prst="rect">
            <a:avLst/>
          </a:prstGeom>
        </p:spPr>
      </p:pic>
      <p:pic>
        <p:nvPicPr>
          <p:cNvPr id="4" name="Picture 3">
            <a:extLst>
              <a:ext uri="{FF2B5EF4-FFF2-40B4-BE49-F238E27FC236}">
                <a16:creationId xmlns:a16="http://schemas.microsoft.com/office/drawing/2014/main" id="{EFE902F5-D9B0-436A-9D37-B91D9FC07E72}"/>
              </a:ext>
            </a:extLst>
          </p:cNvPr>
          <p:cNvPicPr>
            <a:picLocks noChangeAspect="1"/>
          </p:cNvPicPr>
          <p:nvPr/>
        </p:nvPicPr>
        <p:blipFill>
          <a:blip r:embed="rId3"/>
          <a:stretch>
            <a:fillRect/>
          </a:stretch>
        </p:blipFill>
        <p:spPr>
          <a:xfrm>
            <a:off x="4703060" y="3429000"/>
            <a:ext cx="7262696" cy="3143250"/>
          </a:xfrm>
          <a:prstGeom prst="rect">
            <a:avLst/>
          </a:prstGeom>
        </p:spPr>
      </p:pic>
    </p:spTree>
    <p:extLst>
      <p:ext uri="{BB962C8B-B14F-4D97-AF65-F5344CB8AC3E}">
        <p14:creationId xmlns:p14="http://schemas.microsoft.com/office/powerpoint/2010/main" val="321811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C455-264C-4DD0-8C50-6F7C37A873A2}"/>
              </a:ext>
            </a:extLst>
          </p:cNvPr>
          <p:cNvSpPr>
            <a:spLocks noGrp="1"/>
          </p:cNvSpPr>
          <p:nvPr>
            <p:ph type="title"/>
          </p:nvPr>
        </p:nvSpPr>
        <p:spPr/>
        <p:txBody>
          <a:bodyPr/>
          <a:lstStyle/>
          <a:p>
            <a:r>
              <a:rPr lang="en-US" dirty="0"/>
              <a:t>VOYAGER 2, JULY of 1979</a:t>
            </a:r>
          </a:p>
        </p:txBody>
      </p:sp>
      <p:sp>
        <p:nvSpPr>
          <p:cNvPr id="3" name="Content Placeholder 2">
            <a:extLst>
              <a:ext uri="{FF2B5EF4-FFF2-40B4-BE49-F238E27FC236}">
                <a16:creationId xmlns:a16="http://schemas.microsoft.com/office/drawing/2014/main" id="{1D8E1E8A-A6E2-4304-A24C-CF5490E3B437}"/>
              </a:ext>
            </a:extLst>
          </p:cNvPr>
          <p:cNvSpPr>
            <a:spLocks noGrp="1"/>
          </p:cNvSpPr>
          <p:nvPr>
            <p:ph idx="1"/>
          </p:nvPr>
        </p:nvSpPr>
        <p:spPr>
          <a:xfrm>
            <a:off x="646112" y="2052918"/>
            <a:ext cx="3699646" cy="4195481"/>
          </a:xfrm>
        </p:spPr>
        <p:txBody>
          <a:bodyPr/>
          <a:lstStyle/>
          <a:p>
            <a:r>
              <a:rPr lang="en-US" dirty="0"/>
              <a:t>Flyby of Jupiter</a:t>
            </a:r>
          </a:p>
          <a:p>
            <a:r>
              <a:rPr lang="en-US" dirty="0"/>
              <a:t>went on to visit Saturn, Uranus and Neptune </a:t>
            </a:r>
          </a:p>
          <a:p>
            <a:r>
              <a:rPr lang="en-US" dirty="0"/>
              <a:t>Identical to Voyager 1</a:t>
            </a:r>
          </a:p>
          <a:p>
            <a:endParaRPr lang="en-US" dirty="0"/>
          </a:p>
        </p:txBody>
      </p:sp>
      <p:pic>
        <p:nvPicPr>
          <p:cNvPr id="5" name="Picture 4">
            <a:extLst>
              <a:ext uri="{FF2B5EF4-FFF2-40B4-BE49-F238E27FC236}">
                <a16:creationId xmlns:a16="http://schemas.microsoft.com/office/drawing/2014/main" id="{53B6920C-8858-4624-83CB-B39CD7CEAED8}"/>
              </a:ext>
            </a:extLst>
          </p:cNvPr>
          <p:cNvPicPr>
            <a:picLocks noChangeAspect="1"/>
          </p:cNvPicPr>
          <p:nvPr/>
        </p:nvPicPr>
        <p:blipFill>
          <a:blip r:embed="rId2"/>
          <a:stretch>
            <a:fillRect/>
          </a:stretch>
        </p:blipFill>
        <p:spPr>
          <a:xfrm>
            <a:off x="5492244" y="1457782"/>
            <a:ext cx="6322684" cy="4947500"/>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62D2F9DB-64B3-42B7-982C-412109966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85" y="5024486"/>
            <a:ext cx="1961997" cy="1631195"/>
          </a:xfrm>
          <a:prstGeom prst="rect">
            <a:avLst/>
          </a:prstGeom>
        </p:spPr>
      </p:pic>
    </p:spTree>
    <p:extLst>
      <p:ext uri="{BB962C8B-B14F-4D97-AF65-F5344CB8AC3E}">
        <p14:creationId xmlns:p14="http://schemas.microsoft.com/office/powerpoint/2010/main" val="881064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795103C-1EAE-42BB-9183-9B11DF2B184E}"/>
              </a:ext>
            </a:extLst>
          </p:cNvPr>
          <p:cNvPicPr>
            <a:picLocks noGrp="1" noChangeAspect="1"/>
          </p:cNvPicPr>
          <p:nvPr>
            <p:ph idx="4294967295"/>
          </p:nvPr>
        </p:nvPicPr>
        <p:blipFill>
          <a:blip r:embed="rId2"/>
          <a:stretch>
            <a:fillRect/>
          </a:stretch>
        </p:blipFill>
        <p:spPr>
          <a:xfrm>
            <a:off x="552450" y="214248"/>
            <a:ext cx="11259336" cy="6113316"/>
          </a:xfrm>
          <a:prstGeom prst="rect">
            <a:avLst/>
          </a:prstGeom>
        </p:spPr>
      </p:pic>
    </p:spTree>
    <p:extLst>
      <p:ext uri="{BB962C8B-B14F-4D97-AF65-F5344CB8AC3E}">
        <p14:creationId xmlns:p14="http://schemas.microsoft.com/office/powerpoint/2010/main" val="2377869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DD1A-1EB5-43F4-87CC-EEC0D02644B6}"/>
              </a:ext>
            </a:extLst>
          </p:cNvPr>
          <p:cNvSpPr>
            <a:spLocks noGrp="1"/>
          </p:cNvSpPr>
          <p:nvPr>
            <p:ph type="title"/>
          </p:nvPr>
        </p:nvSpPr>
        <p:spPr>
          <a:xfrm>
            <a:off x="646111" y="452718"/>
            <a:ext cx="5641567" cy="1400530"/>
          </a:xfrm>
        </p:spPr>
        <p:txBody>
          <a:bodyPr/>
          <a:lstStyle/>
          <a:p>
            <a:r>
              <a:rPr lang="en-US" dirty="0"/>
              <a:t>Galileo Orbiter and Probe, 1995-2003</a:t>
            </a:r>
          </a:p>
        </p:txBody>
      </p:sp>
      <p:sp>
        <p:nvSpPr>
          <p:cNvPr id="3" name="Content Placeholder 2">
            <a:extLst>
              <a:ext uri="{FF2B5EF4-FFF2-40B4-BE49-F238E27FC236}">
                <a16:creationId xmlns:a16="http://schemas.microsoft.com/office/drawing/2014/main" id="{C859E6FC-18A8-4ECC-9AB7-1081782C2459}"/>
              </a:ext>
            </a:extLst>
          </p:cNvPr>
          <p:cNvSpPr>
            <a:spLocks noGrp="1"/>
          </p:cNvSpPr>
          <p:nvPr>
            <p:ph idx="1"/>
          </p:nvPr>
        </p:nvSpPr>
        <p:spPr>
          <a:xfrm>
            <a:off x="1103312" y="2052918"/>
            <a:ext cx="4119137" cy="4195481"/>
          </a:xfrm>
        </p:spPr>
        <p:txBody>
          <a:bodyPr/>
          <a:lstStyle/>
          <a:p>
            <a:r>
              <a:rPr lang="en-US" dirty="0"/>
              <a:t>Orbiter: also flew by various of Jupiter's moons; intentionally flown into Jupiter at end of mission; first spacecraft to orbit Jupiter; first spacecraft to flyby an asteroid </a:t>
            </a:r>
          </a:p>
          <a:p>
            <a:r>
              <a:rPr lang="en-US" dirty="0"/>
              <a:t>Atmospheric Probe: first probe to enter Jupiter's atmosphere </a:t>
            </a:r>
          </a:p>
        </p:txBody>
      </p:sp>
      <p:pic>
        <p:nvPicPr>
          <p:cNvPr id="4" name="Picture 3">
            <a:extLst>
              <a:ext uri="{FF2B5EF4-FFF2-40B4-BE49-F238E27FC236}">
                <a16:creationId xmlns:a16="http://schemas.microsoft.com/office/drawing/2014/main" id="{8E2282D9-2319-45F9-BA5F-E4564BB039A7}"/>
              </a:ext>
            </a:extLst>
          </p:cNvPr>
          <p:cNvPicPr>
            <a:picLocks noChangeAspect="1"/>
          </p:cNvPicPr>
          <p:nvPr/>
        </p:nvPicPr>
        <p:blipFill>
          <a:blip r:embed="rId2"/>
          <a:stretch>
            <a:fillRect/>
          </a:stretch>
        </p:blipFill>
        <p:spPr>
          <a:xfrm>
            <a:off x="6614641" y="0"/>
            <a:ext cx="5410651" cy="6858000"/>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155346BC-AB30-4C15-92F7-A8C0A6712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080" y="5458119"/>
            <a:ext cx="1340663" cy="1114621"/>
          </a:xfrm>
          <a:prstGeom prst="rect">
            <a:avLst/>
          </a:prstGeom>
        </p:spPr>
      </p:pic>
    </p:spTree>
    <p:extLst>
      <p:ext uri="{BB962C8B-B14F-4D97-AF65-F5344CB8AC3E}">
        <p14:creationId xmlns:p14="http://schemas.microsoft.com/office/powerpoint/2010/main" val="3350196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F44F-7076-4294-AAF8-1BD7FE6939FF}"/>
              </a:ext>
            </a:extLst>
          </p:cNvPr>
          <p:cNvSpPr>
            <a:spLocks noGrp="1"/>
          </p:cNvSpPr>
          <p:nvPr>
            <p:ph type="title"/>
          </p:nvPr>
        </p:nvSpPr>
        <p:spPr/>
        <p:txBody>
          <a:bodyPr/>
          <a:lstStyle/>
          <a:p>
            <a:r>
              <a:rPr lang="en-US" dirty="0"/>
              <a:t>Galileo Orbiter Namesake</a:t>
            </a:r>
          </a:p>
        </p:txBody>
      </p:sp>
      <p:pic>
        <p:nvPicPr>
          <p:cNvPr id="4" name="Content Placeholder 3">
            <a:extLst>
              <a:ext uri="{FF2B5EF4-FFF2-40B4-BE49-F238E27FC236}">
                <a16:creationId xmlns:a16="http://schemas.microsoft.com/office/drawing/2014/main" id="{588A74B1-5EB1-4FB9-8A6A-9B10B3A51BE2}"/>
              </a:ext>
            </a:extLst>
          </p:cNvPr>
          <p:cNvPicPr>
            <a:picLocks noGrp="1" noChangeAspect="1"/>
          </p:cNvPicPr>
          <p:nvPr>
            <p:ph idx="1"/>
          </p:nvPr>
        </p:nvPicPr>
        <p:blipFill>
          <a:blip r:embed="rId2"/>
          <a:stretch>
            <a:fillRect/>
          </a:stretch>
        </p:blipFill>
        <p:spPr>
          <a:xfrm>
            <a:off x="1747088" y="1426980"/>
            <a:ext cx="8697824" cy="5350892"/>
          </a:xfrm>
          <a:prstGeom prst="rect">
            <a:avLst/>
          </a:prstGeom>
        </p:spPr>
      </p:pic>
    </p:spTree>
    <p:extLst>
      <p:ext uri="{BB962C8B-B14F-4D97-AF65-F5344CB8AC3E}">
        <p14:creationId xmlns:p14="http://schemas.microsoft.com/office/powerpoint/2010/main" val="1547361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E92D-417E-4F1C-BEC8-4DBBE1AE9B83}"/>
              </a:ext>
            </a:extLst>
          </p:cNvPr>
          <p:cNvSpPr>
            <a:spLocks noGrp="1"/>
          </p:cNvSpPr>
          <p:nvPr>
            <p:ph type="title"/>
          </p:nvPr>
        </p:nvSpPr>
        <p:spPr/>
        <p:txBody>
          <a:bodyPr/>
          <a:lstStyle/>
          <a:p>
            <a:r>
              <a:rPr lang="en-US" dirty="0"/>
              <a:t>Cassini, 2000</a:t>
            </a:r>
          </a:p>
        </p:txBody>
      </p:sp>
      <p:sp>
        <p:nvSpPr>
          <p:cNvPr id="3" name="Content Placeholder 2">
            <a:extLst>
              <a:ext uri="{FF2B5EF4-FFF2-40B4-BE49-F238E27FC236}">
                <a16:creationId xmlns:a16="http://schemas.microsoft.com/office/drawing/2014/main" id="{35A5B07A-8E17-4224-993A-B35E1C0BA564}"/>
              </a:ext>
            </a:extLst>
          </p:cNvPr>
          <p:cNvSpPr>
            <a:spLocks noGrp="1"/>
          </p:cNvSpPr>
          <p:nvPr>
            <p:ph idx="1"/>
          </p:nvPr>
        </p:nvSpPr>
        <p:spPr>
          <a:xfrm>
            <a:off x="1103313" y="2052918"/>
            <a:ext cx="4710466" cy="4195481"/>
          </a:xfrm>
        </p:spPr>
        <p:txBody>
          <a:bodyPr/>
          <a:lstStyle/>
          <a:p>
            <a:r>
              <a:rPr lang="en-US" dirty="0"/>
              <a:t>Flyby of Jupiter</a:t>
            </a:r>
          </a:p>
          <a:p>
            <a:r>
              <a:rPr lang="en-US" dirty="0"/>
              <a:t>gravity assist </a:t>
            </a:r>
            <a:r>
              <a:rPr lang="en-US" dirty="0" err="1"/>
              <a:t>en</a:t>
            </a:r>
            <a:r>
              <a:rPr lang="en-US" dirty="0"/>
              <a:t> route to Saturn </a:t>
            </a:r>
          </a:p>
        </p:txBody>
      </p:sp>
      <p:pic>
        <p:nvPicPr>
          <p:cNvPr id="4" name="Picture 3">
            <a:extLst>
              <a:ext uri="{FF2B5EF4-FFF2-40B4-BE49-F238E27FC236}">
                <a16:creationId xmlns:a16="http://schemas.microsoft.com/office/drawing/2014/main" id="{D49849A2-7B50-4392-BE92-5A84111445E4}"/>
              </a:ext>
            </a:extLst>
          </p:cNvPr>
          <p:cNvPicPr>
            <a:picLocks noChangeAspect="1"/>
          </p:cNvPicPr>
          <p:nvPr/>
        </p:nvPicPr>
        <p:blipFill>
          <a:blip r:embed="rId2"/>
          <a:stretch>
            <a:fillRect/>
          </a:stretch>
        </p:blipFill>
        <p:spPr>
          <a:xfrm>
            <a:off x="1014765" y="3143073"/>
            <a:ext cx="3095625" cy="2581275"/>
          </a:xfrm>
          <a:prstGeom prst="rect">
            <a:avLst/>
          </a:prstGeom>
        </p:spPr>
      </p:pic>
      <p:sp>
        <p:nvSpPr>
          <p:cNvPr id="5" name="TextBox 4">
            <a:extLst>
              <a:ext uri="{FF2B5EF4-FFF2-40B4-BE49-F238E27FC236}">
                <a16:creationId xmlns:a16="http://schemas.microsoft.com/office/drawing/2014/main" id="{DB26C371-89B0-4008-BC3C-C740064D7187}"/>
              </a:ext>
            </a:extLst>
          </p:cNvPr>
          <p:cNvSpPr txBox="1"/>
          <p:nvPr/>
        </p:nvSpPr>
        <p:spPr>
          <a:xfrm>
            <a:off x="1438441" y="5898821"/>
            <a:ext cx="2020105" cy="369332"/>
          </a:xfrm>
          <a:prstGeom prst="rect">
            <a:avLst/>
          </a:prstGeom>
          <a:noFill/>
        </p:spPr>
        <p:txBody>
          <a:bodyPr wrap="none" rtlCol="0">
            <a:spAutoFit/>
          </a:bodyPr>
          <a:lstStyle/>
          <a:p>
            <a:r>
              <a:rPr lang="en-US" dirty="0"/>
              <a:t>Giovanni Cassini</a:t>
            </a:r>
          </a:p>
        </p:txBody>
      </p:sp>
      <p:pic>
        <p:nvPicPr>
          <p:cNvPr id="6" name="Picture 5">
            <a:extLst>
              <a:ext uri="{FF2B5EF4-FFF2-40B4-BE49-F238E27FC236}">
                <a16:creationId xmlns:a16="http://schemas.microsoft.com/office/drawing/2014/main" id="{64E955B6-45E4-4048-BF71-FD1D123CE7D8}"/>
              </a:ext>
            </a:extLst>
          </p:cNvPr>
          <p:cNvPicPr>
            <a:picLocks noChangeAspect="1"/>
          </p:cNvPicPr>
          <p:nvPr/>
        </p:nvPicPr>
        <p:blipFill>
          <a:blip r:embed="rId3"/>
          <a:stretch>
            <a:fillRect/>
          </a:stretch>
        </p:blipFill>
        <p:spPr>
          <a:xfrm>
            <a:off x="7616187" y="-17816"/>
            <a:ext cx="4575813" cy="6858000"/>
          </a:xfrm>
          <a:prstGeom prst="rect">
            <a:avLst/>
          </a:prstGeom>
        </p:spPr>
      </p:pic>
      <p:pic>
        <p:nvPicPr>
          <p:cNvPr id="8" name="Picture 7" descr="A drawing of a cartoon character&#10;&#10;Description automatically generated">
            <a:extLst>
              <a:ext uri="{FF2B5EF4-FFF2-40B4-BE49-F238E27FC236}">
                <a16:creationId xmlns:a16="http://schemas.microsoft.com/office/drawing/2014/main" id="{E5E191F3-9669-4C7B-9D3E-F3C232A9E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093" y="4822828"/>
            <a:ext cx="1903371" cy="1582454"/>
          </a:xfrm>
          <a:prstGeom prst="rect">
            <a:avLst/>
          </a:prstGeom>
        </p:spPr>
      </p:pic>
    </p:spTree>
    <p:extLst>
      <p:ext uri="{BB962C8B-B14F-4D97-AF65-F5344CB8AC3E}">
        <p14:creationId xmlns:p14="http://schemas.microsoft.com/office/powerpoint/2010/main" val="63624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9CBC39-104F-4286-A73D-5A5177A5C326}"/>
              </a:ext>
            </a:extLst>
          </p:cNvPr>
          <p:cNvSpPr>
            <a:spLocks noGrp="1"/>
          </p:cNvSpPr>
          <p:nvPr>
            <p:ph type="title"/>
          </p:nvPr>
        </p:nvSpPr>
        <p:spPr>
          <a:xfrm>
            <a:off x="165429" y="452718"/>
            <a:ext cx="2596625" cy="1400530"/>
          </a:xfrm>
        </p:spPr>
        <p:txBody>
          <a:bodyPr/>
          <a:lstStyle/>
          <a:p>
            <a:r>
              <a:rPr lang="en-US" dirty="0"/>
              <a:t>Largest </a:t>
            </a:r>
            <a:r>
              <a:rPr lang="en-US" sz="3600" dirty="0"/>
              <a:t>Asteroids</a:t>
            </a:r>
          </a:p>
        </p:txBody>
      </p:sp>
      <p:pic>
        <p:nvPicPr>
          <p:cNvPr id="6" name="Picture 5">
            <a:extLst>
              <a:ext uri="{FF2B5EF4-FFF2-40B4-BE49-F238E27FC236}">
                <a16:creationId xmlns:a16="http://schemas.microsoft.com/office/drawing/2014/main" id="{FCC912F3-5593-4080-818C-6C9D1E822D50}"/>
              </a:ext>
            </a:extLst>
          </p:cNvPr>
          <p:cNvPicPr>
            <a:picLocks noChangeAspect="1"/>
          </p:cNvPicPr>
          <p:nvPr/>
        </p:nvPicPr>
        <p:blipFill>
          <a:blip r:embed="rId2"/>
          <a:stretch>
            <a:fillRect/>
          </a:stretch>
        </p:blipFill>
        <p:spPr>
          <a:xfrm>
            <a:off x="2306595" y="0"/>
            <a:ext cx="9885405" cy="6858000"/>
          </a:xfrm>
          <a:prstGeom prst="rect">
            <a:avLst/>
          </a:prstGeom>
        </p:spPr>
      </p:pic>
    </p:spTree>
    <p:extLst>
      <p:ext uri="{BB962C8B-B14F-4D97-AF65-F5344CB8AC3E}">
        <p14:creationId xmlns:p14="http://schemas.microsoft.com/office/powerpoint/2010/main" val="522155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34B4-CA7B-40A0-8BC4-8AAF9A350C17}"/>
              </a:ext>
            </a:extLst>
          </p:cNvPr>
          <p:cNvSpPr>
            <a:spLocks noGrp="1"/>
          </p:cNvSpPr>
          <p:nvPr>
            <p:ph type="title"/>
          </p:nvPr>
        </p:nvSpPr>
        <p:spPr/>
        <p:txBody>
          <a:bodyPr/>
          <a:lstStyle/>
          <a:p>
            <a:r>
              <a:rPr lang="en-US" dirty="0"/>
              <a:t>New Horizons, 2007</a:t>
            </a:r>
          </a:p>
        </p:txBody>
      </p:sp>
      <p:sp>
        <p:nvSpPr>
          <p:cNvPr id="3" name="Content Placeholder 2">
            <a:extLst>
              <a:ext uri="{FF2B5EF4-FFF2-40B4-BE49-F238E27FC236}">
                <a16:creationId xmlns:a16="http://schemas.microsoft.com/office/drawing/2014/main" id="{2DCD143B-DA91-4D91-9F61-9E6218C676E6}"/>
              </a:ext>
            </a:extLst>
          </p:cNvPr>
          <p:cNvSpPr>
            <a:spLocks noGrp="1"/>
          </p:cNvSpPr>
          <p:nvPr>
            <p:ph idx="1"/>
          </p:nvPr>
        </p:nvSpPr>
        <p:spPr>
          <a:xfrm>
            <a:off x="1103312" y="2052918"/>
            <a:ext cx="3176457" cy="4195481"/>
          </a:xfrm>
        </p:spPr>
        <p:txBody>
          <a:bodyPr/>
          <a:lstStyle/>
          <a:p>
            <a:r>
              <a:rPr lang="en-US" dirty="0"/>
              <a:t>Flyby</a:t>
            </a:r>
          </a:p>
          <a:p>
            <a:r>
              <a:rPr lang="en-US" dirty="0"/>
              <a:t>gravity assist </a:t>
            </a:r>
            <a:r>
              <a:rPr lang="en-US" dirty="0" err="1"/>
              <a:t>en</a:t>
            </a:r>
            <a:r>
              <a:rPr lang="en-US" dirty="0"/>
              <a:t> route to Pluto </a:t>
            </a:r>
          </a:p>
        </p:txBody>
      </p:sp>
      <p:pic>
        <p:nvPicPr>
          <p:cNvPr id="5" name="Picture 4" descr="A drawing of a cartoon character&#10;&#10;Description automatically generated">
            <a:extLst>
              <a:ext uri="{FF2B5EF4-FFF2-40B4-BE49-F238E27FC236}">
                <a16:creationId xmlns:a16="http://schemas.microsoft.com/office/drawing/2014/main" id="{A576F4AB-B8F1-45FC-9166-E808AB1E8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21" y="3843031"/>
            <a:ext cx="3276600" cy="2724150"/>
          </a:xfrm>
          <a:prstGeom prst="rect">
            <a:avLst/>
          </a:prstGeom>
        </p:spPr>
      </p:pic>
      <p:pic>
        <p:nvPicPr>
          <p:cNvPr id="6" name="Picture 5">
            <a:extLst>
              <a:ext uri="{FF2B5EF4-FFF2-40B4-BE49-F238E27FC236}">
                <a16:creationId xmlns:a16="http://schemas.microsoft.com/office/drawing/2014/main" id="{77D490C9-CABC-411C-8CA6-17CF5962B3E9}"/>
              </a:ext>
            </a:extLst>
          </p:cNvPr>
          <p:cNvPicPr>
            <a:picLocks noChangeAspect="1"/>
          </p:cNvPicPr>
          <p:nvPr/>
        </p:nvPicPr>
        <p:blipFill>
          <a:blip r:embed="rId3"/>
          <a:stretch>
            <a:fillRect/>
          </a:stretch>
        </p:blipFill>
        <p:spPr>
          <a:xfrm>
            <a:off x="4945928" y="1423446"/>
            <a:ext cx="7246071" cy="5434553"/>
          </a:xfrm>
          <a:prstGeom prst="rect">
            <a:avLst/>
          </a:prstGeom>
        </p:spPr>
      </p:pic>
    </p:spTree>
    <p:extLst>
      <p:ext uri="{BB962C8B-B14F-4D97-AF65-F5344CB8AC3E}">
        <p14:creationId xmlns:p14="http://schemas.microsoft.com/office/powerpoint/2010/main" val="4170168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34B4-CA7B-40A0-8BC4-8AAF9A350C17}"/>
              </a:ext>
            </a:extLst>
          </p:cNvPr>
          <p:cNvSpPr>
            <a:spLocks noGrp="1"/>
          </p:cNvSpPr>
          <p:nvPr>
            <p:ph type="title"/>
          </p:nvPr>
        </p:nvSpPr>
        <p:spPr/>
        <p:txBody>
          <a:bodyPr/>
          <a:lstStyle/>
          <a:p>
            <a:r>
              <a:rPr lang="en-US" dirty="0"/>
              <a:t>New Horizons, 2007</a:t>
            </a:r>
          </a:p>
        </p:txBody>
      </p:sp>
      <p:sp>
        <p:nvSpPr>
          <p:cNvPr id="3" name="Content Placeholder 2">
            <a:extLst>
              <a:ext uri="{FF2B5EF4-FFF2-40B4-BE49-F238E27FC236}">
                <a16:creationId xmlns:a16="http://schemas.microsoft.com/office/drawing/2014/main" id="{2DCD143B-DA91-4D91-9F61-9E6218C676E6}"/>
              </a:ext>
            </a:extLst>
          </p:cNvPr>
          <p:cNvSpPr>
            <a:spLocks noGrp="1"/>
          </p:cNvSpPr>
          <p:nvPr>
            <p:ph idx="1"/>
          </p:nvPr>
        </p:nvSpPr>
        <p:spPr>
          <a:xfrm>
            <a:off x="1103312" y="2052918"/>
            <a:ext cx="3176457" cy="4195481"/>
          </a:xfrm>
        </p:spPr>
        <p:txBody>
          <a:bodyPr/>
          <a:lstStyle/>
          <a:p>
            <a:r>
              <a:rPr lang="en-US" dirty="0"/>
              <a:t>Flyby</a:t>
            </a:r>
          </a:p>
          <a:p>
            <a:r>
              <a:rPr lang="en-US" dirty="0"/>
              <a:t>gravity assist </a:t>
            </a:r>
            <a:r>
              <a:rPr lang="en-US" dirty="0" err="1"/>
              <a:t>en</a:t>
            </a:r>
            <a:r>
              <a:rPr lang="en-US" dirty="0"/>
              <a:t> route to Pluto </a:t>
            </a:r>
          </a:p>
        </p:txBody>
      </p:sp>
      <p:pic>
        <p:nvPicPr>
          <p:cNvPr id="5" name="Picture 4" descr="A drawing of a cartoon character&#10;&#10;Description automatically generated">
            <a:extLst>
              <a:ext uri="{FF2B5EF4-FFF2-40B4-BE49-F238E27FC236}">
                <a16:creationId xmlns:a16="http://schemas.microsoft.com/office/drawing/2014/main" id="{A576F4AB-B8F1-45FC-9166-E808AB1E8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21" y="3843031"/>
            <a:ext cx="3276600" cy="2724150"/>
          </a:xfrm>
          <a:prstGeom prst="rect">
            <a:avLst/>
          </a:prstGeom>
        </p:spPr>
      </p:pic>
      <p:pic>
        <p:nvPicPr>
          <p:cNvPr id="6" name="Picture 5">
            <a:extLst>
              <a:ext uri="{FF2B5EF4-FFF2-40B4-BE49-F238E27FC236}">
                <a16:creationId xmlns:a16="http://schemas.microsoft.com/office/drawing/2014/main" id="{77D490C9-CABC-411C-8CA6-17CF5962B3E9}"/>
              </a:ext>
            </a:extLst>
          </p:cNvPr>
          <p:cNvPicPr>
            <a:picLocks noChangeAspect="1"/>
          </p:cNvPicPr>
          <p:nvPr/>
        </p:nvPicPr>
        <p:blipFill>
          <a:blip r:embed="rId3"/>
          <a:stretch>
            <a:fillRect/>
          </a:stretch>
        </p:blipFill>
        <p:spPr>
          <a:xfrm>
            <a:off x="4945928" y="1423446"/>
            <a:ext cx="7246071" cy="5434553"/>
          </a:xfrm>
          <a:prstGeom prst="rect">
            <a:avLst/>
          </a:prstGeom>
        </p:spPr>
      </p:pic>
    </p:spTree>
    <p:extLst>
      <p:ext uri="{BB962C8B-B14F-4D97-AF65-F5344CB8AC3E}">
        <p14:creationId xmlns:p14="http://schemas.microsoft.com/office/powerpoint/2010/main" val="1095295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E42E8B-429D-41AE-AB06-DC651732B4F3}"/>
              </a:ext>
            </a:extLst>
          </p:cNvPr>
          <p:cNvPicPr>
            <a:picLocks noChangeAspect="1"/>
          </p:cNvPicPr>
          <p:nvPr/>
        </p:nvPicPr>
        <p:blipFill>
          <a:blip r:embed="rId2"/>
          <a:stretch>
            <a:fillRect/>
          </a:stretch>
        </p:blipFill>
        <p:spPr>
          <a:xfrm>
            <a:off x="223003" y="466675"/>
            <a:ext cx="11701904" cy="6410503"/>
          </a:xfrm>
          <a:prstGeom prst="rect">
            <a:avLst/>
          </a:prstGeom>
        </p:spPr>
      </p:pic>
    </p:spTree>
    <p:extLst>
      <p:ext uri="{BB962C8B-B14F-4D97-AF65-F5344CB8AC3E}">
        <p14:creationId xmlns:p14="http://schemas.microsoft.com/office/powerpoint/2010/main" val="3169548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7296-36CE-4386-8EC5-B4BA28DDAAB6}"/>
              </a:ext>
            </a:extLst>
          </p:cNvPr>
          <p:cNvSpPr>
            <a:spLocks noGrp="1"/>
          </p:cNvSpPr>
          <p:nvPr>
            <p:ph type="title"/>
          </p:nvPr>
        </p:nvSpPr>
        <p:spPr/>
        <p:txBody>
          <a:bodyPr/>
          <a:lstStyle/>
          <a:p>
            <a:r>
              <a:rPr lang="en-US" dirty="0"/>
              <a:t>Juno, 2018</a:t>
            </a:r>
          </a:p>
        </p:txBody>
      </p:sp>
      <p:sp>
        <p:nvSpPr>
          <p:cNvPr id="3" name="Content Placeholder 2">
            <a:extLst>
              <a:ext uri="{FF2B5EF4-FFF2-40B4-BE49-F238E27FC236}">
                <a16:creationId xmlns:a16="http://schemas.microsoft.com/office/drawing/2014/main" id="{AA02FC96-44DE-4BA3-8C25-0D572F8DD9D8}"/>
              </a:ext>
            </a:extLst>
          </p:cNvPr>
          <p:cNvSpPr>
            <a:spLocks noGrp="1"/>
          </p:cNvSpPr>
          <p:nvPr>
            <p:ph idx="1"/>
          </p:nvPr>
        </p:nvSpPr>
        <p:spPr>
          <a:xfrm>
            <a:off x="1103312" y="2052918"/>
            <a:ext cx="3745525" cy="4195481"/>
          </a:xfrm>
        </p:spPr>
        <p:txBody>
          <a:bodyPr/>
          <a:lstStyle/>
          <a:p>
            <a:r>
              <a:rPr lang="en-US" dirty="0"/>
              <a:t>Orbiter</a:t>
            </a:r>
          </a:p>
          <a:p>
            <a:r>
              <a:rPr lang="en-US" dirty="0"/>
              <a:t>First solar-powered Jupiter orbiter, first mission to achieve a polar orbit of Jupiter. </a:t>
            </a:r>
          </a:p>
        </p:txBody>
      </p:sp>
      <p:pic>
        <p:nvPicPr>
          <p:cNvPr id="6" name="Picture 5" descr="A drawing of a cartoon character&#10;&#10;Description automatically generated">
            <a:extLst>
              <a:ext uri="{FF2B5EF4-FFF2-40B4-BE49-F238E27FC236}">
                <a16:creationId xmlns:a16="http://schemas.microsoft.com/office/drawing/2014/main" id="{7608FB9D-4B3A-4E44-B1CD-B31181A7C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82" y="4992793"/>
            <a:ext cx="1860554" cy="1546856"/>
          </a:xfrm>
          <a:prstGeom prst="rect">
            <a:avLst/>
          </a:prstGeom>
        </p:spPr>
      </p:pic>
      <p:pic>
        <p:nvPicPr>
          <p:cNvPr id="7" name="Picture 6">
            <a:extLst>
              <a:ext uri="{FF2B5EF4-FFF2-40B4-BE49-F238E27FC236}">
                <a16:creationId xmlns:a16="http://schemas.microsoft.com/office/drawing/2014/main" id="{727E9087-71E0-45FF-9A56-D545531E46EC}"/>
              </a:ext>
            </a:extLst>
          </p:cNvPr>
          <p:cNvPicPr>
            <a:picLocks noChangeAspect="1"/>
          </p:cNvPicPr>
          <p:nvPr/>
        </p:nvPicPr>
        <p:blipFill>
          <a:blip r:embed="rId3"/>
          <a:stretch>
            <a:fillRect/>
          </a:stretch>
        </p:blipFill>
        <p:spPr>
          <a:xfrm>
            <a:off x="4884829" y="452717"/>
            <a:ext cx="7307171" cy="6086931"/>
          </a:xfrm>
          <a:prstGeom prst="rect">
            <a:avLst/>
          </a:prstGeom>
        </p:spPr>
      </p:pic>
    </p:spTree>
    <p:extLst>
      <p:ext uri="{BB962C8B-B14F-4D97-AF65-F5344CB8AC3E}">
        <p14:creationId xmlns:p14="http://schemas.microsoft.com/office/powerpoint/2010/main" val="705649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8B45-B95C-4886-87D6-4184A107BCC9}"/>
              </a:ext>
            </a:extLst>
          </p:cNvPr>
          <p:cNvSpPr>
            <a:spLocks noGrp="1"/>
          </p:cNvSpPr>
          <p:nvPr>
            <p:ph type="title"/>
          </p:nvPr>
        </p:nvSpPr>
        <p:spPr/>
        <p:txBody>
          <a:bodyPr/>
          <a:lstStyle/>
          <a:p>
            <a:r>
              <a:rPr lang="en-US" dirty="0"/>
              <a:t>SATURN AND TITAN PROBES</a:t>
            </a:r>
          </a:p>
        </p:txBody>
      </p:sp>
      <p:sp>
        <p:nvSpPr>
          <p:cNvPr id="3" name="Content Placeholder 2">
            <a:extLst>
              <a:ext uri="{FF2B5EF4-FFF2-40B4-BE49-F238E27FC236}">
                <a16:creationId xmlns:a16="http://schemas.microsoft.com/office/drawing/2014/main" id="{8799992B-D12E-4128-9CC5-6D05DC530AB5}"/>
              </a:ext>
            </a:extLst>
          </p:cNvPr>
          <p:cNvSpPr>
            <a:spLocks noGrp="1"/>
          </p:cNvSpPr>
          <p:nvPr>
            <p:ph idx="1"/>
          </p:nvPr>
        </p:nvSpPr>
        <p:spPr/>
        <p:txBody>
          <a:bodyPr/>
          <a:lstStyle/>
          <a:p>
            <a:r>
              <a:rPr lang="en-US" dirty="0"/>
              <a:t>Pioneer 11</a:t>
            </a:r>
          </a:p>
          <a:p>
            <a:r>
              <a:rPr lang="en-US" dirty="0"/>
              <a:t>Voyager 1</a:t>
            </a:r>
          </a:p>
          <a:p>
            <a:r>
              <a:rPr lang="en-US" dirty="0"/>
              <a:t>Voyager 2</a:t>
            </a:r>
          </a:p>
          <a:p>
            <a:r>
              <a:rPr lang="en-US" dirty="0"/>
              <a:t>Cassini</a:t>
            </a:r>
          </a:p>
          <a:p>
            <a:endParaRPr lang="en-US" dirty="0"/>
          </a:p>
          <a:p>
            <a:r>
              <a:rPr lang="en-US" dirty="0"/>
              <a:t>Huygens</a:t>
            </a:r>
          </a:p>
          <a:p>
            <a:r>
              <a:rPr lang="en-US" dirty="0"/>
              <a:t>Dragonfly (2025)</a:t>
            </a:r>
          </a:p>
        </p:txBody>
      </p:sp>
      <p:pic>
        <p:nvPicPr>
          <p:cNvPr id="5" name="Picture 4" descr="A picture containing plate, table, coffee, cup&#10;&#10;Description automatically generated">
            <a:extLst>
              <a:ext uri="{FF2B5EF4-FFF2-40B4-BE49-F238E27FC236}">
                <a16:creationId xmlns:a16="http://schemas.microsoft.com/office/drawing/2014/main" id="{A1E77F2A-C868-4300-92D2-DB070991D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1683" y="1244338"/>
            <a:ext cx="8069639" cy="5613662"/>
          </a:xfrm>
          <a:prstGeom prst="rect">
            <a:avLst/>
          </a:prstGeom>
        </p:spPr>
      </p:pic>
    </p:spTree>
    <p:extLst>
      <p:ext uri="{BB962C8B-B14F-4D97-AF65-F5344CB8AC3E}">
        <p14:creationId xmlns:p14="http://schemas.microsoft.com/office/powerpoint/2010/main" val="40874056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2E58C-7868-442E-8549-D3743666714B}"/>
              </a:ext>
            </a:extLst>
          </p:cNvPr>
          <p:cNvSpPr>
            <a:spLocks noGrp="1"/>
          </p:cNvSpPr>
          <p:nvPr>
            <p:ph type="title"/>
          </p:nvPr>
        </p:nvSpPr>
        <p:spPr/>
        <p:txBody>
          <a:bodyPr/>
          <a:lstStyle/>
          <a:p>
            <a:r>
              <a:rPr lang="en-US" dirty="0"/>
              <a:t>Pioneer 11, 1979</a:t>
            </a:r>
          </a:p>
        </p:txBody>
      </p:sp>
      <p:sp>
        <p:nvSpPr>
          <p:cNvPr id="3" name="Content Placeholder 2">
            <a:extLst>
              <a:ext uri="{FF2B5EF4-FFF2-40B4-BE49-F238E27FC236}">
                <a16:creationId xmlns:a16="http://schemas.microsoft.com/office/drawing/2014/main" id="{F311D82A-C464-4009-8C9B-B48CCF660DCF}"/>
              </a:ext>
            </a:extLst>
          </p:cNvPr>
          <p:cNvSpPr>
            <a:spLocks noGrp="1"/>
          </p:cNvSpPr>
          <p:nvPr>
            <p:ph idx="1"/>
          </p:nvPr>
        </p:nvSpPr>
        <p:spPr>
          <a:xfrm>
            <a:off x="1103313" y="2052919"/>
            <a:ext cx="3519022" cy="1238250"/>
          </a:xfrm>
        </p:spPr>
        <p:txBody>
          <a:bodyPr/>
          <a:lstStyle/>
          <a:p>
            <a:r>
              <a:rPr lang="en-US" dirty="0"/>
              <a:t>Flyby of Saturn</a:t>
            </a:r>
          </a:p>
          <a:p>
            <a:r>
              <a:rPr lang="en-US" dirty="0"/>
              <a:t>Previously flew by Jupiter</a:t>
            </a:r>
          </a:p>
        </p:txBody>
      </p:sp>
      <p:pic>
        <p:nvPicPr>
          <p:cNvPr id="4" name="Picture 3">
            <a:extLst>
              <a:ext uri="{FF2B5EF4-FFF2-40B4-BE49-F238E27FC236}">
                <a16:creationId xmlns:a16="http://schemas.microsoft.com/office/drawing/2014/main" id="{D6C7C012-3FD9-446E-BF4B-1E63288B11CF}"/>
              </a:ext>
            </a:extLst>
          </p:cNvPr>
          <p:cNvPicPr>
            <a:picLocks noChangeAspect="1"/>
          </p:cNvPicPr>
          <p:nvPr/>
        </p:nvPicPr>
        <p:blipFill>
          <a:blip r:embed="rId2"/>
          <a:stretch>
            <a:fillRect/>
          </a:stretch>
        </p:blipFill>
        <p:spPr>
          <a:xfrm>
            <a:off x="5891212" y="189420"/>
            <a:ext cx="4924425" cy="2838450"/>
          </a:xfrm>
          <a:prstGeom prst="rect">
            <a:avLst/>
          </a:prstGeom>
        </p:spPr>
      </p:pic>
      <p:pic>
        <p:nvPicPr>
          <p:cNvPr id="5" name="Picture 4">
            <a:extLst>
              <a:ext uri="{FF2B5EF4-FFF2-40B4-BE49-F238E27FC236}">
                <a16:creationId xmlns:a16="http://schemas.microsoft.com/office/drawing/2014/main" id="{3B654C59-5D21-4738-9A12-04D7C65820FF}"/>
              </a:ext>
            </a:extLst>
          </p:cNvPr>
          <p:cNvPicPr>
            <a:picLocks noChangeAspect="1"/>
          </p:cNvPicPr>
          <p:nvPr/>
        </p:nvPicPr>
        <p:blipFill>
          <a:blip r:embed="rId3"/>
          <a:stretch>
            <a:fillRect/>
          </a:stretch>
        </p:blipFill>
        <p:spPr>
          <a:xfrm>
            <a:off x="6171414" y="3291168"/>
            <a:ext cx="4514850" cy="3314700"/>
          </a:xfrm>
          <a:prstGeom prst="rect">
            <a:avLst/>
          </a:prstGeom>
        </p:spPr>
      </p:pic>
      <p:pic>
        <p:nvPicPr>
          <p:cNvPr id="7" name="Picture 6" descr="A drawing of a cartoon character&#10;&#10;Description automatically generated">
            <a:extLst>
              <a:ext uri="{FF2B5EF4-FFF2-40B4-BE49-F238E27FC236}">
                <a16:creationId xmlns:a16="http://schemas.microsoft.com/office/drawing/2014/main" id="{8BF904F6-959F-4549-A609-6C52931A7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063" y="3881718"/>
            <a:ext cx="3276600" cy="2724150"/>
          </a:xfrm>
          <a:prstGeom prst="rect">
            <a:avLst/>
          </a:prstGeom>
        </p:spPr>
      </p:pic>
    </p:spTree>
    <p:extLst>
      <p:ext uri="{BB962C8B-B14F-4D97-AF65-F5344CB8AC3E}">
        <p14:creationId xmlns:p14="http://schemas.microsoft.com/office/powerpoint/2010/main" val="1643206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2E085A-D6E8-4F7C-91F4-3E2B50B386F6}"/>
              </a:ext>
            </a:extLst>
          </p:cNvPr>
          <p:cNvPicPr>
            <a:picLocks noChangeAspect="1"/>
          </p:cNvPicPr>
          <p:nvPr/>
        </p:nvPicPr>
        <p:blipFill>
          <a:blip r:embed="rId2"/>
          <a:stretch>
            <a:fillRect/>
          </a:stretch>
        </p:blipFill>
        <p:spPr>
          <a:xfrm>
            <a:off x="6705600" y="0"/>
            <a:ext cx="5486400" cy="6858000"/>
          </a:xfrm>
          <a:prstGeom prst="rect">
            <a:avLst/>
          </a:prstGeom>
        </p:spPr>
      </p:pic>
      <p:pic>
        <p:nvPicPr>
          <p:cNvPr id="5" name="Picture 4">
            <a:extLst>
              <a:ext uri="{FF2B5EF4-FFF2-40B4-BE49-F238E27FC236}">
                <a16:creationId xmlns:a16="http://schemas.microsoft.com/office/drawing/2014/main" id="{2CB63829-97C0-432E-8E06-862E39285C4C}"/>
              </a:ext>
            </a:extLst>
          </p:cNvPr>
          <p:cNvPicPr>
            <a:picLocks noChangeAspect="1"/>
          </p:cNvPicPr>
          <p:nvPr/>
        </p:nvPicPr>
        <p:blipFill>
          <a:blip r:embed="rId3"/>
          <a:stretch>
            <a:fillRect/>
          </a:stretch>
        </p:blipFill>
        <p:spPr>
          <a:xfrm>
            <a:off x="0" y="1044122"/>
            <a:ext cx="6705600" cy="4826635"/>
          </a:xfrm>
          <a:prstGeom prst="rect">
            <a:avLst/>
          </a:prstGeom>
        </p:spPr>
      </p:pic>
    </p:spTree>
    <p:extLst>
      <p:ext uri="{BB962C8B-B14F-4D97-AF65-F5344CB8AC3E}">
        <p14:creationId xmlns:p14="http://schemas.microsoft.com/office/powerpoint/2010/main" val="3485153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0DC9-254B-4100-AB68-127D3B08BB87}"/>
              </a:ext>
            </a:extLst>
          </p:cNvPr>
          <p:cNvSpPr>
            <a:spLocks noGrp="1"/>
          </p:cNvSpPr>
          <p:nvPr>
            <p:ph type="title"/>
          </p:nvPr>
        </p:nvSpPr>
        <p:spPr>
          <a:xfrm>
            <a:off x="646112" y="452718"/>
            <a:ext cx="3520536" cy="1400530"/>
          </a:xfrm>
        </p:spPr>
        <p:txBody>
          <a:bodyPr/>
          <a:lstStyle/>
          <a:p>
            <a:r>
              <a:rPr lang="en-US" dirty="0"/>
              <a:t>Voyager 1, March, 1980</a:t>
            </a:r>
          </a:p>
        </p:txBody>
      </p:sp>
      <p:sp>
        <p:nvSpPr>
          <p:cNvPr id="3" name="Content Placeholder 2">
            <a:extLst>
              <a:ext uri="{FF2B5EF4-FFF2-40B4-BE49-F238E27FC236}">
                <a16:creationId xmlns:a16="http://schemas.microsoft.com/office/drawing/2014/main" id="{8CBA47FB-24BB-4CF1-A6D0-4E90DDA167BF}"/>
              </a:ext>
            </a:extLst>
          </p:cNvPr>
          <p:cNvSpPr>
            <a:spLocks noGrp="1"/>
          </p:cNvSpPr>
          <p:nvPr>
            <p:ph idx="1"/>
          </p:nvPr>
        </p:nvSpPr>
        <p:spPr>
          <a:xfrm>
            <a:off x="1103312" y="2052918"/>
            <a:ext cx="3619517" cy="4195481"/>
          </a:xfrm>
        </p:spPr>
        <p:txBody>
          <a:bodyPr/>
          <a:lstStyle/>
          <a:p>
            <a:r>
              <a:rPr lang="en-US" dirty="0"/>
              <a:t>Flyby of Jupiter</a:t>
            </a:r>
          </a:p>
          <a:p>
            <a:r>
              <a:rPr lang="en-US" dirty="0"/>
              <a:t>Went on to visit Saturn, then Uranus and Neptune</a:t>
            </a:r>
          </a:p>
          <a:p>
            <a:endParaRPr lang="en-US" dirty="0"/>
          </a:p>
        </p:txBody>
      </p:sp>
      <p:pic>
        <p:nvPicPr>
          <p:cNvPr id="4" name="Picture 3">
            <a:extLst>
              <a:ext uri="{FF2B5EF4-FFF2-40B4-BE49-F238E27FC236}">
                <a16:creationId xmlns:a16="http://schemas.microsoft.com/office/drawing/2014/main" id="{F473786F-72A7-4B89-8A45-C896E9BAEF8A}"/>
              </a:ext>
            </a:extLst>
          </p:cNvPr>
          <p:cNvPicPr>
            <a:picLocks noChangeAspect="1"/>
          </p:cNvPicPr>
          <p:nvPr/>
        </p:nvPicPr>
        <p:blipFill>
          <a:blip r:embed="rId2"/>
          <a:stretch>
            <a:fillRect/>
          </a:stretch>
        </p:blipFill>
        <p:spPr>
          <a:xfrm>
            <a:off x="4571626" y="285749"/>
            <a:ext cx="7620000" cy="5962650"/>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0BBCE3AF-D087-4F1F-A53D-C6DE5EF28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033" y="4242496"/>
            <a:ext cx="2412694" cy="2005903"/>
          </a:xfrm>
          <a:prstGeom prst="rect">
            <a:avLst/>
          </a:prstGeom>
        </p:spPr>
      </p:pic>
    </p:spTree>
    <p:extLst>
      <p:ext uri="{BB962C8B-B14F-4D97-AF65-F5344CB8AC3E}">
        <p14:creationId xmlns:p14="http://schemas.microsoft.com/office/powerpoint/2010/main" val="2089514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311BCC-EAEB-4511-800D-05A351D901E1}"/>
              </a:ext>
            </a:extLst>
          </p:cNvPr>
          <p:cNvPicPr>
            <a:picLocks noChangeAspect="1"/>
          </p:cNvPicPr>
          <p:nvPr/>
        </p:nvPicPr>
        <p:blipFill>
          <a:blip r:embed="rId2"/>
          <a:stretch>
            <a:fillRect/>
          </a:stretch>
        </p:blipFill>
        <p:spPr>
          <a:xfrm>
            <a:off x="246076" y="933144"/>
            <a:ext cx="11685549" cy="4553256"/>
          </a:xfrm>
          <a:prstGeom prst="rect">
            <a:avLst/>
          </a:prstGeom>
        </p:spPr>
      </p:pic>
    </p:spTree>
    <p:extLst>
      <p:ext uri="{BB962C8B-B14F-4D97-AF65-F5344CB8AC3E}">
        <p14:creationId xmlns:p14="http://schemas.microsoft.com/office/powerpoint/2010/main" val="1258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795103C-1EAE-42BB-9183-9B11DF2B184E}"/>
              </a:ext>
            </a:extLst>
          </p:cNvPr>
          <p:cNvPicPr>
            <a:picLocks noGrp="1" noChangeAspect="1"/>
          </p:cNvPicPr>
          <p:nvPr>
            <p:ph idx="4294967295"/>
          </p:nvPr>
        </p:nvPicPr>
        <p:blipFill>
          <a:blip r:embed="rId2"/>
          <a:stretch>
            <a:fillRect/>
          </a:stretch>
        </p:blipFill>
        <p:spPr>
          <a:xfrm>
            <a:off x="552450" y="214248"/>
            <a:ext cx="11259336" cy="6113316"/>
          </a:xfrm>
          <a:prstGeom prst="rect">
            <a:avLst/>
          </a:prstGeom>
        </p:spPr>
      </p:pic>
    </p:spTree>
    <p:extLst>
      <p:ext uri="{BB962C8B-B14F-4D97-AF65-F5344CB8AC3E}">
        <p14:creationId xmlns:p14="http://schemas.microsoft.com/office/powerpoint/2010/main" val="1307828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FB73D-F349-4221-9C87-DAB5F9B69F33}"/>
              </a:ext>
            </a:extLst>
          </p:cNvPr>
          <p:cNvSpPr>
            <a:spLocks noGrp="1"/>
          </p:cNvSpPr>
          <p:nvPr>
            <p:ph type="title"/>
          </p:nvPr>
        </p:nvSpPr>
        <p:spPr>
          <a:xfrm>
            <a:off x="646111" y="452718"/>
            <a:ext cx="4095571" cy="1400530"/>
          </a:xfrm>
        </p:spPr>
        <p:txBody>
          <a:bodyPr/>
          <a:lstStyle/>
          <a:p>
            <a:r>
              <a:rPr lang="en-US" dirty="0"/>
              <a:t>Galileo, 1991, 1993</a:t>
            </a:r>
          </a:p>
        </p:txBody>
      </p:sp>
      <p:sp>
        <p:nvSpPr>
          <p:cNvPr id="3" name="Content Placeholder 2">
            <a:extLst>
              <a:ext uri="{FF2B5EF4-FFF2-40B4-BE49-F238E27FC236}">
                <a16:creationId xmlns:a16="http://schemas.microsoft.com/office/drawing/2014/main" id="{DE0E07E5-7D7B-43EA-83B7-47C3515B4CE4}"/>
              </a:ext>
            </a:extLst>
          </p:cNvPr>
          <p:cNvSpPr>
            <a:spLocks noGrp="1"/>
          </p:cNvSpPr>
          <p:nvPr>
            <p:ph idx="1"/>
          </p:nvPr>
        </p:nvSpPr>
        <p:spPr>
          <a:xfrm>
            <a:off x="2189526" y="1543574"/>
            <a:ext cx="3811353" cy="4704825"/>
          </a:xfrm>
        </p:spPr>
        <p:txBody>
          <a:bodyPr/>
          <a:lstStyle/>
          <a:p>
            <a:r>
              <a:rPr lang="en-US" dirty="0"/>
              <a:t>Flyby of Venus and asteroid belt</a:t>
            </a:r>
          </a:p>
          <a:p>
            <a:r>
              <a:rPr lang="en-US" dirty="0"/>
              <a:t>gravity assist </a:t>
            </a:r>
            <a:r>
              <a:rPr lang="en-US" dirty="0" err="1"/>
              <a:t>en</a:t>
            </a:r>
            <a:r>
              <a:rPr lang="en-US" dirty="0"/>
              <a:t> route to Jupiter; minimum distance 16,000 km</a:t>
            </a:r>
          </a:p>
          <a:p>
            <a:endParaRPr lang="en-US" dirty="0"/>
          </a:p>
        </p:txBody>
      </p:sp>
      <p:pic>
        <p:nvPicPr>
          <p:cNvPr id="6" name="Picture 5">
            <a:extLst>
              <a:ext uri="{FF2B5EF4-FFF2-40B4-BE49-F238E27FC236}">
                <a16:creationId xmlns:a16="http://schemas.microsoft.com/office/drawing/2014/main" id="{A5FCB880-C003-4764-B5BC-82E114F48158}"/>
              </a:ext>
            </a:extLst>
          </p:cNvPr>
          <p:cNvPicPr>
            <a:picLocks noChangeAspect="1"/>
          </p:cNvPicPr>
          <p:nvPr/>
        </p:nvPicPr>
        <p:blipFill>
          <a:blip r:embed="rId2"/>
          <a:stretch>
            <a:fillRect/>
          </a:stretch>
        </p:blipFill>
        <p:spPr>
          <a:xfrm>
            <a:off x="6439948" y="0"/>
            <a:ext cx="5486400" cy="6858000"/>
          </a:xfrm>
          <a:prstGeom prst="rect">
            <a:avLst/>
          </a:prstGeom>
        </p:spPr>
      </p:pic>
      <p:pic>
        <p:nvPicPr>
          <p:cNvPr id="7" name="Picture 6">
            <a:extLst>
              <a:ext uri="{FF2B5EF4-FFF2-40B4-BE49-F238E27FC236}">
                <a16:creationId xmlns:a16="http://schemas.microsoft.com/office/drawing/2014/main" id="{D49DC417-3B87-428F-B569-7DBD95BC3216}"/>
              </a:ext>
            </a:extLst>
          </p:cNvPr>
          <p:cNvPicPr>
            <a:picLocks noChangeAspect="1"/>
          </p:cNvPicPr>
          <p:nvPr/>
        </p:nvPicPr>
        <p:blipFill>
          <a:blip r:embed="rId3"/>
          <a:stretch>
            <a:fillRect/>
          </a:stretch>
        </p:blipFill>
        <p:spPr>
          <a:xfrm>
            <a:off x="816553" y="3749596"/>
            <a:ext cx="5051157" cy="3108404"/>
          </a:xfrm>
          <a:prstGeom prst="rect">
            <a:avLst/>
          </a:prstGeom>
        </p:spPr>
      </p:pic>
      <p:pic>
        <p:nvPicPr>
          <p:cNvPr id="9" name="Picture 8" descr="A drawing of a cartoon character&#10;&#10;Description automatically generated">
            <a:extLst>
              <a:ext uri="{FF2B5EF4-FFF2-40B4-BE49-F238E27FC236}">
                <a16:creationId xmlns:a16="http://schemas.microsoft.com/office/drawing/2014/main" id="{258C20A7-BA3C-41A3-B48C-9039053F4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1682" y="397710"/>
            <a:ext cx="1290030" cy="1072525"/>
          </a:xfrm>
          <a:prstGeom prst="rect">
            <a:avLst/>
          </a:prstGeom>
        </p:spPr>
      </p:pic>
    </p:spTree>
    <p:extLst>
      <p:ext uri="{BB962C8B-B14F-4D97-AF65-F5344CB8AC3E}">
        <p14:creationId xmlns:p14="http://schemas.microsoft.com/office/powerpoint/2010/main" val="28177249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C455-264C-4DD0-8C50-6F7C37A873A2}"/>
              </a:ext>
            </a:extLst>
          </p:cNvPr>
          <p:cNvSpPr>
            <a:spLocks noGrp="1"/>
          </p:cNvSpPr>
          <p:nvPr>
            <p:ph type="title"/>
          </p:nvPr>
        </p:nvSpPr>
        <p:spPr/>
        <p:txBody>
          <a:bodyPr/>
          <a:lstStyle/>
          <a:p>
            <a:r>
              <a:rPr lang="en-US" dirty="0"/>
              <a:t>VOYAGER 2, 1981</a:t>
            </a:r>
          </a:p>
        </p:txBody>
      </p:sp>
      <p:sp>
        <p:nvSpPr>
          <p:cNvPr id="3" name="Content Placeholder 2">
            <a:extLst>
              <a:ext uri="{FF2B5EF4-FFF2-40B4-BE49-F238E27FC236}">
                <a16:creationId xmlns:a16="http://schemas.microsoft.com/office/drawing/2014/main" id="{1D8E1E8A-A6E2-4304-A24C-CF5490E3B437}"/>
              </a:ext>
            </a:extLst>
          </p:cNvPr>
          <p:cNvSpPr>
            <a:spLocks noGrp="1"/>
          </p:cNvSpPr>
          <p:nvPr>
            <p:ph idx="1"/>
          </p:nvPr>
        </p:nvSpPr>
        <p:spPr>
          <a:xfrm>
            <a:off x="646112" y="2052918"/>
            <a:ext cx="3699646" cy="4195481"/>
          </a:xfrm>
        </p:spPr>
        <p:txBody>
          <a:bodyPr/>
          <a:lstStyle/>
          <a:p>
            <a:r>
              <a:rPr lang="en-US" dirty="0"/>
              <a:t>Flyby of Saturn</a:t>
            </a:r>
          </a:p>
          <a:p>
            <a:r>
              <a:rPr lang="en-US" dirty="0"/>
              <a:t>Previously flew by Jupiter</a:t>
            </a:r>
          </a:p>
          <a:p>
            <a:r>
              <a:rPr lang="en-US" dirty="0"/>
              <a:t>Went on to Uranus and Neptune </a:t>
            </a:r>
          </a:p>
          <a:p>
            <a:r>
              <a:rPr lang="en-US" dirty="0"/>
              <a:t>Identical to Voyager 1</a:t>
            </a:r>
          </a:p>
          <a:p>
            <a:endParaRPr lang="en-US" dirty="0"/>
          </a:p>
        </p:txBody>
      </p:sp>
      <p:pic>
        <p:nvPicPr>
          <p:cNvPr id="5" name="Picture 4">
            <a:extLst>
              <a:ext uri="{FF2B5EF4-FFF2-40B4-BE49-F238E27FC236}">
                <a16:creationId xmlns:a16="http://schemas.microsoft.com/office/drawing/2014/main" id="{53B6920C-8858-4624-83CB-B39CD7CEAED8}"/>
              </a:ext>
            </a:extLst>
          </p:cNvPr>
          <p:cNvPicPr>
            <a:picLocks noChangeAspect="1"/>
          </p:cNvPicPr>
          <p:nvPr/>
        </p:nvPicPr>
        <p:blipFill>
          <a:blip r:embed="rId2"/>
          <a:stretch>
            <a:fillRect/>
          </a:stretch>
        </p:blipFill>
        <p:spPr>
          <a:xfrm>
            <a:off x="5492244" y="1457782"/>
            <a:ext cx="6322684" cy="4947500"/>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A6D227BD-20A4-44E4-84E4-D991E972B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46" y="5186148"/>
            <a:ext cx="1858259" cy="1544948"/>
          </a:xfrm>
          <a:prstGeom prst="rect">
            <a:avLst/>
          </a:prstGeom>
        </p:spPr>
      </p:pic>
    </p:spTree>
    <p:extLst>
      <p:ext uri="{BB962C8B-B14F-4D97-AF65-F5344CB8AC3E}">
        <p14:creationId xmlns:p14="http://schemas.microsoft.com/office/powerpoint/2010/main" val="4023794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795103C-1EAE-42BB-9183-9B11DF2B184E}"/>
              </a:ext>
            </a:extLst>
          </p:cNvPr>
          <p:cNvPicPr>
            <a:picLocks noGrp="1" noChangeAspect="1"/>
          </p:cNvPicPr>
          <p:nvPr>
            <p:ph idx="4294967295"/>
          </p:nvPr>
        </p:nvPicPr>
        <p:blipFill>
          <a:blip r:embed="rId2"/>
          <a:stretch>
            <a:fillRect/>
          </a:stretch>
        </p:blipFill>
        <p:spPr>
          <a:xfrm>
            <a:off x="552450" y="214248"/>
            <a:ext cx="11259336" cy="6113316"/>
          </a:xfrm>
          <a:prstGeom prst="rect">
            <a:avLst/>
          </a:prstGeom>
        </p:spPr>
      </p:pic>
    </p:spTree>
    <p:extLst>
      <p:ext uri="{BB962C8B-B14F-4D97-AF65-F5344CB8AC3E}">
        <p14:creationId xmlns:p14="http://schemas.microsoft.com/office/powerpoint/2010/main" val="311302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E92D-417E-4F1C-BEC8-4DBBE1AE9B83}"/>
              </a:ext>
            </a:extLst>
          </p:cNvPr>
          <p:cNvSpPr>
            <a:spLocks noGrp="1"/>
          </p:cNvSpPr>
          <p:nvPr>
            <p:ph type="title"/>
          </p:nvPr>
        </p:nvSpPr>
        <p:spPr/>
        <p:txBody>
          <a:bodyPr/>
          <a:lstStyle/>
          <a:p>
            <a:r>
              <a:rPr lang="en-US" dirty="0"/>
              <a:t>Cassini, 2004-2017</a:t>
            </a:r>
          </a:p>
        </p:txBody>
      </p:sp>
      <p:sp>
        <p:nvSpPr>
          <p:cNvPr id="3" name="Content Placeholder 2">
            <a:extLst>
              <a:ext uri="{FF2B5EF4-FFF2-40B4-BE49-F238E27FC236}">
                <a16:creationId xmlns:a16="http://schemas.microsoft.com/office/drawing/2014/main" id="{35A5B07A-8E17-4224-993A-B35E1C0BA564}"/>
              </a:ext>
            </a:extLst>
          </p:cNvPr>
          <p:cNvSpPr>
            <a:spLocks noGrp="1"/>
          </p:cNvSpPr>
          <p:nvPr>
            <p:ph idx="1"/>
          </p:nvPr>
        </p:nvSpPr>
        <p:spPr>
          <a:xfrm>
            <a:off x="1103313" y="2052918"/>
            <a:ext cx="4710466" cy="4195481"/>
          </a:xfrm>
        </p:spPr>
        <p:txBody>
          <a:bodyPr/>
          <a:lstStyle/>
          <a:p>
            <a:r>
              <a:rPr lang="en-US" dirty="0"/>
              <a:t>Orbiter</a:t>
            </a:r>
          </a:p>
          <a:p>
            <a:r>
              <a:rPr lang="en-US" dirty="0"/>
              <a:t>Previously flew by Jupiter for gravity assist </a:t>
            </a:r>
            <a:r>
              <a:rPr lang="en-US" dirty="0" err="1"/>
              <a:t>en</a:t>
            </a:r>
            <a:r>
              <a:rPr lang="en-US" dirty="0"/>
              <a:t> route to Saturn</a:t>
            </a:r>
          </a:p>
          <a:p>
            <a:r>
              <a:rPr lang="en-US" dirty="0"/>
              <a:t>Also performed flybys of a number of Saturn's moons, and deployed the Huygens Titan lander; first spacecraft to orbit Saturn </a:t>
            </a:r>
          </a:p>
        </p:txBody>
      </p:sp>
      <p:pic>
        <p:nvPicPr>
          <p:cNvPr id="6" name="Picture 5">
            <a:extLst>
              <a:ext uri="{FF2B5EF4-FFF2-40B4-BE49-F238E27FC236}">
                <a16:creationId xmlns:a16="http://schemas.microsoft.com/office/drawing/2014/main" id="{64E955B6-45E4-4048-BF71-FD1D123CE7D8}"/>
              </a:ext>
            </a:extLst>
          </p:cNvPr>
          <p:cNvPicPr>
            <a:picLocks noChangeAspect="1"/>
          </p:cNvPicPr>
          <p:nvPr/>
        </p:nvPicPr>
        <p:blipFill>
          <a:blip r:embed="rId2"/>
          <a:stretch>
            <a:fillRect/>
          </a:stretch>
        </p:blipFill>
        <p:spPr>
          <a:xfrm>
            <a:off x="7616187" y="-17816"/>
            <a:ext cx="4575813" cy="6858000"/>
          </a:xfrm>
          <a:prstGeom prst="rect">
            <a:avLst/>
          </a:prstGeom>
        </p:spPr>
      </p:pic>
      <p:pic>
        <p:nvPicPr>
          <p:cNvPr id="8" name="Picture 7" descr="A drawing of a cartoon character&#10;&#10;Description automatically generated">
            <a:extLst>
              <a:ext uri="{FF2B5EF4-FFF2-40B4-BE49-F238E27FC236}">
                <a16:creationId xmlns:a16="http://schemas.microsoft.com/office/drawing/2014/main" id="{E5E191F3-9669-4C7B-9D3E-F3C232A9E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093" y="4822828"/>
            <a:ext cx="1903371" cy="1582454"/>
          </a:xfrm>
          <a:prstGeom prst="rect">
            <a:avLst/>
          </a:prstGeom>
        </p:spPr>
      </p:pic>
    </p:spTree>
    <p:extLst>
      <p:ext uri="{BB962C8B-B14F-4D97-AF65-F5344CB8AC3E}">
        <p14:creationId xmlns:p14="http://schemas.microsoft.com/office/powerpoint/2010/main" val="3496359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1C5E7-CD6D-427E-967F-12252343F932}"/>
              </a:ext>
            </a:extLst>
          </p:cNvPr>
          <p:cNvSpPr>
            <a:spLocks noGrp="1"/>
          </p:cNvSpPr>
          <p:nvPr>
            <p:ph type="title"/>
          </p:nvPr>
        </p:nvSpPr>
        <p:spPr/>
        <p:txBody>
          <a:bodyPr/>
          <a:lstStyle/>
          <a:p>
            <a:r>
              <a:rPr lang="en-US" dirty="0"/>
              <a:t>HUYGENS PROBE FOR TITAN, 2005</a:t>
            </a:r>
          </a:p>
        </p:txBody>
      </p:sp>
      <p:sp>
        <p:nvSpPr>
          <p:cNvPr id="3" name="Content Placeholder 2">
            <a:extLst>
              <a:ext uri="{FF2B5EF4-FFF2-40B4-BE49-F238E27FC236}">
                <a16:creationId xmlns:a16="http://schemas.microsoft.com/office/drawing/2014/main" id="{3F3CCA0B-E7B4-4E0E-9E50-1DF101F12115}"/>
              </a:ext>
            </a:extLst>
          </p:cNvPr>
          <p:cNvSpPr>
            <a:spLocks noGrp="1"/>
          </p:cNvSpPr>
          <p:nvPr>
            <p:ph idx="1"/>
          </p:nvPr>
        </p:nvSpPr>
        <p:spPr>
          <a:xfrm>
            <a:off x="1103313" y="2052918"/>
            <a:ext cx="3854582" cy="4195481"/>
          </a:xfrm>
        </p:spPr>
        <p:txBody>
          <a:bodyPr/>
          <a:lstStyle/>
          <a:p>
            <a:r>
              <a:rPr lang="en-US" dirty="0"/>
              <a:t>Deployed by the Cassini Probe</a:t>
            </a:r>
          </a:p>
          <a:p>
            <a:r>
              <a:rPr lang="en-US" dirty="0"/>
              <a:t>first probe to land on a satellite of another planet </a:t>
            </a:r>
          </a:p>
          <a:p>
            <a:r>
              <a:rPr lang="en-US" dirty="0">
                <a:hlinkClick r:id="rId2"/>
              </a:rPr>
              <a:t>VIDEO</a:t>
            </a:r>
            <a:endParaRPr lang="en-US" dirty="0"/>
          </a:p>
        </p:txBody>
      </p:sp>
      <p:pic>
        <p:nvPicPr>
          <p:cNvPr id="4" name="Picture 3">
            <a:extLst>
              <a:ext uri="{FF2B5EF4-FFF2-40B4-BE49-F238E27FC236}">
                <a16:creationId xmlns:a16="http://schemas.microsoft.com/office/drawing/2014/main" id="{2C1B5DD5-1B0A-49F6-9C91-19F7578C36B0}"/>
              </a:ext>
            </a:extLst>
          </p:cNvPr>
          <p:cNvPicPr>
            <a:picLocks noChangeAspect="1"/>
          </p:cNvPicPr>
          <p:nvPr/>
        </p:nvPicPr>
        <p:blipFill>
          <a:blip r:embed="rId3"/>
          <a:stretch>
            <a:fillRect/>
          </a:stretch>
        </p:blipFill>
        <p:spPr>
          <a:xfrm>
            <a:off x="5580601" y="2385959"/>
            <a:ext cx="5840474" cy="2855343"/>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9CF36B3E-84BE-4067-AAE3-38DE0636E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51" y="4789464"/>
            <a:ext cx="1844330" cy="1533367"/>
          </a:xfrm>
          <a:prstGeom prst="rect">
            <a:avLst/>
          </a:prstGeom>
        </p:spPr>
      </p:pic>
    </p:spTree>
    <p:extLst>
      <p:ext uri="{BB962C8B-B14F-4D97-AF65-F5344CB8AC3E}">
        <p14:creationId xmlns:p14="http://schemas.microsoft.com/office/powerpoint/2010/main" val="41009944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Titan</a:t>
            </a:r>
            <a:endParaRPr lang="en-CA" dirty="0"/>
          </a:p>
        </p:txBody>
      </p:sp>
      <p:sp>
        <p:nvSpPr>
          <p:cNvPr id="3" name="Content Placeholder 2"/>
          <p:cNvSpPr>
            <a:spLocks noGrp="1"/>
          </p:cNvSpPr>
          <p:nvPr>
            <p:ph idx="1"/>
          </p:nvPr>
        </p:nvSpPr>
        <p:spPr/>
        <p:txBody>
          <a:bodyPr/>
          <a:lstStyle/>
          <a:p>
            <a:r>
              <a:rPr lang="en-US" dirty="0" smtClean="0">
                <a:hlinkClick r:id="rId2"/>
              </a:rPr>
              <a:t>VIDEO</a:t>
            </a:r>
            <a:endParaRPr lang="en-US" dirty="0" smtClean="0"/>
          </a:p>
          <a:p>
            <a:r>
              <a:rPr lang="en-US" dirty="0" smtClean="0"/>
              <a:t>Slushy Interior</a:t>
            </a:r>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231" y="136691"/>
            <a:ext cx="4601081" cy="3433114"/>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77126" y="2977944"/>
            <a:ext cx="4998911" cy="3862317"/>
          </a:xfrm>
          <a:prstGeom prst="rect">
            <a:avLst/>
          </a:prstGeom>
        </p:spPr>
      </p:pic>
    </p:spTree>
    <p:extLst>
      <p:ext uri="{BB962C8B-B14F-4D97-AF65-F5344CB8AC3E}">
        <p14:creationId xmlns:p14="http://schemas.microsoft.com/office/powerpoint/2010/main" val="2831868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F4A0C5-F624-45A0-9CDD-61D48B780342}"/>
              </a:ext>
            </a:extLst>
          </p:cNvPr>
          <p:cNvPicPr>
            <a:picLocks noChangeAspect="1"/>
          </p:cNvPicPr>
          <p:nvPr/>
        </p:nvPicPr>
        <p:blipFill>
          <a:blip r:embed="rId2"/>
          <a:stretch>
            <a:fillRect/>
          </a:stretch>
        </p:blipFill>
        <p:spPr>
          <a:xfrm>
            <a:off x="957518" y="0"/>
            <a:ext cx="10276964" cy="6858000"/>
          </a:xfrm>
          <a:prstGeom prst="rect">
            <a:avLst/>
          </a:prstGeom>
        </p:spPr>
      </p:pic>
    </p:spTree>
    <p:extLst>
      <p:ext uri="{BB962C8B-B14F-4D97-AF65-F5344CB8AC3E}">
        <p14:creationId xmlns:p14="http://schemas.microsoft.com/office/powerpoint/2010/main" val="2490460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E4539-D0C5-49EA-9AFC-8F967D8D7994}"/>
              </a:ext>
            </a:extLst>
          </p:cNvPr>
          <p:cNvPicPr>
            <a:picLocks noChangeAspect="1"/>
          </p:cNvPicPr>
          <p:nvPr/>
        </p:nvPicPr>
        <p:blipFill>
          <a:blip r:embed="rId2"/>
          <a:stretch>
            <a:fillRect/>
          </a:stretch>
        </p:blipFill>
        <p:spPr>
          <a:xfrm>
            <a:off x="1744399" y="0"/>
            <a:ext cx="8703202" cy="6858000"/>
          </a:xfrm>
          <a:prstGeom prst="rect">
            <a:avLst/>
          </a:prstGeom>
        </p:spPr>
      </p:pic>
    </p:spTree>
    <p:extLst>
      <p:ext uri="{BB962C8B-B14F-4D97-AF65-F5344CB8AC3E}">
        <p14:creationId xmlns:p14="http://schemas.microsoft.com/office/powerpoint/2010/main" val="2504740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BD8131-A0FF-4801-A2CE-F26A60444B5B}"/>
              </a:ext>
            </a:extLst>
          </p:cNvPr>
          <p:cNvPicPr>
            <a:picLocks noChangeAspect="1"/>
          </p:cNvPicPr>
          <p:nvPr/>
        </p:nvPicPr>
        <p:blipFill>
          <a:blip r:embed="rId2"/>
          <a:stretch>
            <a:fillRect/>
          </a:stretch>
        </p:blipFill>
        <p:spPr>
          <a:xfrm>
            <a:off x="1873479" y="179600"/>
            <a:ext cx="9010650" cy="6762750"/>
          </a:xfrm>
          <a:prstGeom prst="rect">
            <a:avLst/>
          </a:prstGeom>
        </p:spPr>
      </p:pic>
    </p:spTree>
    <p:extLst>
      <p:ext uri="{BB962C8B-B14F-4D97-AF65-F5344CB8AC3E}">
        <p14:creationId xmlns:p14="http://schemas.microsoft.com/office/powerpoint/2010/main" val="23203800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431C0-9BF1-40A8-AB83-05493BAB87E8}"/>
              </a:ext>
            </a:extLst>
          </p:cNvPr>
          <p:cNvSpPr>
            <a:spLocks noGrp="1"/>
          </p:cNvSpPr>
          <p:nvPr>
            <p:ph type="title"/>
          </p:nvPr>
        </p:nvSpPr>
        <p:spPr/>
        <p:txBody>
          <a:bodyPr/>
          <a:lstStyle/>
          <a:p>
            <a:r>
              <a:rPr lang="en-US" dirty="0"/>
              <a:t>URANUS PROBES: 1 MISSION</a:t>
            </a:r>
          </a:p>
        </p:txBody>
      </p:sp>
      <p:sp>
        <p:nvSpPr>
          <p:cNvPr id="3" name="Content Placeholder 2">
            <a:extLst>
              <a:ext uri="{FF2B5EF4-FFF2-40B4-BE49-F238E27FC236}">
                <a16:creationId xmlns:a16="http://schemas.microsoft.com/office/drawing/2014/main" id="{DAE13187-CCBF-453B-8CA6-04C218FB1994}"/>
              </a:ext>
            </a:extLst>
          </p:cNvPr>
          <p:cNvSpPr>
            <a:spLocks noGrp="1"/>
          </p:cNvSpPr>
          <p:nvPr>
            <p:ph idx="1"/>
          </p:nvPr>
        </p:nvSpPr>
        <p:spPr/>
        <p:txBody>
          <a:bodyPr/>
          <a:lstStyle/>
          <a:p>
            <a:r>
              <a:rPr lang="en-US" dirty="0"/>
              <a:t>Voyager 2</a:t>
            </a:r>
          </a:p>
        </p:txBody>
      </p:sp>
      <p:pic>
        <p:nvPicPr>
          <p:cNvPr id="5" name="Picture 4" descr="A picture containing indoor, white, object&#10;&#10;Description automatically generated">
            <a:extLst>
              <a:ext uri="{FF2B5EF4-FFF2-40B4-BE49-F238E27FC236}">
                <a16:creationId xmlns:a16="http://schemas.microsoft.com/office/drawing/2014/main" id="{A633524C-0582-4A17-A747-A473ACA3E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8585" y="1555421"/>
            <a:ext cx="8203415" cy="4614421"/>
          </a:xfrm>
          <a:prstGeom prst="rect">
            <a:avLst/>
          </a:prstGeom>
        </p:spPr>
      </p:pic>
    </p:spTree>
    <p:extLst>
      <p:ext uri="{BB962C8B-B14F-4D97-AF65-F5344CB8AC3E}">
        <p14:creationId xmlns:p14="http://schemas.microsoft.com/office/powerpoint/2010/main" val="40360067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C455-264C-4DD0-8C50-6F7C37A873A2}"/>
              </a:ext>
            </a:extLst>
          </p:cNvPr>
          <p:cNvSpPr>
            <a:spLocks noGrp="1"/>
          </p:cNvSpPr>
          <p:nvPr>
            <p:ph type="title"/>
          </p:nvPr>
        </p:nvSpPr>
        <p:spPr/>
        <p:txBody>
          <a:bodyPr/>
          <a:lstStyle/>
          <a:p>
            <a:r>
              <a:rPr lang="en-US" dirty="0"/>
              <a:t>VOYAGER 2, 1986</a:t>
            </a:r>
          </a:p>
        </p:txBody>
      </p:sp>
      <p:sp>
        <p:nvSpPr>
          <p:cNvPr id="3" name="Content Placeholder 2">
            <a:extLst>
              <a:ext uri="{FF2B5EF4-FFF2-40B4-BE49-F238E27FC236}">
                <a16:creationId xmlns:a16="http://schemas.microsoft.com/office/drawing/2014/main" id="{1D8E1E8A-A6E2-4304-A24C-CF5490E3B437}"/>
              </a:ext>
            </a:extLst>
          </p:cNvPr>
          <p:cNvSpPr>
            <a:spLocks noGrp="1"/>
          </p:cNvSpPr>
          <p:nvPr>
            <p:ph idx="1"/>
          </p:nvPr>
        </p:nvSpPr>
        <p:spPr>
          <a:xfrm>
            <a:off x="646112" y="2052918"/>
            <a:ext cx="3699646" cy="4195481"/>
          </a:xfrm>
        </p:spPr>
        <p:txBody>
          <a:bodyPr/>
          <a:lstStyle/>
          <a:p>
            <a:r>
              <a:rPr lang="en-US" dirty="0"/>
              <a:t>Flyby of Uranus</a:t>
            </a:r>
          </a:p>
          <a:p>
            <a:r>
              <a:rPr lang="en-US" dirty="0"/>
              <a:t>Previously flew by Jupiter and Saturn</a:t>
            </a:r>
          </a:p>
          <a:p>
            <a:r>
              <a:rPr lang="en-US" dirty="0"/>
              <a:t>Went on to Neptune </a:t>
            </a:r>
          </a:p>
          <a:p>
            <a:r>
              <a:rPr lang="en-US" dirty="0"/>
              <a:t>Identical to Voyager 1</a:t>
            </a:r>
          </a:p>
          <a:p>
            <a:endParaRPr lang="en-US" dirty="0"/>
          </a:p>
        </p:txBody>
      </p:sp>
      <p:pic>
        <p:nvPicPr>
          <p:cNvPr id="5" name="Picture 4">
            <a:extLst>
              <a:ext uri="{FF2B5EF4-FFF2-40B4-BE49-F238E27FC236}">
                <a16:creationId xmlns:a16="http://schemas.microsoft.com/office/drawing/2014/main" id="{53B6920C-8858-4624-83CB-B39CD7CEAED8}"/>
              </a:ext>
            </a:extLst>
          </p:cNvPr>
          <p:cNvPicPr>
            <a:picLocks noChangeAspect="1"/>
          </p:cNvPicPr>
          <p:nvPr/>
        </p:nvPicPr>
        <p:blipFill>
          <a:blip r:embed="rId2"/>
          <a:stretch>
            <a:fillRect/>
          </a:stretch>
        </p:blipFill>
        <p:spPr>
          <a:xfrm>
            <a:off x="5492244" y="1457782"/>
            <a:ext cx="6322684" cy="4947500"/>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6237CE06-D091-4B39-A5AB-64B2F5555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558" y="5070689"/>
            <a:ext cx="2004619" cy="1666631"/>
          </a:xfrm>
          <a:prstGeom prst="rect">
            <a:avLst/>
          </a:prstGeom>
        </p:spPr>
      </p:pic>
    </p:spTree>
    <p:extLst>
      <p:ext uri="{BB962C8B-B14F-4D97-AF65-F5344CB8AC3E}">
        <p14:creationId xmlns:p14="http://schemas.microsoft.com/office/powerpoint/2010/main" val="485507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087AA-357B-40C8-B5A6-1773FF57FB39}"/>
              </a:ext>
            </a:extLst>
          </p:cNvPr>
          <p:cNvSpPr>
            <a:spLocks noGrp="1"/>
          </p:cNvSpPr>
          <p:nvPr>
            <p:ph type="title" idx="4294967295"/>
          </p:nvPr>
        </p:nvSpPr>
        <p:spPr>
          <a:xfrm>
            <a:off x="622169" y="433585"/>
            <a:ext cx="2963863" cy="2271712"/>
          </a:xfrm>
        </p:spPr>
        <p:txBody>
          <a:bodyPr/>
          <a:lstStyle/>
          <a:p>
            <a:r>
              <a:rPr lang="en-US" dirty="0"/>
              <a:t>951 </a:t>
            </a:r>
            <a:r>
              <a:rPr lang="en-US" dirty="0" err="1"/>
              <a:t>Gaspara</a:t>
            </a:r>
            <a:r>
              <a:rPr lang="en-US" dirty="0"/>
              <a:t> asteroid</a:t>
            </a:r>
          </a:p>
        </p:txBody>
      </p:sp>
      <p:pic>
        <p:nvPicPr>
          <p:cNvPr id="5" name="Picture 4">
            <a:extLst>
              <a:ext uri="{FF2B5EF4-FFF2-40B4-BE49-F238E27FC236}">
                <a16:creationId xmlns:a16="http://schemas.microsoft.com/office/drawing/2014/main" id="{3D27A269-CC37-4DC9-8278-0782545ABDB6}"/>
              </a:ext>
            </a:extLst>
          </p:cNvPr>
          <p:cNvPicPr>
            <a:picLocks noChangeAspect="1"/>
          </p:cNvPicPr>
          <p:nvPr/>
        </p:nvPicPr>
        <p:blipFill>
          <a:blip r:embed="rId2"/>
          <a:stretch>
            <a:fillRect/>
          </a:stretch>
        </p:blipFill>
        <p:spPr>
          <a:xfrm>
            <a:off x="4006631" y="0"/>
            <a:ext cx="8255809" cy="6858000"/>
          </a:xfrm>
          <a:prstGeom prst="rect">
            <a:avLst/>
          </a:prstGeom>
        </p:spPr>
      </p:pic>
    </p:spTree>
    <p:extLst>
      <p:ext uri="{BB962C8B-B14F-4D97-AF65-F5344CB8AC3E}">
        <p14:creationId xmlns:p14="http://schemas.microsoft.com/office/powerpoint/2010/main" val="35701883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795103C-1EAE-42BB-9183-9B11DF2B184E}"/>
              </a:ext>
            </a:extLst>
          </p:cNvPr>
          <p:cNvPicPr>
            <a:picLocks noGrp="1" noChangeAspect="1"/>
          </p:cNvPicPr>
          <p:nvPr>
            <p:ph idx="4294967295"/>
          </p:nvPr>
        </p:nvPicPr>
        <p:blipFill>
          <a:blip r:embed="rId2"/>
          <a:stretch>
            <a:fillRect/>
          </a:stretch>
        </p:blipFill>
        <p:spPr>
          <a:xfrm>
            <a:off x="552450" y="214248"/>
            <a:ext cx="11259336" cy="6113316"/>
          </a:xfrm>
          <a:prstGeom prst="rect">
            <a:avLst/>
          </a:prstGeom>
        </p:spPr>
      </p:pic>
    </p:spTree>
    <p:extLst>
      <p:ext uri="{BB962C8B-B14F-4D97-AF65-F5344CB8AC3E}">
        <p14:creationId xmlns:p14="http://schemas.microsoft.com/office/powerpoint/2010/main" val="1690137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25D77-5011-4009-BC83-B44CA7F44C01}"/>
              </a:ext>
            </a:extLst>
          </p:cNvPr>
          <p:cNvSpPr>
            <a:spLocks noGrp="1"/>
          </p:cNvSpPr>
          <p:nvPr>
            <p:ph type="title"/>
          </p:nvPr>
        </p:nvSpPr>
        <p:spPr>
          <a:xfrm>
            <a:off x="645130" y="652388"/>
            <a:ext cx="9404723" cy="1400530"/>
          </a:xfrm>
        </p:spPr>
        <p:txBody>
          <a:bodyPr/>
          <a:lstStyle/>
          <a:p>
            <a:r>
              <a:rPr lang="en-US" dirty="0"/>
              <a:t>NEPTUNE PROBES:: 1 MISSION</a:t>
            </a:r>
          </a:p>
        </p:txBody>
      </p:sp>
      <p:sp>
        <p:nvSpPr>
          <p:cNvPr id="3" name="Content Placeholder 2">
            <a:extLst>
              <a:ext uri="{FF2B5EF4-FFF2-40B4-BE49-F238E27FC236}">
                <a16:creationId xmlns:a16="http://schemas.microsoft.com/office/drawing/2014/main" id="{FA0D98C5-F336-40FB-B2D2-676A25CA25DB}"/>
              </a:ext>
            </a:extLst>
          </p:cNvPr>
          <p:cNvSpPr>
            <a:spLocks noGrp="1"/>
          </p:cNvSpPr>
          <p:nvPr>
            <p:ph idx="1"/>
          </p:nvPr>
        </p:nvSpPr>
        <p:spPr/>
        <p:txBody>
          <a:bodyPr/>
          <a:lstStyle/>
          <a:p>
            <a:r>
              <a:rPr lang="en-US" dirty="0"/>
              <a:t>Voyager 2</a:t>
            </a:r>
          </a:p>
        </p:txBody>
      </p:sp>
      <p:pic>
        <p:nvPicPr>
          <p:cNvPr id="5" name="Picture 4" descr="A picture containing blue, dark, black, sitting&#10;&#10;Description automatically generated">
            <a:extLst>
              <a:ext uri="{FF2B5EF4-FFF2-40B4-BE49-F238E27FC236}">
                <a16:creationId xmlns:a16="http://schemas.microsoft.com/office/drawing/2014/main" id="{64000158-EB37-4649-9450-6AC33B5D233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674936" y="1566856"/>
            <a:ext cx="6429080" cy="4824000"/>
          </a:xfrm>
          <a:prstGeom prst="rect">
            <a:avLst/>
          </a:prstGeom>
        </p:spPr>
      </p:pic>
    </p:spTree>
    <p:extLst>
      <p:ext uri="{BB962C8B-B14F-4D97-AF65-F5344CB8AC3E}">
        <p14:creationId xmlns:p14="http://schemas.microsoft.com/office/powerpoint/2010/main" val="42438921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FC455-264C-4DD0-8C50-6F7C37A873A2}"/>
              </a:ext>
            </a:extLst>
          </p:cNvPr>
          <p:cNvSpPr>
            <a:spLocks noGrp="1"/>
          </p:cNvSpPr>
          <p:nvPr>
            <p:ph type="title"/>
          </p:nvPr>
        </p:nvSpPr>
        <p:spPr/>
        <p:txBody>
          <a:bodyPr/>
          <a:lstStyle/>
          <a:p>
            <a:r>
              <a:rPr lang="en-US" dirty="0"/>
              <a:t>VOYAGER 2, 1986</a:t>
            </a:r>
          </a:p>
        </p:txBody>
      </p:sp>
      <p:sp>
        <p:nvSpPr>
          <p:cNvPr id="3" name="Content Placeholder 2">
            <a:extLst>
              <a:ext uri="{FF2B5EF4-FFF2-40B4-BE49-F238E27FC236}">
                <a16:creationId xmlns:a16="http://schemas.microsoft.com/office/drawing/2014/main" id="{1D8E1E8A-A6E2-4304-A24C-CF5490E3B437}"/>
              </a:ext>
            </a:extLst>
          </p:cNvPr>
          <p:cNvSpPr>
            <a:spLocks noGrp="1"/>
          </p:cNvSpPr>
          <p:nvPr>
            <p:ph idx="1"/>
          </p:nvPr>
        </p:nvSpPr>
        <p:spPr>
          <a:xfrm>
            <a:off x="646112" y="2052918"/>
            <a:ext cx="3699646" cy="4195481"/>
          </a:xfrm>
        </p:spPr>
        <p:txBody>
          <a:bodyPr/>
          <a:lstStyle/>
          <a:p>
            <a:r>
              <a:rPr lang="en-US" dirty="0"/>
              <a:t>Flyby of Neptune</a:t>
            </a:r>
          </a:p>
          <a:p>
            <a:r>
              <a:rPr lang="en-US" dirty="0"/>
              <a:t>Previously flew by Jupiter and Saturn and Uranus</a:t>
            </a:r>
          </a:p>
          <a:p>
            <a:r>
              <a:rPr lang="en-US" dirty="0"/>
              <a:t>Identical to Voyager 1</a:t>
            </a:r>
          </a:p>
          <a:p>
            <a:endParaRPr lang="en-US" dirty="0"/>
          </a:p>
        </p:txBody>
      </p:sp>
      <p:pic>
        <p:nvPicPr>
          <p:cNvPr id="5" name="Picture 4">
            <a:extLst>
              <a:ext uri="{FF2B5EF4-FFF2-40B4-BE49-F238E27FC236}">
                <a16:creationId xmlns:a16="http://schemas.microsoft.com/office/drawing/2014/main" id="{53B6920C-8858-4624-83CB-B39CD7CEAED8}"/>
              </a:ext>
            </a:extLst>
          </p:cNvPr>
          <p:cNvPicPr>
            <a:picLocks noChangeAspect="1"/>
          </p:cNvPicPr>
          <p:nvPr/>
        </p:nvPicPr>
        <p:blipFill>
          <a:blip r:embed="rId2"/>
          <a:stretch>
            <a:fillRect/>
          </a:stretch>
        </p:blipFill>
        <p:spPr>
          <a:xfrm>
            <a:off x="5492244" y="1457782"/>
            <a:ext cx="6322684" cy="4947500"/>
          </a:xfrm>
          <a:prstGeom prst="rect">
            <a:avLst/>
          </a:prstGeom>
        </p:spPr>
      </p:pic>
      <p:pic>
        <p:nvPicPr>
          <p:cNvPr id="6" name="Picture 5" descr="A drawing of a cartoon character&#10;&#10;Description automatically generated">
            <a:extLst>
              <a:ext uri="{FF2B5EF4-FFF2-40B4-BE49-F238E27FC236}">
                <a16:creationId xmlns:a16="http://schemas.microsoft.com/office/drawing/2014/main" id="{6237CE06-D091-4B39-A5AB-64B2F5555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558" y="5070689"/>
            <a:ext cx="2004619" cy="1666631"/>
          </a:xfrm>
          <a:prstGeom prst="rect">
            <a:avLst/>
          </a:prstGeom>
        </p:spPr>
      </p:pic>
    </p:spTree>
    <p:extLst>
      <p:ext uri="{BB962C8B-B14F-4D97-AF65-F5344CB8AC3E}">
        <p14:creationId xmlns:p14="http://schemas.microsoft.com/office/powerpoint/2010/main" val="3627716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795103C-1EAE-42BB-9183-9B11DF2B184E}"/>
              </a:ext>
            </a:extLst>
          </p:cNvPr>
          <p:cNvPicPr>
            <a:picLocks noGrp="1" noChangeAspect="1"/>
          </p:cNvPicPr>
          <p:nvPr>
            <p:ph idx="4294967295"/>
          </p:nvPr>
        </p:nvPicPr>
        <p:blipFill>
          <a:blip r:embed="rId2"/>
          <a:stretch>
            <a:fillRect/>
          </a:stretch>
        </p:blipFill>
        <p:spPr>
          <a:xfrm>
            <a:off x="552450" y="214248"/>
            <a:ext cx="11259336" cy="6113316"/>
          </a:xfrm>
          <a:prstGeom prst="rect">
            <a:avLst/>
          </a:prstGeom>
        </p:spPr>
      </p:pic>
    </p:spTree>
    <p:extLst>
      <p:ext uri="{BB962C8B-B14F-4D97-AF65-F5344CB8AC3E}">
        <p14:creationId xmlns:p14="http://schemas.microsoft.com/office/powerpoint/2010/main" val="41025332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655C-9198-40E0-9609-BA79EC33A541}"/>
              </a:ext>
            </a:extLst>
          </p:cNvPr>
          <p:cNvSpPr>
            <a:spLocks noGrp="1"/>
          </p:cNvSpPr>
          <p:nvPr>
            <p:ph type="title"/>
          </p:nvPr>
        </p:nvSpPr>
        <p:spPr/>
        <p:txBody>
          <a:bodyPr/>
          <a:lstStyle/>
          <a:p>
            <a:r>
              <a:rPr lang="en-US" dirty="0"/>
              <a:t>PLUTO PROBES: 1 MISSION</a:t>
            </a:r>
          </a:p>
        </p:txBody>
      </p:sp>
      <p:sp>
        <p:nvSpPr>
          <p:cNvPr id="3" name="Content Placeholder 2">
            <a:extLst>
              <a:ext uri="{FF2B5EF4-FFF2-40B4-BE49-F238E27FC236}">
                <a16:creationId xmlns:a16="http://schemas.microsoft.com/office/drawing/2014/main" id="{BF3DA9B2-486F-4EFA-82A4-A473F4DDD1B9}"/>
              </a:ext>
            </a:extLst>
          </p:cNvPr>
          <p:cNvSpPr>
            <a:spLocks noGrp="1"/>
          </p:cNvSpPr>
          <p:nvPr>
            <p:ph idx="1"/>
          </p:nvPr>
        </p:nvSpPr>
        <p:spPr/>
        <p:txBody>
          <a:bodyPr/>
          <a:lstStyle/>
          <a:p>
            <a:r>
              <a:rPr lang="en-US" dirty="0"/>
              <a:t>New Horizons</a:t>
            </a:r>
          </a:p>
          <a:p>
            <a:r>
              <a:rPr lang="en-US" dirty="0">
                <a:hlinkClick r:id="rId2"/>
              </a:rPr>
              <a:t>VIDEO</a:t>
            </a:r>
            <a:endParaRPr lang="en-US" dirty="0"/>
          </a:p>
        </p:txBody>
      </p:sp>
      <p:pic>
        <p:nvPicPr>
          <p:cNvPr id="4" name="Picture 3">
            <a:extLst>
              <a:ext uri="{FF2B5EF4-FFF2-40B4-BE49-F238E27FC236}">
                <a16:creationId xmlns:a16="http://schemas.microsoft.com/office/drawing/2014/main" id="{FAC672AD-8D1C-437B-988A-F69F2489AC7F}"/>
              </a:ext>
            </a:extLst>
          </p:cNvPr>
          <p:cNvPicPr>
            <a:picLocks noChangeAspect="1"/>
          </p:cNvPicPr>
          <p:nvPr/>
        </p:nvPicPr>
        <p:blipFill>
          <a:blip r:embed="rId3"/>
          <a:stretch>
            <a:fillRect/>
          </a:stretch>
        </p:blipFill>
        <p:spPr>
          <a:xfrm>
            <a:off x="5775292" y="1371306"/>
            <a:ext cx="6102677" cy="4577008"/>
          </a:xfrm>
          <a:prstGeom prst="rect">
            <a:avLst/>
          </a:prstGeom>
        </p:spPr>
      </p:pic>
    </p:spTree>
    <p:extLst>
      <p:ext uri="{BB962C8B-B14F-4D97-AF65-F5344CB8AC3E}">
        <p14:creationId xmlns:p14="http://schemas.microsoft.com/office/powerpoint/2010/main" val="4460217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34B4-CA7B-40A0-8BC4-8AAF9A350C17}"/>
              </a:ext>
            </a:extLst>
          </p:cNvPr>
          <p:cNvSpPr>
            <a:spLocks noGrp="1"/>
          </p:cNvSpPr>
          <p:nvPr>
            <p:ph type="title"/>
          </p:nvPr>
        </p:nvSpPr>
        <p:spPr/>
        <p:txBody>
          <a:bodyPr/>
          <a:lstStyle/>
          <a:p>
            <a:r>
              <a:rPr lang="en-US" dirty="0"/>
              <a:t>New Horizons, 2007</a:t>
            </a:r>
          </a:p>
        </p:txBody>
      </p:sp>
      <p:sp>
        <p:nvSpPr>
          <p:cNvPr id="3" name="Content Placeholder 2">
            <a:extLst>
              <a:ext uri="{FF2B5EF4-FFF2-40B4-BE49-F238E27FC236}">
                <a16:creationId xmlns:a16="http://schemas.microsoft.com/office/drawing/2014/main" id="{2DCD143B-DA91-4D91-9F61-9E6218C676E6}"/>
              </a:ext>
            </a:extLst>
          </p:cNvPr>
          <p:cNvSpPr>
            <a:spLocks noGrp="1"/>
          </p:cNvSpPr>
          <p:nvPr>
            <p:ph idx="1"/>
          </p:nvPr>
        </p:nvSpPr>
        <p:spPr>
          <a:xfrm>
            <a:off x="1103312" y="2052918"/>
            <a:ext cx="3176457" cy="4195481"/>
          </a:xfrm>
        </p:spPr>
        <p:txBody>
          <a:bodyPr/>
          <a:lstStyle/>
          <a:p>
            <a:r>
              <a:rPr lang="en-US" dirty="0"/>
              <a:t>Flyby of Pluto</a:t>
            </a:r>
          </a:p>
          <a:p>
            <a:r>
              <a:rPr lang="en-US" dirty="0"/>
              <a:t>Previously flew by Jupiter as gravity assist </a:t>
            </a:r>
            <a:r>
              <a:rPr lang="en-US" dirty="0" err="1"/>
              <a:t>en</a:t>
            </a:r>
            <a:r>
              <a:rPr lang="en-US" dirty="0"/>
              <a:t> route to Pluto </a:t>
            </a:r>
          </a:p>
        </p:txBody>
      </p:sp>
      <p:pic>
        <p:nvPicPr>
          <p:cNvPr id="5" name="Picture 4" descr="A drawing of a cartoon character&#10;&#10;Description automatically generated">
            <a:extLst>
              <a:ext uri="{FF2B5EF4-FFF2-40B4-BE49-F238E27FC236}">
                <a16:creationId xmlns:a16="http://schemas.microsoft.com/office/drawing/2014/main" id="{A576F4AB-B8F1-45FC-9166-E808AB1E8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21" y="4823063"/>
            <a:ext cx="2097820" cy="1744118"/>
          </a:xfrm>
          <a:prstGeom prst="rect">
            <a:avLst/>
          </a:prstGeom>
        </p:spPr>
      </p:pic>
      <p:pic>
        <p:nvPicPr>
          <p:cNvPr id="6" name="Picture 5">
            <a:extLst>
              <a:ext uri="{FF2B5EF4-FFF2-40B4-BE49-F238E27FC236}">
                <a16:creationId xmlns:a16="http://schemas.microsoft.com/office/drawing/2014/main" id="{77D490C9-CABC-411C-8CA6-17CF5962B3E9}"/>
              </a:ext>
            </a:extLst>
          </p:cNvPr>
          <p:cNvPicPr>
            <a:picLocks noChangeAspect="1"/>
          </p:cNvPicPr>
          <p:nvPr/>
        </p:nvPicPr>
        <p:blipFill>
          <a:blip r:embed="rId3"/>
          <a:stretch>
            <a:fillRect/>
          </a:stretch>
        </p:blipFill>
        <p:spPr>
          <a:xfrm>
            <a:off x="4945928" y="1423446"/>
            <a:ext cx="7246071" cy="5434553"/>
          </a:xfrm>
          <a:prstGeom prst="rect">
            <a:avLst/>
          </a:prstGeom>
        </p:spPr>
      </p:pic>
    </p:spTree>
    <p:extLst>
      <p:ext uri="{BB962C8B-B14F-4D97-AF65-F5344CB8AC3E}">
        <p14:creationId xmlns:p14="http://schemas.microsoft.com/office/powerpoint/2010/main" val="6263803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E42E8B-429D-41AE-AB06-DC651732B4F3}"/>
              </a:ext>
            </a:extLst>
          </p:cNvPr>
          <p:cNvPicPr>
            <a:picLocks noChangeAspect="1"/>
          </p:cNvPicPr>
          <p:nvPr/>
        </p:nvPicPr>
        <p:blipFill>
          <a:blip r:embed="rId2"/>
          <a:stretch>
            <a:fillRect/>
          </a:stretch>
        </p:blipFill>
        <p:spPr>
          <a:xfrm>
            <a:off x="223003" y="466675"/>
            <a:ext cx="11701904" cy="6410503"/>
          </a:xfrm>
          <a:prstGeom prst="rect">
            <a:avLst/>
          </a:prstGeom>
        </p:spPr>
      </p:pic>
    </p:spTree>
    <p:extLst>
      <p:ext uri="{BB962C8B-B14F-4D97-AF65-F5344CB8AC3E}">
        <p14:creationId xmlns:p14="http://schemas.microsoft.com/office/powerpoint/2010/main" val="29854592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his is a preview only. Click Download Now to download the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notepad-tr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572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5"/>
          <p:cNvSpPr txBox="1">
            <a:spLocks noChangeArrowheads="1"/>
          </p:cNvSpPr>
          <p:nvPr/>
        </p:nvSpPr>
        <p:spPr bwMode="auto">
          <a:xfrm>
            <a:off x="2590801" y="1143001"/>
            <a:ext cx="447675" cy="701675"/>
          </a:xfrm>
          <a:prstGeom prst="rect">
            <a:avLst/>
          </a:prstGeom>
          <a:noFill/>
          <a:ln>
            <a:noFill/>
          </a:ln>
          <a:effectLst>
            <a:outerShdw dist="28398" dir="1593903"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eaLnBrk="0" fontAlgn="base" hangingPunct="0">
              <a:spcBef>
                <a:spcPct val="0"/>
              </a:spcBef>
              <a:spcAft>
                <a:spcPct val="0"/>
              </a:spcAft>
              <a:defRPr sz="2800">
                <a:solidFill>
                  <a:schemeClr val="tx1"/>
                </a:solidFill>
                <a:latin typeface="Verdana" panose="020B0604030504040204" pitchFamily="34" charset="0"/>
              </a:defRPr>
            </a:lvl6pPr>
            <a:lvl7pPr marL="2971800" indent="-228600" eaLnBrk="0" fontAlgn="base" hangingPunct="0">
              <a:spcBef>
                <a:spcPct val="0"/>
              </a:spcBef>
              <a:spcAft>
                <a:spcPct val="0"/>
              </a:spcAft>
              <a:defRPr sz="2800">
                <a:solidFill>
                  <a:schemeClr val="tx1"/>
                </a:solidFill>
                <a:latin typeface="Verdana" panose="020B0604030504040204" pitchFamily="34" charset="0"/>
              </a:defRPr>
            </a:lvl7pPr>
            <a:lvl8pPr marL="3429000" indent="-228600" eaLnBrk="0" fontAlgn="base" hangingPunct="0">
              <a:spcBef>
                <a:spcPct val="0"/>
              </a:spcBef>
              <a:spcAft>
                <a:spcPct val="0"/>
              </a:spcAft>
              <a:defRPr sz="2800">
                <a:solidFill>
                  <a:schemeClr val="tx1"/>
                </a:solidFill>
                <a:latin typeface="Verdana" panose="020B0604030504040204" pitchFamily="34" charset="0"/>
              </a:defRPr>
            </a:lvl8pPr>
            <a:lvl9pPr marL="3886200" indent="-228600" eaLnBrk="0" fontAlgn="base" hangingPunct="0">
              <a:spcBef>
                <a:spcPct val="0"/>
              </a:spcBef>
              <a:spcAft>
                <a:spcPct val="0"/>
              </a:spcAft>
              <a:defRPr sz="2800">
                <a:solidFill>
                  <a:schemeClr val="tx1"/>
                </a:solidFill>
                <a:latin typeface="Verdana" panose="020B0604030504040204" pitchFamily="34" charset="0"/>
              </a:defRPr>
            </a:lvl9pPr>
          </a:lstStyle>
          <a:p>
            <a:pPr eaLnBrk="1" hangingPunct="1"/>
            <a:r>
              <a:rPr lang="en-US" altLang="en-US" sz="4000" b="1">
                <a:solidFill>
                  <a:srgbClr val="FF0000"/>
                </a:solidFill>
                <a:latin typeface="Bradley Hand ITC" panose="03070402050302030203" pitchFamily="66" charset="0"/>
              </a:rPr>
              <a:t>I </a:t>
            </a:r>
          </a:p>
        </p:txBody>
      </p:sp>
      <p:sp>
        <p:nvSpPr>
          <p:cNvPr id="10245" name="AutoShape 6"/>
          <p:cNvSpPr>
            <a:spLocks noChangeArrowheads="1"/>
          </p:cNvSpPr>
          <p:nvPr/>
        </p:nvSpPr>
        <p:spPr bwMode="auto">
          <a:xfrm>
            <a:off x="2971800" y="1295400"/>
            <a:ext cx="685800" cy="609600"/>
          </a:xfrm>
          <a:custGeom>
            <a:avLst/>
            <a:gdLst>
              <a:gd name="T0" fmla="*/ 2147483646 w 21600"/>
              <a:gd name="T1" fmla="*/ 1387437972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19050">
            <a:solidFill>
              <a:srgbClr val="000000"/>
            </a:solidFill>
            <a:miter lim="800000"/>
            <a:headEnd/>
            <a:tailEnd/>
          </a:ln>
        </p:spPr>
        <p:txBody>
          <a:bodyPr wrap="none" anchor="ctr"/>
          <a:lstStyle/>
          <a:p>
            <a:endParaRPr lang="en-CA"/>
          </a:p>
        </p:txBody>
      </p:sp>
      <p:sp>
        <p:nvSpPr>
          <p:cNvPr id="10246" name="Text Box 7"/>
          <p:cNvSpPr txBox="1">
            <a:spLocks noChangeArrowheads="1"/>
          </p:cNvSpPr>
          <p:nvPr/>
        </p:nvSpPr>
        <p:spPr bwMode="auto">
          <a:xfrm>
            <a:off x="3733801" y="1219201"/>
            <a:ext cx="3712876" cy="707886"/>
          </a:xfrm>
          <a:prstGeom prst="rect">
            <a:avLst/>
          </a:prstGeom>
          <a:noFill/>
          <a:ln>
            <a:noFill/>
          </a:ln>
          <a:effectLst>
            <a:outerShdw dist="28398" dir="1593903"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eaLnBrk="0" fontAlgn="base" hangingPunct="0">
              <a:spcBef>
                <a:spcPct val="0"/>
              </a:spcBef>
              <a:spcAft>
                <a:spcPct val="0"/>
              </a:spcAft>
              <a:defRPr sz="2800">
                <a:solidFill>
                  <a:schemeClr val="tx1"/>
                </a:solidFill>
                <a:latin typeface="Verdana" panose="020B0604030504040204" pitchFamily="34" charset="0"/>
              </a:defRPr>
            </a:lvl6pPr>
            <a:lvl7pPr marL="2971800" indent="-228600" eaLnBrk="0" fontAlgn="base" hangingPunct="0">
              <a:spcBef>
                <a:spcPct val="0"/>
              </a:spcBef>
              <a:spcAft>
                <a:spcPct val="0"/>
              </a:spcAft>
              <a:defRPr sz="2800">
                <a:solidFill>
                  <a:schemeClr val="tx1"/>
                </a:solidFill>
                <a:latin typeface="Verdana" panose="020B0604030504040204" pitchFamily="34" charset="0"/>
              </a:defRPr>
            </a:lvl7pPr>
            <a:lvl8pPr marL="3429000" indent="-228600" eaLnBrk="0" fontAlgn="base" hangingPunct="0">
              <a:spcBef>
                <a:spcPct val="0"/>
              </a:spcBef>
              <a:spcAft>
                <a:spcPct val="0"/>
              </a:spcAft>
              <a:defRPr sz="2800">
                <a:solidFill>
                  <a:schemeClr val="tx1"/>
                </a:solidFill>
                <a:latin typeface="Verdana" panose="020B0604030504040204" pitchFamily="34" charset="0"/>
              </a:defRPr>
            </a:lvl8pPr>
            <a:lvl9pPr marL="3886200" indent="-228600" eaLnBrk="0" fontAlgn="base" hangingPunct="0">
              <a:spcBef>
                <a:spcPct val="0"/>
              </a:spcBef>
              <a:spcAft>
                <a:spcPct val="0"/>
              </a:spcAft>
              <a:defRPr sz="2800">
                <a:solidFill>
                  <a:schemeClr val="tx1"/>
                </a:solidFill>
                <a:latin typeface="Verdana" panose="020B0604030504040204" pitchFamily="34" charset="0"/>
              </a:defRPr>
            </a:lvl9pPr>
          </a:lstStyle>
          <a:p>
            <a:pPr eaLnBrk="1" hangingPunct="1"/>
            <a:r>
              <a:rPr lang="en-US" altLang="en-US" sz="4000" b="1" dirty="0" smtClean="0">
                <a:solidFill>
                  <a:srgbClr val="FF0000"/>
                </a:solidFill>
                <a:latin typeface="Bradley Hand ITC" panose="03070402050302030203" pitchFamily="66" charset="0"/>
              </a:rPr>
              <a:t>Space Probes 2.  </a:t>
            </a:r>
            <a:endParaRPr lang="en-US" altLang="en-US" sz="4000" b="1" dirty="0">
              <a:solidFill>
                <a:srgbClr val="FF0000"/>
              </a:solidFill>
              <a:latin typeface="Bradley Hand ITC" panose="03070402050302030203" pitchFamily="66" charset="0"/>
            </a:endParaRPr>
          </a:p>
        </p:txBody>
      </p:sp>
      <p:sp>
        <p:nvSpPr>
          <p:cNvPr id="89096" name="Text Box 8"/>
          <p:cNvSpPr txBox="1">
            <a:spLocks noChangeArrowheads="1"/>
          </p:cNvSpPr>
          <p:nvPr/>
        </p:nvSpPr>
        <p:spPr bwMode="auto">
          <a:xfrm>
            <a:off x="2438401" y="5334000"/>
            <a:ext cx="4257897" cy="369332"/>
          </a:xfrm>
          <a:prstGeom prst="rect">
            <a:avLst/>
          </a:prstGeom>
          <a:noFill/>
          <a:ln w="9525">
            <a:noFill/>
            <a:miter lim="800000"/>
            <a:headEnd/>
            <a:tailEnd/>
          </a:ln>
          <a:effectLst/>
        </p:spPr>
        <p:txBody>
          <a:bodyPr wrap="none">
            <a:spAutoFit/>
          </a:bodyPr>
          <a:lstStyle/>
          <a:p>
            <a:pPr eaLnBrk="1" hangingPunct="1">
              <a:defRPr/>
            </a:pPr>
            <a:r>
              <a:rPr lang="en-US" b="1" dirty="0">
                <a:solidFill>
                  <a:srgbClr val="FF0000"/>
                </a:solidFill>
                <a:effectLst>
                  <a:outerShdw blurRad="38100" dist="38100" dir="2700000" algn="tl">
                    <a:srgbClr val="C0C0C0"/>
                  </a:outerShdw>
                </a:effectLst>
                <a:latin typeface="Bradley Hand ITC" pitchFamily="66" charset="0"/>
              </a:rPr>
              <a:t>I will get an A on my exams and quizzes.</a:t>
            </a:r>
          </a:p>
        </p:txBody>
      </p:sp>
      <p:sp>
        <p:nvSpPr>
          <p:cNvPr id="89097" name="Text Box 9"/>
          <p:cNvSpPr txBox="1">
            <a:spLocks noChangeArrowheads="1"/>
          </p:cNvSpPr>
          <p:nvPr/>
        </p:nvSpPr>
        <p:spPr bwMode="auto">
          <a:xfrm>
            <a:off x="2667000" y="2362200"/>
            <a:ext cx="184150" cy="641350"/>
          </a:xfrm>
          <a:prstGeom prst="rect">
            <a:avLst/>
          </a:prstGeom>
          <a:noFill/>
          <a:ln w="9525">
            <a:noFill/>
            <a:miter lim="800000"/>
            <a:headEnd/>
            <a:tailEnd/>
          </a:ln>
          <a:effectLst/>
        </p:spPr>
        <p:txBody>
          <a:bodyPr wrap="none">
            <a:spAutoFit/>
          </a:bodyPr>
          <a:lstStyle/>
          <a:p>
            <a:pPr marL="457200" indent="-457200">
              <a:defRPr/>
            </a:pPr>
            <a:endParaRPr lang="en-US" sz="3600" b="1" dirty="0">
              <a:solidFill>
                <a:srgbClr val="000099"/>
              </a:solidFill>
              <a:effectLst>
                <a:outerShdw blurRad="38100" dist="38100" dir="2700000" algn="tl">
                  <a:srgbClr val="000000"/>
                </a:outerShdw>
              </a:effectLst>
              <a:latin typeface="Bradley Hand ITC" pitchFamily="66" charset="0"/>
            </a:endParaRPr>
          </a:p>
        </p:txBody>
      </p:sp>
      <p:sp>
        <p:nvSpPr>
          <p:cNvPr id="89098" name="Text Box 10"/>
          <p:cNvSpPr txBox="1">
            <a:spLocks noChangeArrowheads="1"/>
          </p:cNvSpPr>
          <p:nvPr/>
        </p:nvSpPr>
        <p:spPr bwMode="auto">
          <a:xfrm>
            <a:off x="3581401" y="1676400"/>
            <a:ext cx="2302233" cy="369332"/>
          </a:xfrm>
          <a:prstGeom prst="rect">
            <a:avLst/>
          </a:prstGeom>
          <a:noFill/>
          <a:ln w="9525">
            <a:noFill/>
            <a:miter lim="800000"/>
            <a:headEnd/>
            <a:tailEnd/>
          </a:ln>
          <a:effectLst/>
        </p:spPr>
        <p:txBody>
          <a:bodyPr wrap="none">
            <a:spAutoFit/>
          </a:bodyPr>
          <a:lstStyle/>
          <a:p>
            <a:pPr eaLnBrk="1" hangingPunct="1">
              <a:defRPr/>
            </a:pPr>
            <a:r>
              <a:rPr lang="en-US" b="1" dirty="0">
                <a:solidFill>
                  <a:srgbClr val="000099"/>
                </a:solidFill>
                <a:effectLst>
                  <a:outerShdw blurRad="38100" dist="38100" dir="2700000" algn="tl">
                    <a:srgbClr val="C0C0C0"/>
                  </a:outerShdw>
                </a:effectLst>
                <a:latin typeface="Bradley Hand ITC" pitchFamily="66" charset="0"/>
              </a:rPr>
              <a:t>Discuss with a friend:</a:t>
            </a:r>
          </a:p>
        </p:txBody>
      </p:sp>
      <p:sp>
        <p:nvSpPr>
          <p:cNvPr id="89099" name="Text Box 11"/>
          <p:cNvSpPr txBox="1">
            <a:spLocks noChangeArrowheads="1"/>
          </p:cNvSpPr>
          <p:nvPr/>
        </p:nvSpPr>
        <p:spPr bwMode="auto">
          <a:xfrm>
            <a:off x="2651126" y="2406650"/>
            <a:ext cx="530915" cy="369332"/>
          </a:xfrm>
          <a:prstGeom prst="rect">
            <a:avLst/>
          </a:prstGeom>
          <a:noFill/>
          <a:ln w="9525">
            <a:noFill/>
            <a:miter lim="800000"/>
            <a:headEnd/>
            <a:tailEnd/>
          </a:ln>
          <a:effectLst/>
        </p:spPr>
        <p:txBody>
          <a:bodyPr wrap="none">
            <a:spAutoFit/>
          </a:bodyPr>
          <a:lstStyle/>
          <a:p>
            <a:pPr marL="342900" indent="-342900">
              <a:buFontTx/>
              <a:buAutoNum type="arabicPeriod"/>
              <a:defRPr/>
            </a:pPr>
            <a:endParaRPr lang="en-US" b="1" dirty="0">
              <a:solidFill>
                <a:srgbClr val="0033CC"/>
              </a:solidFill>
              <a:effectLst>
                <a:outerShdw blurRad="38100" dist="38100" dir="2700000" algn="tl">
                  <a:srgbClr val="000000"/>
                </a:outerShdw>
              </a:effectLst>
              <a:latin typeface="Bradley Hand ITC" pitchFamily="66" charset="0"/>
            </a:endParaRPr>
          </a:p>
        </p:txBody>
      </p:sp>
      <p:sp>
        <p:nvSpPr>
          <p:cNvPr id="10251" name="Text Box 12"/>
          <p:cNvSpPr txBox="1">
            <a:spLocks noChangeArrowheads="1"/>
          </p:cNvSpPr>
          <p:nvPr/>
        </p:nvSpPr>
        <p:spPr bwMode="auto">
          <a:xfrm>
            <a:off x="2286001" y="2286001"/>
            <a:ext cx="6260591" cy="3631763"/>
          </a:xfrm>
          <a:prstGeom prst="rect">
            <a:avLst/>
          </a:prstGeom>
          <a:noFill/>
          <a:ln>
            <a:noFill/>
          </a:ln>
          <a:effectLst>
            <a:outerShdw dist="28398" dir="1593903"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Verdana" panose="020B0604030504040204" pitchFamily="34" charset="0"/>
              </a:defRPr>
            </a:lvl1pPr>
            <a:lvl2pPr marL="742950" indent="-285750">
              <a:defRPr sz="2800">
                <a:solidFill>
                  <a:schemeClr val="tx1"/>
                </a:solidFill>
                <a:latin typeface="Verdana" panose="020B0604030504040204" pitchFamily="34" charset="0"/>
              </a:defRPr>
            </a:lvl2pPr>
            <a:lvl3pPr marL="1143000" indent="-228600">
              <a:defRPr sz="2800">
                <a:solidFill>
                  <a:schemeClr val="tx1"/>
                </a:solidFill>
                <a:latin typeface="Verdana" panose="020B0604030504040204" pitchFamily="34" charset="0"/>
              </a:defRPr>
            </a:lvl3pPr>
            <a:lvl4pPr marL="1600200" indent="-228600">
              <a:defRPr sz="2800">
                <a:solidFill>
                  <a:schemeClr val="tx1"/>
                </a:solidFill>
                <a:latin typeface="Verdana" panose="020B0604030504040204" pitchFamily="34" charset="0"/>
              </a:defRPr>
            </a:lvl4pPr>
            <a:lvl5pPr marL="2057400" indent="-228600">
              <a:defRPr sz="2800">
                <a:solidFill>
                  <a:schemeClr val="tx1"/>
                </a:solidFill>
                <a:latin typeface="Verdana" panose="020B0604030504040204" pitchFamily="34" charset="0"/>
              </a:defRPr>
            </a:lvl5pPr>
            <a:lvl6pPr marL="2514600" indent="-228600" eaLnBrk="0" fontAlgn="base" hangingPunct="0">
              <a:spcBef>
                <a:spcPct val="0"/>
              </a:spcBef>
              <a:spcAft>
                <a:spcPct val="0"/>
              </a:spcAft>
              <a:defRPr sz="2800">
                <a:solidFill>
                  <a:schemeClr val="tx1"/>
                </a:solidFill>
                <a:latin typeface="Verdana" panose="020B0604030504040204" pitchFamily="34" charset="0"/>
              </a:defRPr>
            </a:lvl6pPr>
            <a:lvl7pPr marL="2971800" indent="-228600" eaLnBrk="0" fontAlgn="base" hangingPunct="0">
              <a:spcBef>
                <a:spcPct val="0"/>
              </a:spcBef>
              <a:spcAft>
                <a:spcPct val="0"/>
              </a:spcAft>
              <a:defRPr sz="2800">
                <a:solidFill>
                  <a:schemeClr val="tx1"/>
                </a:solidFill>
                <a:latin typeface="Verdana" panose="020B0604030504040204" pitchFamily="34" charset="0"/>
              </a:defRPr>
            </a:lvl7pPr>
            <a:lvl8pPr marL="3429000" indent="-228600" eaLnBrk="0" fontAlgn="base" hangingPunct="0">
              <a:spcBef>
                <a:spcPct val="0"/>
              </a:spcBef>
              <a:spcAft>
                <a:spcPct val="0"/>
              </a:spcAft>
              <a:defRPr sz="2800">
                <a:solidFill>
                  <a:schemeClr val="tx1"/>
                </a:solidFill>
                <a:latin typeface="Verdana" panose="020B0604030504040204" pitchFamily="34" charset="0"/>
              </a:defRPr>
            </a:lvl8pPr>
            <a:lvl9pPr marL="3886200" indent="-228600" eaLnBrk="0" fontAlgn="base" hangingPunct="0">
              <a:spcBef>
                <a:spcPct val="0"/>
              </a:spcBef>
              <a:spcAft>
                <a:spcPct val="0"/>
              </a:spcAft>
              <a:defRPr sz="2800">
                <a:solidFill>
                  <a:schemeClr val="tx1"/>
                </a:solidFill>
                <a:latin typeface="Verdana" panose="020B0604030504040204" pitchFamily="34" charset="0"/>
              </a:defRPr>
            </a:lvl9pPr>
          </a:lstStyle>
          <a:p>
            <a:pPr>
              <a:buFontTx/>
              <a:buAutoNum type="arabicPeriod"/>
            </a:pPr>
            <a:r>
              <a:rPr lang="en-US" altLang="en-US" sz="3200" b="1" dirty="0" smtClean="0">
                <a:solidFill>
                  <a:srgbClr val="0033CC"/>
                </a:solidFill>
                <a:latin typeface="Bradley Hand ITC" panose="03070402050302030203" pitchFamily="66" charset="0"/>
              </a:rPr>
              <a:t>What is the difference between a flyby, orbiter, lander and sampler type probes?</a:t>
            </a:r>
            <a:endParaRPr lang="en-US" altLang="en-US" sz="3200" b="1" dirty="0">
              <a:solidFill>
                <a:srgbClr val="0033CC"/>
              </a:solidFill>
              <a:latin typeface="Bradley Hand ITC" panose="03070402050302030203" pitchFamily="66" charset="0"/>
            </a:endParaRPr>
          </a:p>
          <a:p>
            <a:endParaRPr lang="en-US" altLang="en-US" sz="2400" b="1" dirty="0">
              <a:solidFill>
                <a:srgbClr val="0033CC"/>
              </a:solidFill>
              <a:latin typeface="Bradley Hand ITC" panose="03070402050302030203" pitchFamily="66" charset="0"/>
            </a:endParaRPr>
          </a:p>
          <a:p>
            <a:r>
              <a:rPr lang="en-US" altLang="en-US" sz="3200" b="1" dirty="0">
                <a:solidFill>
                  <a:srgbClr val="0033CC"/>
                </a:solidFill>
                <a:latin typeface="Bradley Hand ITC" panose="03070402050302030203" pitchFamily="66" charset="0"/>
              </a:rPr>
              <a:t>2</a:t>
            </a:r>
            <a:r>
              <a:rPr lang="en-US" altLang="en-US" sz="3200" b="1" dirty="0" smtClean="0">
                <a:solidFill>
                  <a:srgbClr val="0033CC"/>
                </a:solidFill>
                <a:latin typeface="Bradley Hand ITC" panose="03070402050302030203" pitchFamily="66" charset="0"/>
              </a:rPr>
              <a:t>. How is gravity and timing used to direct a probes flightpath??</a:t>
            </a:r>
            <a:endParaRPr lang="en-US" altLang="en-US" sz="3200" b="1" dirty="0">
              <a:solidFill>
                <a:srgbClr val="0033CC"/>
              </a:solidFill>
              <a:latin typeface="Bradley Hand ITC" panose="03070402050302030203" pitchFamily="66" charset="0"/>
            </a:endParaRPr>
          </a:p>
          <a:p>
            <a:endParaRPr lang="en-US" altLang="en-US" sz="1400" b="1" dirty="0">
              <a:solidFill>
                <a:srgbClr val="0033CC"/>
              </a:solidFill>
              <a:latin typeface="Bradley Hand ITC" panose="03070402050302030203" pitchFamily="66" charset="0"/>
            </a:endParaRPr>
          </a:p>
          <a:p>
            <a:endParaRPr lang="en-US" altLang="en-US" sz="3200" b="1" dirty="0">
              <a:solidFill>
                <a:srgbClr val="0033CC"/>
              </a:solidFill>
              <a:latin typeface="Bradley Hand ITC" panose="03070402050302030203" pitchFamily="66" charset="0"/>
            </a:endParaRPr>
          </a:p>
        </p:txBody>
      </p:sp>
    </p:spTree>
    <p:extLst>
      <p:ext uri="{BB962C8B-B14F-4D97-AF65-F5344CB8AC3E}">
        <p14:creationId xmlns:p14="http://schemas.microsoft.com/office/powerpoint/2010/main" val="37976467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5ADB-5949-4692-96AE-4304B3B0B219}"/>
              </a:ext>
            </a:extLst>
          </p:cNvPr>
          <p:cNvSpPr>
            <a:spLocks noGrp="1"/>
          </p:cNvSpPr>
          <p:nvPr>
            <p:ph type="title"/>
          </p:nvPr>
        </p:nvSpPr>
        <p:spPr/>
        <p:txBody>
          <a:bodyPr/>
          <a:lstStyle/>
          <a:p>
            <a:r>
              <a:rPr lang="en-US" dirty="0"/>
              <a:t>COMET PROBES – 18 Missions</a:t>
            </a:r>
          </a:p>
        </p:txBody>
      </p:sp>
      <p:sp>
        <p:nvSpPr>
          <p:cNvPr id="3" name="Content Placeholder 2">
            <a:extLst>
              <a:ext uri="{FF2B5EF4-FFF2-40B4-BE49-F238E27FC236}">
                <a16:creationId xmlns:a16="http://schemas.microsoft.com/office/drawing/2014/main" id="{736D464F-484F-468D-895F-57B6844609BD}"/>
              </a:ext>
            </a:extLst>
          </p:cNvPr>
          <p:cNvSpPr>
            <a:spLocks noGrp="1"/>
          </p:cNvSpPr>
          <p:nvPr>
            <p:ph sz="half" idx="1"/>
          </p:nvPr>
        </p:nvSpPr>
        <p:spPr/>
        <p:txBody>
          <a:bodyPr/>
          <a:lstStyle/>
          <a:p>
            <a:r>
              <a:rPr lang="en-US" dirty="0"/>
              <a:t>ICE (</a:t>
            </a:r>
            <a:r>
              <a:rPr lang="en-US" dirty="0">
                <a:hlinkClick r:id="rId2" tooltip="21P/Giacobini-Zinner">
                  <a:extLst>
                    <a:ext uri="{A12FA001-AC4F-418D-AE19-62706E023703}">
                      <ahyp:hlinkClr xmlns="" xmlns:ahyp="http://schemas.microsoft.com/office/drawing/2018/hyperlinkcolor" val="tx"/>
                    </a:ext>
                  </a:extLst>
                </a:hlinkClick>
              </a:rPr>
              <a:t>21P/Giacobini-Zinner</a:t>
            </a:r>
            <a:r>
              <a:rPr lang="en-US" dirty="0"/>
              <a:t>)</a:t>
            </a:r>
          </a:p>
          <a:p>
            <a:r>
              <a:rPr lang="en-US" dirty="0"/>
              <a:t>Vega 1(1P/Halley)</a:t>
            </a:r>
          </a:p>
          <a:p>
            <a:r>
              <a:rPr lang="en-US" dirty="0" err="1"/>
              <a:t>Suisei</a:t>
            </a:r>
            <a:r>
              <a:rPr lang="en-US" dirty="0"/>
              <a:t> (1P/Halley)</a:t>
            </a:r>
          </a:p>
          <a:p>
            <a:r>
              <a:rPr lang="en-US" dirty="0"/>
              <a:t>Vega 2 (1P/Halley)</a:t>
            </a:r>
          </a:p>
          <a:p>
            <a:r>
              <a:rPr lang="en-US" dirty="0" err="1"/>
              <a:t>Sakigake</a:t>
            </a:r>
            <a:r>
              <a:rPr lang="en-US" dirty="0"/>
              <a:t> (1P/Halley)</a:t>
            </a:r>
          </a:p>
          <a:p>
            <a:r>
              <a:rPr lang="en-US" dirty="0"/>
              <a:t>Giotto (1P/Halley)</a:t>
            </a:r>
          </a:p>
          <a:p>
            <a:r>
              <a:rPr lang="en-US" dirty="0"/>
              <a:t>ICE (1P/Halley)</a:t>
            </a:r>
          </a:p>
          <a:p>
            <a:r>
              <a:rPr lang="en-US" dirty="0"/>
              <a:t>Grotto (26P/Grigg-</a:t>
            </a:r>
            <a:r>
              <a:rPr lang="en-US" dirty="0" err="1"/>
              <a:t>Skjellerup</a:t>
            </a:r>
            <a:r>
              <a:rPr lang="en-US" dirty="0"/>
              <a:t>)</a:t>
            </a:r>
          </a:p>
          <a:p>
            <a:r>
              <a:rPr lang="en-US" dirty="0" err="1"/>
              <a:t>Sakigake</a:t>
            </a:r>
            <a:r>
              <a:rPr lang="en-US" dirty="0"/>
              <a:t> (45P/Honda-</a:t>
            </a:r>
            <a:r>
              <a:rPr lang="en-US" dirty="0" err="1"/>
              <a:t>Mrkos</a:t>
            </a:r>
            <a:r>
              <a:rPr lang="en-US" dirty="0"/>
              <a:t>-</a:t>
            </a:r>
            <a:r>
              <a:rPr lang="en-US" dirty="0" err="1"/>
              <a:t>Pajduskova</a:t>
            </a:r>
            <a:r>
              <a:rPr lang="en-US" dirty="0"/>
              <a:t>)</a:t>
            </a:r>
          </a:p>
        </p:txBody>
      </p:sp>
      <p:sp>
        <p:nvSpPr>
          <p:cNvPr id="4" name="Content Placeholder 3">
            <a:extLst>
              <a:ext uri="{FF2B5EF4-FFF2-40B4-BE49-F238E27FC236}">
                <a16:creationId xmlns:a16="http://schemas.microsoft.com/office/drawing/2014/main" id="{783ECBFE-659C-48FD-9F0E-D21F2324377E}"/>
              </a:ext>
            </a:extLst>
          </p:cNvPr>
          <p:cNvSpPr>
            <a:spLocks noGrp="1"/>
          </p:cNvSpPr>
          <p:nvPr>
            <p:ph sz="half" idx="2"/>
          </p:nvPr>
        </p:nvSpPr>
        <p:spPr/>
        <p:txBody>
          <a:bodyPr/>
          <a:lstStyle/>
          <a:p>
            <a:r>
              <a:rPr lang="en-US" dirty="0" err="1"/>
              <a:t>Sakigake</a:t>
            </a:r>
            <a:r>
              <a:rPr lang="en-US" dirty="0"/>
              <a:t> (21P/Giacobini-Zinner)</a:t>
            </a:r>
          </a:p>
          <a:p>
            <a:r>
              <a:rPr lang="en-US" dirty="0" err="1"/>
              <a:t>Suisei</a:t>
            </a:r>
            <a:r>
              <a:rPr lang="en-US" dirty="0"/>
              <a:t> (55Tempel-Tuttle)</a:t>
            </a:r>
          </a:p>
          <a:p>
            <a:r>
              <a:rPr lang="en-US" dirty="0" err="1"/>
              <a:t>Suisei</a:t>
            </a:r>
            <a:r>
              <a:rPr lang="en-US" dirty="0"/>
              <a:t> (21P/Giacobini-Zinner)</a:t>
            </a:r>
          </a:p>
          <a:p>
            <a:r>
              <a:rPr lang="en-US" dirty="0"/>
              <a:t>Deep Space 1 (19P/</a:t>
            </a:r>
            <a:r>
              <a:rPr lang="en-US" dirty="0" err="1"/>
              <a:t>Borrelly</a:t>
            </a:r>
            <a:r>
              <a:rPr lang="en-US" dirty="0"/>
              <a:t>)</a:t>
            </a:r>
          </a:p>
          <a:p>
            <a:r>
              <a:rPr lang="en-US" dirty="0"/>
              <a:t>CONOTOUR (73/</a:t>
            </a:r>
            <a:r>
              <a:rPr lang="en-US" dirty="0" err="1"/>
              <a:t>Churyumov-Gerasimeko</a:t>
            </a:r>
            <a:r>
              <a:rPr lang="en-US" dirty="0"/>
              <a:t>)</a:t>
            </a:r>
          </a:p>
          <a:p>
            <a:r>
              <a:rPr lang="en-US" dirty="0"/>
              <a:t>CONTOUR (6P/</a:t>
            </a:r>
            <a:r>
              <a:rPr lang="en-US" dirty="0" err="1"/>
              <a:t>d’Arrest</a:t>
            </a:r>
            <a:r>
              <a:rPr lang="en-US" dirty="0"/>
              <a:t>)</a:t>
            </a:r>
          </a:p>
          <a:p>
            <a:r>
              <a:rPr lang="en-US" dirty="0"/>
              <a:t>Deep Impact-EPOX (103/Hartley)</a:t>
            </a:r>
          </a:p>
          <a:p>
            <a:r>
              <a:rPr lang="en-US" dirty="0"/>
              <a:t>Stardust – </a:t>
            </a:r>
            <a:r>
              <a:rPr lang="en-US" dirty="0" err="1"/>
              <a:t>NExT</a:t>
            </a:r>
            <a:r>
              <a:rPr lang="en-US" dirty="0"/>
              <a:t> (9P/Temple)</a:t>
            </a:r>
          </a:p>
          <a:p>
            <a:r>
              <a:rPr lang="en-US" dirty="0"/>
              <a:t>Rosetta-Philae (67P/</a:t>
            </a:r>
            <a:r>
              <a:rPr lang="en-US" dirty="0" err="1"/>
              <a:t>Churyumov-Gerasimenko</a:t>
            </a:r>
            <a:r>
              <a:rPr lang="en-US" dirty="0"/>
              <a:t>)</a:t>
            </a:r>
          </a:p>
          <a:p>
            <a:endParaRPr lang="en-US" dirty="0"/>
          </a:p>
        </p:txBody>
      </p:sp>
    </p:spTree>
    <p:extLst>
      <p:ext uri="{BB962C8B-B14F-4D97-AF65-F5344CB8AC3E}">
        <p14:creationId xmlns:p14="http://schemas.microsoft.com/office/powerpoint/2010/main" val="38216201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3D4AFD-3EB0-48A1-AE5A-34303ADD1009}"/>
              </a:ext>
            </a:extLst>
          </p:cNvPr>
          <p:cNvSpPr>
            <a:spLocks noGrp="1"/>
          </p:cNvSpPr>
          <p:nvPr>
            <p:ph type="title"/>
          </p:nvPr>
        </p:nvSpPr>
        <p:spPr/>
        <p:txBody>
          <a:bodyPr/>
          <a:lstStyle/>
          <a:p>
            <a:r>
              <a:rPr lang="en-US" dirty="0"/>
              <a:t>What is a Comet?</a:t>
            </a:r>
          </a:p>
        </p:txBody>
      </p:sp>
      <p:sp>
        <p:nvSpPr>
          <p:cNvPr id="6" name="Content Placeholder 5">
            <a:extLst>
              <a:ext uri="{FF2B5EF4-FFF2-40B4-BE49-F238E27FC236}">
                <a16:creationId xmlns:a16="http://schemas.microsoft.com/office/drawing/2014/main" id="{D68F805C-EC2B-41AD-A34B-2B5D68B97A39}"/>
              </a:ext>
            </a:extLst>
          </p:cNvPr>
          <p:cNvSpPr>
            <a:spLocks noGrp="1"/>
          </p:cNvSpPr>
          <p:nvPr>
            <p:ph idx="1"/>
          </p:nvPr>
        </p:nvSpPr>
        <p:spPr>
          <a:xfrm>
            <a:off x="1103312" y="2052918"/>
            <a:ext cx="4777371" cy="4195481"/>
          </a:xfrm>
        </p:spPr>
        <p:txBody>
          <a:bodyPr/>
          <a:lstStyle/>
          <a:p>
            <a:r>
              <a:rPr lang="en-US" dirty="0"/>
              <a:t> Icy</a:t>
            </a:r>
          </a:p>
          <a:p>
            <a:r>
              <a:rPr lang="en-US" dirty="0"/>
              <a:t>Small Solar System body</a:t>
            </a:r>
          </a:p>
          <a:p>
            <a:r>
              <a:rPr lang="en-US" dirty="0"/>
              <a:t>When passing close to the Sun, warms and begins to release gases, a process called outgassing. </a:t>
            </a:r>
          </a:p>
          <a:p>
            <a:r>
              <a:rPr lang="en-US" dirty="0"/>
              <a:t>This produces a visible atmosphere or coma, and sometimes also a tail</a:t>
            </a:r>
          </a:p>
        </p:txBody>
      </p:sp>
      <p:pic>
        <p:nvPicPr>
          <p:cNvPr id="7" name="Picture 6">
            <a:extLst>
              <a:ext uri="{FF2B5EF4-FFF2-40B4-BE49-F238E27FC236}">
                <a16:creationId xmlns:a16="http://schemas.microsoft.com/office/drawing/2014/main" id="{90C0D26D-F8AC-4EBD-B549-3265BF54A559}"/>
              </a:ext>
            </a:extLst>
          </p:cNvPr>
          <p:cNvPicPr>
            <a:picLocks noChangeAspect="1"/>
          </p:cNvPicPr>
          <p:nvPr/>
        </p:nvPicPr>
        <p:blipFill>
          <a:blip r:embed="rId2"/>
          <a:stretch>
            <a:fillRect/>
          </a:stretch>
        </p:blipFill>
        <p:spPr>
          <a:xfrm>
            <a:off x="6704045" y="-67112"/>
            <a:ext cx="5260211" cy="6858000"/>
          </a:xfrm>
          <a:prstGeom prst="rect">
            <a:avLst/>
          </a:prstGeom>
        </p:spPr>
      </p:pic>
    </p:spTree>
    <p:extLst>
      <p:ext uri="{BB962C8B-B14F-4D97-AF65-F5344CB8AC3E}">
        <p14:creationId xmlns:p14="http://schemas.microsoft.com/office/powerpoint/2010/main" val="3279090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B83943-5385-4055-862B-E394C72F02E3}"/>
              </a:ext>
            </a:extLst>
          </p:cNvPr>
          <p:cNvPicPr>
            <a:picLocks noChangeAspect="1"/>
          </p:cNvPicPr>
          <p:nvPr/>
        </p:nvPicPr>
        <p:blipFill>
          <a:blip r:embed="rId2"/>
          <a:stretch>
            <a:fillRect/>
          </a:stretch>
        </p:blipFill>
        <p:spPr>
          <a:xfrm>
            <a:off x="567743" y="674115"/>
            <a:ext cx="11056513" cy="5877907"/>
          </a:xfrm>
          <a:prstGeom prst="rect">
            <a:avLst/>
          </a:prstGeom>
        </p:spPr>
      </p:pic>
    </p:spTree>
    <p:extLst>
      <p:ext uri="{BB962C8B-B14F-4D97-AF65-F5344CB8AC3E}">
        <p14:creationId xmlns:p14="http://schemas.microsoft.com/office/powerpoint/2010/main" val="35078070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167E1-5949-4696-AB08-3C42E02F5516}"/>
              </a:ext>
            </a:extLst>
          </p:cNvPr>
          <p:cNvSpPr>
            <a:spLocks noGrp="1"/>
          </p:cNvSpPr>
          <p:nvPr>
            <p:ph type="title"/>
          </p:nvPr>
        </p:nvSpPr>
        <p:spPr>
          <a:xfrm>
            <a:off x="646112" y="452717"/>
            <a:ext cx="3439328" cy="2399539"/>
          </a:xfrm>
        </p:spPr>
        <p:txBody>
          <a:bodyPr/>
          <a:lstStyle/>
          <a:p>
            <a:r>
              <a:rPr lang="en-US" dirty="0"/>
              <a:t>Where do Comets come from?</a:t>
            </a:r>
          </a:p>
        </p:txBody>
      </p:sp>
      <p:sp>
        <p:nvSpPr>
          <p:cNvPr id="3" name="Content Placeholder 2">
            <a:extLst>
              <a:ext uri="{FF2B5EF4-FFF2-40B4-BE49-F238E27FC236}">
                <a16:creationId xmlns:a16="http://schemas.microsoft.com/office/drawing/2014/main" id="{E0197C16-DC6A-47FE-AFC0-54041582F743}"/>
              </a:ext>
            </a:extLst>
          </p:cNvPr>
          <p:cNvSpPr>
            <a:spLocks noGrp="1"/>
          </p:cNvSpPr>
          <p:nvPr>
            <p:ph idx="1"/>
          </p:nvPr>
        </p:nvSpPr>
        <p:spPr>
          <a:xfrm>
            <a:off x="327171" y="3347207"/>
            <a:ext cx="3523376" cy="2901192"/>
          </a:xfrm>
        </p:spPr>
        <p:txBody>
          <a:bodyPr>
            <a:normAutofit/>
          </a:bodyPr>
          <a:lstStyle/>
          <a:p>
            <a:r>
              <a:rPr lang="en-US" sz="3200" dirty="0"/>
              <a:t>Ort Cloud</a:t>
            </a:r>
          </a:p>
          <a:p>
            <a:r>
              <a:rPr lang="en-US" sz="3200" dirty="0"/>
              <a:t>Remnant of Solar System formation, but not flattened</a:t>
            </a:r>
          </a:p>
        </p:txBody>
      </p:sp>
      <p:pic>
        <p:nvPicPr>
          <p:cNvPr id="4" name="Picture 3">
            <a:extLst>
              <a:ext uri="{FF2B5EF4-FFF2-40B4-BE49-F238E27FC236}">
                <a16:creationId xmlns:a16="http://schemas.microsoft.com/office/drawing/2014/main" id="{FF5477B3-4BAD-4DEB-A029-0BEA10B2B748}"/>
              </a:ext>
            </a:extLst>
          </p:cNvPr>
          <p:cNvPicPr>
            <a:picLocks noChangeAspect="1"/>
          </p:cNvPicPr>
          <p:nvPr/>
        </p:nvPicPr>
        <p:blipFill>
          <a:blip r:embed="rId2"/>
          <a:stretch>
            <a:fillRect/>
          </a:stretch>
        </p:blipFill>
        <p:spPr>
          <a:xfrm>
            <a:off x="4202703" y="0"/>
            <a:ext cx="7989297" cy="6858000"/>
          </a:xfrm>
          <a:prstGeom prst="rect">
            <a:avLst/>
          </a:prstGeom>
        </p:spPr>
      </p:pic>
    </p:spTree>
    <p:extLst>
      <p:ext uri="{BB962C8B-B14F-4D97-AF65-F5344CB8AC3E}">
        <p14:creationId xmlns:p14="http://schemas.microsoft.com/office/powerpoint/2010/main" val="1863439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03BA06-2F63-48DD-9FAA-E06AB701023B}"/>
              </a:ext>
            </a:extLst>
          </p:cNvPr>
          <p:cNvSpPr>
            <a:spLocks noGrp="1"/>
          </p:cNvSpPr>
          <p:nvPr>
            <p:ph type="title"/>
          </p:nvPr>
        </p:nvSpPr>
        <p:spPr>
          <a:xfrm>
            <a:off x="646112" y="452718"/>
            <a:ext cx="6265678" cy="1400530"/>
          </a:xfrm>
        </p:spPr>
        <p:txBody>
          <a:bodyPr/>
          <a:lstStyle/>
          <a:p>
            <a:r>
              <a:rPr lang="en-US" dirty="0"/>
              <a:t>ICE (formerly ISEE3), 1985</a:t>
            </a:r>
          </a:p>
        </p:txBody>
      </p:sp>
      <p:sp>
        <p:nvSpPr>
          <p:cNvPr id="6" name="Content Placeholder 5">
            <a:extLst>
              <a:ext uri="{FF2B5EF4-FFF2-40B4-BE49-F238E27FC236}">
                <a16:creationId xmlns:a16="http://schemas.microsoft.com/office/drawing/2014/main" id="{6786A026-3767-4140-8670-65228DD1E77C}"/>
              </a:ext>
            </a:extLst>
          </p:cNvPr>
          <p:cNvSpPr>
            <a:spLocks noGrp="1"/>
          </p:cNvSpPr>
          <p:nvPr>
            <p:ph idx="1"/>
          </p:nvPr>
        </p:nvSpPr>
        <p:spPr>
          <a:xfrm>
            <a:off x="1103313" y="2052918"/>
            <a:ext cx="5808476" cy="4195481"/>
          </a:xfrm>
        </p:spPr>
        <p:txBody>
          <a:bodyPr/>
          <a:lstStyle/>
          <a:p>
            <a:r>
              <a:rPr lang="en-US" sz="2400" dirty="0"/>
              <a:t>Comet 21P/</a:t>
            </a:r>
            <a:r>
              <a:rPr lang="en-US" sz="2400" dirty="0" err="1"/>
              <a:t>Giacobini-Zinner</a:t>
            </a:r>
            <a:endParaRPr lang="en-US" sz="2400" dirty="0"/>
          </a:p>
          <a:p>
            <a:r>
              <a:rPr lang="en-US" sz="2400" dirty="0"/>
              <a:t> Previously solar monitor ISEE3; went on to observe Halley's Comet</a:t>
            </a:r>
          </a:p>
          <a:p>
            <a:endParaRPr lang="en-US" dirty="0"/>
          </a:p>
        </p:txBody>
      </p:sp>
      <p:pic>
        <p:nvPicPr>
          <p:cNvPr id="11" name="Picture 10">
            <a:extLst>
              <a:ext uri="{FF2B5EF4-FFF2-40B4-BE49-F238E27FC236}">
                <a16:creationId xmlns:a16="http://schemas.microsoft.com/office/drawing/2014/main" id="{CB15E51B-778F-4AB8-A630-B080EEA37FCC}"/>
              </a:ext>
            </a:extLst>
          </p:cNvPr>
          <p:cNvPicPr>
            <a:picLocks noChangeAspect="1"/>
          </p:cNvPicPr>
          <p:nvPr/>
        </p:nvPicPr>
        <p:blipFill>
          <a:blip r:embed="rId2"/>
          <a:stretch>
            <a:fillRect/>
          </a:stretch>
        </p:blipFill>
        <p:spPr>
          <a:xfrm>
            <a:off x="7101448" y="257175"/>
            <a:ext cx="4981575" cy="6343650"/>
          </a:xfrm>
          <a:prstGeom prst="rect">
            <a:avLst/>
          </a:prstGeom>
        </p:spPr>
      </p:pic>
      <p:pic>
        <p:nvPicPr>
          <p:cNvPr id="12" name="Picture 11">
            <a:extLst>
              <a:ext uri="{FF2B5EF4-FFF2-40B4-BE49-F238E27FC236}">
                <a16:creationId xmlns:a16="http://schemas.microsoft.com/office/drawing/2014/main" id="{4C436934-E798-45CE-B24C-D39DB8316E5F}"/>
              </a:ext>
            </a:extLst>
          </p:cNvPr>
          <p:cNvPicPr>
            <a:picLocks noChangeAspect="1"/>
          </p:cNvPicPr>
          <p:nvPr/>
        </p:nvPicPr>
        <p:blipFill>
          <a:blip r:embed="rId3"/>
          <a:stretch>
            <a:fillRect/>
          </a:stretch>
        </p:blipFill>
        <p:spPr>
          <a:xfrm>
            <a:off x="646112" y="4661675"/>
            <a:ext cx="2097206" cy="1743607"/>
          </a:xfrm>
          <a:prstGeom prst="rect">
            <a:avLst/>
          </a:prstGeom>
        </p:spPr>
      </p:pic>
    </p:spTree>
    <p:extLst>
      <p:ext uri="{BB962C8B-B14F-4D97-AF65-F5344CB8AC3E}">
        <p14:creationId xmlns:p14="http://schemas.microsoft.com/office/powerpoint/2010/main" val="34833334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3976C-D9F7-4D57-84A9-2B733661C5CB}"/>
              </a:ext>
            </a:extLst>
          </p:cNvPr>
          <p:cNvSpPr>
            <a:spLocks noGrp="1"/>
          </p:cNvSpPr>
          <p:nvPr>
            <p:ph type="title"/>
          </p:nvPr>
        </p:nvSpPr>
        <p:spPr/>
        <p:txBody>
          <a:bodyPr/>
          <a:lstStyle/>
          <a:p>
            <a:r>
              <a:rPr lang="en-US" dirty="0"/>
              <a:t>Comet 21P/</a:t>
            </a:r>
            <a:r>
              <a:rPr lang="en-US" dirty="0" err="1"/>
              <a:t>Giacobini-Zinner</a:t>
            </a:r>
            <a:r>
              <a:rPr lang="en-US" dirty="0"/>
              <a:t/>
            </a:r>
            <a:br>
              <a:rPr lang="en-US" dirty="0"/>
            </a:br>
            <a:endParaRPr lang="en-US" dirty="0"/>
          </a:p>
        </p:txBody>
      </p:sp>
      <p:pic>
        <p:nvPicPr>
          <p:cNvPr id="4" name="Content Placeholder 3">
            <a:extLst>
              <a:ext uri="{FF2B5EF4-FFF2-40B4-BE49-F238E27FC236}">
                <a16:creationId xmlns:a16="http://schemas.microsoft.com/office/drawing/2014/main" id="{5B52C052-8B69-48DD-BDD3-6186D2929104}"/>
              </a:ext>
            </a:extLst>
          </p:cNvPr>
          <p:cNvPicPr>
            <a:picLocks noGrp="1" noChangeAspect="1"/>
          </p:cNvPicPr>
          <p:nvPr>
            <p:ph idx="1"/>
          </p:nvPr>
        </p:nvPicPr>
        <p:blipFill>
          <a:blip r:embed="rId2"/>
          <a:stretch>
            <a:fillRect/>
          </a:stretch>
        </p:blipFill>
        <p:spPr>
          <a:xfrm>
            <a:off x="4210611" y="1304224"/>
            <a:ext cx="7685553" cy="5410669"/>
          </a:xfrm>
          <a:prstGeom prst="rect">
            <a:avLst/>
          </a:prstGeom>
        </p:spPr>
      </p:pic>
    </p:spTree>
    <p:extLst>
      <p:ext uri="{BB962C8B-B14F-4D97-AF65-F5344CB8AC3E}">
        <p14:creationId xmlns:p14="http://schemas.microsoft.com/office/powerpoint/2010/main" val="40937667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578802-363E-4837-8351-F12C170FFFDB}"/>
              </a:ext>
            </a:extLst>
          </p:cNvPr>
          <p:cNvSpPr>
            <a:spLocks noGrp="1"/>
          </p:cNvSpPr>
          <p:nvPr>
            <p:ph type="title"/>
          </p:nvPr>
        </p:nvSpPr>
        <p:spPr>
          <a:xfrm>
            <a:off x="161365" y="452718"/>
            <a:ext cx="2687311" cy="1400530"/>
          </a:xfrm>
        </p:spPr>
        <p:txBody>
          <a:bodyPr/>
          <a:lstStyle/>
          <a:p>
            <a:r>
              <a:rPr lang="en-US" dirty="0"/>
              <a:t>Discovery Photo</a:t>
            </a:r>
          </a:p>
        </p:txBody>
      </p:sp>
      <p:pic>
        <p:nvPicPr>
          <p:cNvPr id="5" name="Picture 4">
            <a:extLst>
              <a:ext uri="{FF2B5EF4-FFF2-40B4-BE49-F238E27FC236}">
                <a16:creationId xmlns:a16="http://schemas.microsoft.com/office/drawing/2014/main" id="{DBE5AA95-57BC-4D27-B71F-EBE0B9AE7C8E}"/>
              </a:ext>
            </a:extLst>
          </p:cNvPr>
          <p:cNvPicPr>
            <a:picLocks noChangeAspect="1"/>
          </p:cNvPicPr>
          <p:nvPr/>
        </p:nvPicPr>
        <p:blipFill>
          <a:blip r:embed="rId2"/>
          <a:stretch>
            <a:fillRect/>
          </a:stretch>
        </p:blipFill>
        <p:spPr>
          <a:xfrm>
            <a:off x="2848676" y="0"/>
            <a:ext cx="9343324" cy="6858000"/>
          </a:xfrm>
          <a:prstGeom prst="rect">
            <a:avLst/>
          </a:prstGeom>
        </p:spPr>
      </p:pic>
    </p:spTree>
    <p:extLst>
      <p:ext uri="{BB962C8B-B14F-4D97-AF65-F5344CB8AC3E}">
        <p14:creationId xmlns:p14="http://schemas.microsoft.com/office/powerpoint/2010/main" val="1702433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E6AF7-B5B1-4B7D-9383-B28FC7540159}"/>
              </a:ext>
            </a:extLst>
          </p:cNvPr>
          <p:cNvSpPr>
            <a:spLocks noGrp="1"/>
          </p:cNvSpPr>
          <p:nvPr>
            <p:ph type="title"/>
          </p:nvPr>
        </p:nvSpPr>
        <p:spPr/>
        <p:txBody>
          <a:bodyPr/>
          <a:lstStyle/>
          <a:p>
            <a:r>
              <a:rPr lang="en-US" dirty="0"/>
              <a:t>Comet 21P/</a:t>
            </a:r>
            <a:r>
              <a:rPr lang="en-US" dirty="0" err="1"/>
              <a:t>Giacobini-Zinner</a:t>
            </a:r>
            <a:r>
              <a:rPr lang="en-US" dirty="0"/>
              <a:t> in Monoceros on April, 24 2019</a:t>
            </a:r>
          </a:p>
        </p:txBody>
      </p:sp>
      <p:pic>
        <p:nvPicPr>
          <p:cNvPr id="3" name="Picture 2">
            <a:extLst>
              <a:ext uri="{FF2B5EF4-FFF2-40B4-BE49-F238E27FC236}">
                <a16:creationId xmlns:a16="http://schemas.microsoft.com/office/drawing/2014/main" id="{16B4DCFB-C9AF-4818-AFE6-2A7F3BC1E70E}"/>
              </a:ext>
            </a:extLst>
          </p:cNvPr>
          <p:cNvPicPr>
            <a:picLocks noChangeAspect="1"/>
          </p:cNvPicPr>
          <p:nvPr/>
        </p:nvPicPr>
        <p:blipFill>
          <a:blip r:embed="rId2"/>
          <a:stretch>
            <a:fillRect/>
          </a:stretch>
        </p:blipFill>
        <p:spPr>
          <a:xfrm>
            <a:off x="2756646" y="1853248"/>
            <a:ext cx="9198535" cy="4747631"/>
          </a:xfrm>
          <a:prstGeom prst="rect">
            <a:avLst/>
          </a:prstGeom>
        </p:spPr>
      </p:pic>
      <p:sp>
        <p:nvSpPr>
          <p:cNvPr id="4" name="TextBox 3">
            <a:extLst>
              <a:ext uri="{FF2B5EF4-FFF2-40B4-BE49-F238E27FC236}">
                <a16:creationId xmlns:a16="http://schemas.microsoft.com/office/drawing/2014/main" id="{32E8A242-31EC-4AA1-A1B7-D7528319C789}"/>
              </a:ext>
            </a:extLst>
          </p:cNvPr>
          <p:cNvSpPr txBox="1"/>
          <p:nvPr/>
        </p:nvSpPr>
        <p:spPr>
          <a:xfrm>
            <a:off x="551329" y="3254188"/>
            <a:ext cx="1331259" cy="646331"/>
          </a:xfrm>
          <a:prstGeom prst="rect">
            <a:avLst/>
          </a:prstGeom>
          <a:noFill/>
        </p:spPr>
        <p:txBody>
          <a:bodyPr wrap="square" rtlCol="0">
            <a:spAutoFit/>
          </a:bodyPr>
          <a:lstStyle/>
          <a:p>
            <a:r>
              <a:rPr lang="en-US" dirty="0" smtClean="0">
                <a:hlinkClick r:id="rId3"/>
              </a:rPr>
              <a:t>Live Illustration</a:t>
            </a:r>
            <a:endParaRPr lang="en-US" dirty="0"/>
          </a:p>
        </p:txBody>
      </p:sp>
      <p:sp>
        <p:nvSpPr>
          <p:cNvPr id="5" name="TextBox 4">
            <a:extLst>
              <a:ext uri="{FF2B5EF4-FFF2-40B4-BE49-F238E27FC236}">
                <a16:creationId xmlns:a16="http://schemas.microsoft.com/office/drawing/2014/main" id="{36A89024-9661-497F-8C8B-ADE70DCE502B}"/>
              </a:ext>
            </a:extLst>
          </p:cNvPr>
          <p:cNvSpPr txBox="1"/>
          <p:nvPr/>
        </p:nvSpPr>
        <p:spPr>
          <a:xfrm>
            <a:off x="1083140" y="4666129"/>
            <a:ext cx="1236477" cy="369332"/>
          </a:xfrm>
          <a:prstGeom prst="rect">
            <a:avLst/>
          </a:prstGeom>
          <a:noFill/>
        </p:spPr>
        <p:txBody>
          <a:bodyPr wrap="square" rtlCol="0">
            <a:spAutoFit/>
          </a:bodyPr>
          <a:lstStyle/>
          <a:p>
            <a:r>
              <a:rPr lang="en-US" dirty="0">
                <a:hlinkClick r:id="rId4"/>
              </a:rPr>
              <a:t>Video</a:t>
            </a:r>
            <a:endParaRPr lang="en-US" dirty="0"/>
          </a:p>
        </p:txBody>
      </p:sp>
    </p:spTree>
    <p:extLst>
      <p:ext uri="{BB962C8B-B14F-4D97-AF65-F5344CB8AC3E}">
        <p14:creationId xmlns:p14="http://schemas.microsoft.com/office/powerpoint/2010/main" val="38439575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B12C-7D13-402D-BBF3-58DA82A5DB8C}"/>
              </a:ext>
            </a:extLst>
          </p:cNvPr>
          <p:cNvSpPr>
            <a:spLocks noGrp="1"/>
          </p:cNvSpPr>
          <p:nvPr>
            <p:ph type="title"/>
          </p:nvPr>
        </p:nvSpPr>
        <p:spPr/>
        <p:txBody>
          <a:bodyPr/>
          <a:lstStyle/>
          <a:p>
            <a:r>
              <a:rPr lang="en-US" dirty="0"/>
              <a:t>Vega 1, 1985</a:t>
            </a:r>
          </a:p>
        </p:txBody>
      </p:sp>
      <p:sp>
        <p:nvSpPr>
          <p:cNvPr id="3" name="Content Placeholder 2">
            <a:extLst>
              <a:ext uri="{FF2B5EF4-FFF2-40B4-BE49-F238E27FC236}">
                <a16:creationId xmlns:a16="http://schemas.microsoft.com/office/drawing/2014/main" id="{CCDB0803-65BC-49EF-9856-76507B0959A3}"/>
              </a:ext>
            </a:extLst>
          </p:cNvPr>
          <p:cNvSpPr>
            <a:spLocks noGrp="1"/>
          </p:cNvSpPr>
          <p:nvPr>
            <p:ph idx="1"/>
          </p:nvPr>
        </p:nvSpPr>
        <p:spPr>
          <a:xfrm>
            <a:off x="1103312" y="2052918"/>
            <a:ext cx="5429463" cy="4195481"/>
          </a:xfrm>
        </p:spPr>
        <p:txBody>
          <a:bodyPr/>
          <a:lstStyle/>
          <a:p>
            <a:r>
              <a:rPr lang="en-US" dirty="0"/>
              <a:t>Comet 1P/Halley</a:t>
            </a:r>
          </a:p>
          <a:p>
            <a:r>
              <a:rPr lang="en-US" dirty="0"/>
              <a:t>Previously visited Venus</a:t>
            </a:r>
          </a:p>
          <a:p>
            <a:r>
              <a:rPr lang="en-US" dirty="0"/>
              <a:t>Minimum distance 8,890 km;</a:t>
            </a:r>
          </a:p>
        </p:txBody>
      </p:sp>
      <p:pic>
        <p:nvPicPr>
          <p:cNvPr id="6" name="Picture 5">
            <a:extLst>
              <a:ext uri="{FF2B5EF4-FFF2-40B4-BE49-F238E27FC236}">
                <a16:creationId xmlns:a16="http://schemas.microsoft.com/office/drawing/2014/main" id="{6523334D-0A10-40A2-9C0D-3C8C5BBCF57C}"/>
              </a:ext>
            </a:extLst>
          </p:cNvPr>
          <p:cNvPicPr>
            <a:picLocks noChangeAspect="1"/>
          </p:cNvPicPr>
          <p:nvPr/>
        </p:nvPicPr>
        <p:blipFill>
          <a:blip r:embed="rId2"/>
          <a:stretch>
            <a:fillRect/>
          </a:stretch>
        </p:blipFill>
        <p:spPr>
          <a:xfrm>
            <a:off x="8032291" y="0"/>
            <a:ext cx="4037086" cy="6858000"/>
          </a:xfrm>
          <a:prstGeom prst="rect">
            <a:avLst/>
          </a:prstGeom>
        </p:spPr>
      </p:pic>
      <p:pic>
        <p:nvPicPr>
          <p:cNvPr id="7" name="Picture 6">
            <a:extLst>
              <a:ext uri="{FF2B5EF4-FFF2-40B4-BE49-F238E27FC236}">
                <a16:creationId xmlns:a16="http://schemas.microsoft.com/office/drawing/2014/main" id="{BC7D8845-222C-4D2B-8176-0B76C0DECDF4}"/>
              </a:ext>
            </a:extLst>
          </p:cNvPr>
          <p:cNvPicPr>
            <a:picLocks noChangeAspect="1"/>
          </p:cNvPicPr>
          <p:nvPr/>
        </p:nvPicPr>
        <p:blipFill>
          <a:blip r:embed="rId3"/>
          <a:stretch>
            <a:fillRect/>
          </a:stretch>
        </p:blipFill>
        <p:spPr>
          <a:xfrm>
            <a:off x="3927910" y="3803850"/>
            <a:ext cx="3809199" cy="2644219"/>
          </a:xfrm>
          <a:prstGeom prst="rect">
            <a:avLst/>
          </a:prstGeom>
        </p:spPr>
      </p:pic>
      <p:pic>
        <p:nvPicPr>
          <p:cNvPr id="9" name="Picture 8">
            <a:extLst>
              <a:ext uri="{FF2B5EF4-FFF2-40B4-BE49-F238E27FC236}">
                <a16:creationId xmlns:a16="http://schemas.microsoft.com/office/drawing/2014/main" id="{5CD8AF20-D622-4FC4-B61A-6787348B6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510" y="428480"/>
            <a:ext cx="1400530" cy="1400530"/>
          </a:xfrm>
          <a:prstGeom prst="rect">
            <a:avLst/>
          </a:prstGeom>
        </p:spPr>
      </p:pic>
    </p:spTree>
    <p:extLst>
      <p:ext uri="{BB962C8B-B14F-4D97-AF65-F5344CB8AC3E}">
        <p14:creationId xmlns:p14="http://schemas.microsoft.com/office/powerpoint/2010/main" val="12655275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7C6B-2B3C-40F9-BBF4-5F638CF439BE}"/>
              </a:ext>
            </a:extLst>
          </p:cNvPr>
          <p:cNvSpPr>
            <a:spLocks noGrp="1"/>
          </p:cNvSpPr>
          <p:nvPr>
            <p:ph type="title"/>
          </p:nvPr>
        </p:nvSpPr>
        <p:spPr/>
        <p:txBody>
          <a:bodyPr/>
          <a:lstStyle/>
          <a:p>
            <a:r>
              <a:rPr lang="en-US" dirty="0"/>
              <a:t>1P/Halley’s Comet</a:t>
            </a:r>
          </a:p>
        </p:txBody>
      </p:sp>
      <p:sp>
        <p:nvSpPr>
          <p:cNvPr id="3" name="Content Placeholder 2">
            <a:extLst>
              <a:ext uri="{FF2B5EF4-FFF2-40B4-BE49-F238E27FC236}">
                <a16:creationId xmlns:a16="http://schemas.microsoft.com/office/drawing/2014/main" id="{CFCE3617-B866-4B76-8ABA-CC52635D9F87}"/>
              </a:ext>
            </a:extLst>
          </p:cNvPr>
          <p:cNvSpPr>
            <a:spLocks noGrp="1"/>
          </p:cNvSpPr>
          <p:nvPr>
            <p:ph idx="1"/>
          </p:nvPr>
        </p:nvSpPr>
        <p:spPr>
          <a:xfrm>
            <a:off x="1103313" y="2052918"/>
            <a:ext cx="3684588" cy="4195481"/>
          </a:xfrm>
        </p:spPr>
        <p:txBody>
          <a:bodyPr/>
          <a:lstStyle/>
          <a:p>
            <a:r>
              <a:rPr lang="en-US" dirty="0"/>
              <a:t>Recorded in ancient Greece and China between 468 and 466 BC</a:t>
            </a:r>
          </a:p>
          <a:p>
            <a:r>
              <a:rPr lang="en-US" dirty="0"/>
              <a:t>Recorded on cuneiform clay tablet between 22 and 28 164 BC, Babylon</a:t>
            </a:r>
          </a:p>
        </p:txBody>
      </p:sp>
      <p:pic>
        <p:nvPicPr>
          <p:cNvPr id="4" name="Picture 3">
            <a:extLst>
              <a:ext uri="{FF2B5EF4-FFF2-40B4-BE49-F238E27FC236}">
                <a16:creationId xmlns:a16="http://schemas.microsoft.com/office/drawing/2014/main" id="{925341C9-A7E7-45EC-9B05-5842BD0F3022}"/>
              </a:ext>
            </a:extLst>
          </p:cNvPr>
          <p:cNvPicPr>
            <a:picLocks noChangeAspect="1"/>
          </p:cNvPicPr>
          <p:nvPr/>
        </p:nvPicPr>
        <p:blipFill>
          <a:blip r:embed="rId2"/>
          <a:stretch>
            <a:fillRect/>
          </a:stretch>
        </p:blipFill>
        <p:spPr>
          <a:xfrm>
            <a:off x="7922672" y="0"/>
            <a:ext cx="4256323" cy="6858000"/>
          </a:xfrm>
          <a:prstGeom prst="rect">
            <a:avLst/>
          </a:prstGeom>
        </p:spPr>
      </p:pic>
      <p:pic>
        <p:nvPicPr>
          <p:cNvPr id="5" name="Picture 4">
            <a:extLst>
              <a:ext uri="{FF2B5EF4-FFF2-40B4-BE49-F238E27FC236}">
                <a16:creationId xmlns:a16="http://schemas.microsoft.com/office/drawing/2014/main" id="{524D571E-7072-4DE7-94EB-0E097A3A1725}"/>
              </a:ext>
            </a:extLst>
          </p:cNvPr>
          <p:cNvPicPr>
            <a:picLocks noChangeAspect="1"/>
          </p:cNvPicPr>
          <p:nvPr/>
        </p:nvPicPr>
        <p:blipFill>
          <a:blip r:embed="rId3"/>
          <a:stretch>
            <a:fillRect/>
          </a:stretch>
        </p:blipFill>
        <p:spPr>
          <a:xfrm>
            <a:off x="4269329" y="4150658"/>
            <a:ext cx="3415553" cy="2505157"/>
          </a:xfrm>
          <a:prstGeom prst="rect">
            <a:avLst/>
          </a:prstGeom>
        </p:spPr>
      </p:pic>
    </p:spTree>
    <p:extLst>
      <p:ext uri="{BB962C8B-B14F-4D97-AF65-F5344CB8AC3E}">
        <p14:creationId xmlns:p14="http://schemas.microsoft.com/office/powerpoint/2010/main" val="10641157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56551-FE93-4092-93D9-89AB69C13D6F}"/>
              </a:ext>
            </a:extLst>
          </p:cNvPr>
          <p:cNvSpPr>
            <a:spLocks noGrp="1"/>
          </p:cNvSpPr>
          <p:nvPr>
            <p:ph type="title"/>
          </p:nvPr>
        </p:nvSpPr>
        <p:spPr>
          <a:xfrm>
            <a:off x="646111" y="452718"/>
            <a:ext cx="11415901" cy="2777138"/>
          </a:xfrm>
        </p:spPr>
        <p:txBody>
          <a:bodyPr/>
          <a:lstStyle/>
          <a:p>
            <a:r>
              <a:rPr lang="en-US" dirty="0"/>
              <a:t>Chinese chronicle Records of the Grand Historian or </a:t>
            </a:r>
            <a:r>
              <a:rPr lang="en-US" dirty="0" err="1"/>
              <a:t>Shiji</a:t>
            </a:r>
            <a:r>
              <a:rPr lang="en-US" dirty="0"/>
              <a:t>, which describes a comet that appeared in the east and moved north in 240 BC</a:t>
            </a:r>
          </a:p>
        </p:txBody>
      </p:sp>
      <p:pic>
        <p:nvPicPr>
          <p:cNvPr id="4" name="Content Placeholder 3">
            <a:extLst>
              <a:ext uri="{FF2B5EF4-FFF2-40B4-BE49-F238E27FC236}">
                <a16:creationId xmlns:a16="http://schemas.microsoft.com/office/drawing/2014/main" id="{41B58190-5D6F-422D-A88B-E987D583F525}"/>
              </a:ext>
            </a:extLst>
          </p:cNvPr>
          <p:cNvPicPr>
            <a:picLocks noGrp="1" noChangeAspect="1"/>
          </p:cNvPicPr>
          <p:nvPr>
            <p:ph idx="1"/>
          </p:nvPr>
        </p:nvPicPr>
        <p:blipFill>
          <a:blip r:embed="rId2"/>
          <a:stretch>
            <a:fillRect/>
          </a:stretch>
        </p:blipFill>
        <p:spPr>
          <a:xfrm>
            <a:off x="6333565" y="3229856"/>
            <a:ext cx="5474075" cy="3549794"/>
          </a:xfrm>
          <a:prstGeom prst="rect">
            <a:avLst/>
          </a:prstGeom>
        </p:spPr>
      </p:pic>
    </p:spTree>
    <p:extLst>
      <p:ext uri="{BB962C8B-B14F-4D97-AF65-F5344CB8AC3E}">
        <p14:creationId xmlns:p14="http://schemas.microsoft.com/office/powerpoint/2010/main" val="30799448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B360A-6A4B-497C-9BE8-582D568778DA}"/>
              </a:ext>
            </a:extLst>
          </p:cNvPr>
          <p:cNvSpPr>
            <a:spLocks noGrp="1"/>
          </p:cNvSpPr>
          <p:nvPr>
            <p:ph type="title"/>
          </p:nvPr>
        </p:nvSpPr>
        <p:spPr/>
        <p:txBody>
          <a:bodyPr/>
          <a:lstStyle/>
          <a:p>
            <a:r>
              <a:rPr lang="en-US" dirty="0"/>
              <a:t>1006 BC</a:t>
            </a:r>
          </a:p>
        </p:txBody>
      </p:sp>
      <p:sp>
        <p:nvSpPr>
          <p:cNvPr id="3" name="Content Placeholder 2">
            <a:extLst>
              <a:ext uri="{FF2B5EF4-FFF2-40B4-BE49-F238E27FC236}">
                <a16:creationId xmlns:a16="http://schemas.microsoft.com/office/drawing/2014/main" id="{322D4A10-6737-4DA8-A9FF-35B99CAB36E9}"/>
              </a:ext>
            </a:extLst>
          </p:cNvPr>
          <p:cNvSpPr>
            <a:spLocks noGrp="1"/>
          </p:cNvSpPr>
          <p:nvPr>
            <p:ph idx="1"/>
          </p:nvPr>
        </p:nvSpPr>
        <p:spPr>
          <a:xfrm>
            <a:off x="1103312" y="2052918"/>
            <a:ext cx="3737629" cy="4195481"/>
          </a:xfrm>
        </p:spPr>
        <p:txBody>
          <a:bodyPr/>
          <a:lstStyle/>
          <a:p>
            <a:r>
              <a:rPr lang="en-US" dirty="0"/>
              <a:t>Battle of Hastings</a:t>
            </a:r>
          </a:p>
          <a:p>
            <a:r>
              <a:rPr lang="en-US" dirty="0"/>
              <a:t>Bad omen for Harold II of England</a:t>
            </a:r>
          </a:p>
          <a:p>
            <a:r>
              <a:rPr lang="en-US" dirty="0"/>
              <a:t>Good omen for William the Conqueror of Normandy</a:t>
            </a:r>
          </a:p>
          <a:p>
            <a:r>
              <a:rPr lang="en-US" dirty="0"/>
              <a:t>Bayeux Tapestry</a:t>
            </a:r>
          </a:p>
        </p:txBody>
      </p:sp>
      <p:pic>
        <p:nvPicPr>
          <p:cNvPr id="4" name="Picture 3">
            <a:extLst>
              <a:ext uri="{FF2B5EF4-FFF2-40B4-BE49-F238E27FC236}">
                <a16:creationId xmlns:a16="http://schemas.microsoft.com/office/drawing/2014/main" id="{1ACD911A-35AB-40D2-A93F-32E1AFE55BF9}"/>
              </a:ext>
            </a:extLst>
          </p:cNvPr>
          <p:cNvPicPr>
            <a:picLocks noChangeAspect="1"/>
          </p:cNvPicPr>
          <p:nvPr/>
        </p:nvPicPr>
        <p:blipFill>
          <a:blip r:embed="rId2"/>
          <a:stretch>
            <a:fillRect/>
          </a:stretch>
        </p:blipFill>
        <p:spPr>
          <a:xfrm>
            <a:off x="4937872" y="1314348"/>
            <a:ext cx="7038975" cy="4657725"/>
          </a:xfrm>
          <a:prstGeom prst="rect">
            <a:avLst/>
          </a:prstGeom>
        </p:spPr>
      </p:pic>
    </p:spTree>
    <p:extLst>
      <p:ext uri="{BB962C8B-B14F-4D97-AF65-F5344CB8AC3E}">
        <p14:creationId xmlns:p14="http://schemas.microsoft.com/office/powerpoint/2010/main" val="39727426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63A5F5-A9C9-4C66-A7F2-CD183979BCB0}"/>
              </a:ext>
            </a:extLst>
          </p:cNvPr>
          <p:cNvPicPr>
            <a:picLocks noChangeAspect="1"/>
          </p:cNvPicPr>
          <p:nvPr/>
        </p:nvPicPr>
        <p:blipFill>
          <a:blip r:embed="rId2"/>
          <a:stretch>
            <a:fillRect/>
          </a:stretch>
        </p:blipFill>
        <p:spPr>
          <a:xfrm>
            <a:off x="895350" y="251291"/>
            <a:ext cx="4927226" cy="5920618"/>
          </a:xfrm>
          <a:prstGeom prst="rect">
            <a:avLst/>
          </a:prstGeom>
        </p:spPr>
      </p:pic>
      <p:pic>
        <p:nvPicPr>
          <p:cNvPr id="5" name="Picture 4">
            <a:extLst>
              <a:ext uri="{FF2B5EF4-FFF2-40B4-BE49-F238E27FC236}">
                <a16:creationId xmlns:a16="http://schemas.microsoft.com/office/drawing/2014/main" id="{4DCCE8E5-6556-4128-BBDB-63B9E454918E}"/>
              </a:ext>
            </a:extLst>
          </p:cNvPr>
          <p:cNvPicPr>
            <a:picLocks noChangeAspect="1"/>
          </p:cNvPicPr>
          <p:nvPr/>
        </p:nvPicPr>
        <p:blipFill>
          <a:blip r:embed="rId3"/>
          <a:stretch>
            <a:fillRect/>
          </a:stretch>
        </p:blipFill>
        <p:spPr>
          <a:xfrm>
            <a:off x="6838949" y="251291"/>
            <a:ext cx="4722805" cy="5920618"/>
          </a:xfrm>
          <a:prstGeom prst="rect">
            <a:avLst/>
          </a:prstGeom>
        </p:spPr>
      </p:pic>
    </p:spTree>
    <p:extLst>
      <p:ext uri="{BB962C8B-B14F-4D97-AF65-F5344CB8AC3E}">
        <p14:creationId xmlns:p14="http://schemas.microsoft.com/office/powerpoint/2010/main" val="3385538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B3F897-EBD7-48B1-9C6C-CA13315829CA}"/>
              </a:ext>
            </a:extLst>
          </p:cNvPr>
          <p:cNvSpPr>
            <a:spLocks noGrp="1"/>
          </p:cNvSpPr>
          <p:nvPr>
            <p:ph type="title"/>
          </p:nvPr>
        </p:nvSpPr>
        <p:spPr>
          <a:xfrm>
            <a:off x="646112" y="452718"/>
            <a:ext cx="6216602" cy="1400530"/>
          </a:xfrm>
        </p:spPr>
        <p:txBody>
          <a:bodyPr/>
          <a:lstStyle/>
          <a:p>
            <a:r>
              <a:rPr lang="en-US" dirty="0"/>
              <a:t>NEAR SHOEMAKER, 1997, 2000-2001</a:t>
            </a:r>
          </a:p>
        </p:txBody>
      </p:sp>
      <p:sp>
        <p:nvSpPr>
          <p:cNvPr id="6" name="Content Placeholder 5">
            <a:extLst>
              <a:ext uri="{FF2B5EF4-FFF2-40B4-BE49-F238E27FC236}">
                <a16:creationId xmlns:a16="http://schemas.microsoft.com/office/drawing/2014/main" id="{976450BC-D50B-469D-A5B1-D24DE0F9C6EC}"/>
              </a:ext>
            </a:extLst>
          </p:cNvPr>
          <p:cNvSpPr>
            <a:spLocks noGrp="1"/>
          </p:cNvSpPr>
          <p:nvPr>
            <p:ph idx="1"/>
          </p:nvPr>
        </p:nvSpPr>
        <p:spPr/>
        <p:txBody>
          <a:bodyPr/>
          <a:lstStyle/>
          <a:p>
            <a:r>
              <a:rPr lang="en-US" dirty="0"/>
              <a:t>253 Mathilde, 1997</a:t>
            </a:r>
          </a:p>
          <a:p>
            <a:r>
              <a:rPr lang="en-US" dirty="0"/>
              <a:t>433 Eros, 2000-2001</a:t>
            </a:r>
          </a:p>
        </p:txBody>
      </p:sp>
      <p:pic>
        <p:nvPicPr>
          <p:cNvPr id="7" name="Picture 6">
            <a:extLst>
              <a:ext uri="{FF2B5EF4-FFF2-40B4-BE49-F238E27FC236}">
                <a16:creationId xmlns:a16="http://schemas.microsoft.com/office/drawing/2014/main" id="{9BDF3336-2F16-4534-B583-A9A89F3DFC67}"/>
              </a:ext>
            </a:extLst>
          </p:cNvPr>
          <p:cNvPicPr>
            <a:picLocks noChangeAspect="1"/>
          </p:cNvPicPr>
          <p:nvPr/>
        </p:nvPicPr>
        <p:blipFill>
          <a:blip r:embed="rId2"/>
          <a:stretch>
            <a:fillRect/>
          </a:stretch>
        </p:blipFill>
        <p:spPr>
          <a:xfrm>
            <a:off x="7157470" y="210555"/>
            <a:ext cx="4852278" cy="6394224"/>
          </a:xfrm>
          <a:prstGeom prst="rect">
            <a:avLst/>
          </a:prstGeom>
        </p:spPr>
      </p:pic>
      <p:pic>
        <p:nvPicPr>
          <p:cNvPr id="9" name="Picture 8" descr="A drawing of a cartoon character&#10;&#10;Description automatically generated">
            <a:extLst>
              <a:ext uri="{FF2B5EF4-FFF2-40B4-BE49-F238E27FC236}">
                <a16:creationId xmlns:a16="http://schemas.microsoft.com/office/drawing/2014/main" id="{05B83D91-54DE-492F-9E0C-49C313FA9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525" y="3524249"/>
            <a:ext cx="3276600" cy="2724150"/>
          </a:xfrm>
          <a:prstGeom prst="rect">
            <a:avLst/>
          </a:prstGeom>
        </p:spPr>
      </p:pic>
    </p:spTree>
    <p:extLst>
      <p:ext uri="{BB962C8B-B14F-4D97-AF65-F5344CB8AC3E}">
        <p14:creationId xmlns:p14="http://schemas.microsoft.com/office/powerpoint/2010/main" val="8853966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EF5D-625C-43A0-9049-3B245A747CAC}"/>
              </a:ext>
            </a:extLst>
          </p:cNvPr>
          <p:cNvSpPr>
            <a:spLocks noGrp="1"/>
          </p:cNvSpPr>
          <p:nvPr>
            <p:ph type="title"/>
          </p:nvPr>
        </p:nvSpPr>
        <p:spPr/>
        <p:txBody>
          <a:bodyPr/>
          <a:lstStyle/>
          <a:p>
            <a:r>
              <a:rPr lang="en-US" dirty="0"/>
              <a:t>Edmond Halley</a:t>
            </a:r>
          </a:p>
        </p:txBody>
      </p:sp>
      <p:sp>
        <p:nvSpPr>
          <p:cNvPr id="3" name="Content Placeholder 2">
            <a:extLst>
              <a:ext uri="{FF2B5EF4-FFF2-40B4-BE49-F238E27FC236}">
                <a16:creationId xmlns:a16="http://schemas.microsoft.com/office/drawing/2014/main" id="{DB1917CC-D7B1-489C-9AE2-88A4C23B9468}"/>
              </a:ext>
            </a:extLst>
          </p:cNvPr>
          <p:cNvSpPr>
            <a:spLocks noGrp="1"/>
          </p:cNvSpPr>
          <p:nvPr>
            <p:ph idx="1"/>
          </p:nvPr>
        </p:nvSpPr>
        <p:spPr>
          <a:xfrm>
            <a:off x="1103312" y="2052918"/>
            <a:ext cx="6198441" cy="4195481"/>
          </a:xfrm>
        </p:spPr>
        <p:txBody>
          <a:bodyPr/>
          <a:lstStyle/>
          <a:p>
            <a:r>
              <a:rPr lang="en-US" dirty="0"/>
              <a:t>The comet appeared in 1531, 1607 and 1682. Halley predicted that  the same comet could return to Earth in 1758. Halley did not live long enough to see its return – he died in 1742 – but his discovery inspired others to name the comet after </a:t>
            </a:r>
            <a:r>
              <a:rPr lang="en-US" dirty="0" smtClean="0"/>
              <a:t>him</a:t>
            </a:r>
          </a:p>
          <a:p>
            <a:r>
              <a:rPr lang="en-US" dirty="0" smtClean="0">
                <a:hlinkClick r:id="rId2"/>
              </a:rPr>
              <a:t>HALLEY’S COMET 1985-86</a:t>
            </a:r>
            <a:r>
              <a:rPr lang="en-US" dirty="0" smtClean="0"/>
              <a:t> VIDEO</a:t>
            </a:r>
          </a:p>
          <a:p>
            <a:r>
              <a:rPr lang="en-US" dirty="0" smtClean="0"/>
              <a:t>76 YEAR PERIOD</a:t>
            </a:r>
          </a:p>
          <a:p>
            <a:r>
              <a:rPr lang="en-US" dirty="0" smtClean="0"/>
              <a:t>NEXT TIME 2061-62</a:t>
            </a:r>
            <a:endParaRPr lang="en-US" dirty="0"/>
          </a:p>
        </p:txBody>
      </p:sp>
      <p:pic>
        <p:nvPicPr>
          <p:cNvPr id="4" name="Picture 3">
            <a:extLst>
              <a:ext uri="{FF2B5EF4-FFF2-40B4-BE49-F238E27FC236}">
                <a16:creationId xmlns:a16="http://schemas.microsoft.com/office/drawing/2014/main" id="{A8087373-C92C-4839-95A6-32E42CA67422}"/>
              </a:ext>
            </a:extLst>
          </p:cNvPr>
          <p:cNvPicPr>
            <a:picLocks noChangeAspect="1"/>
          </p:cNvPicPr>
          <p:nvPr/>
        </p:nvPicPr>
        <p:blipFill>
          <a:blip r:embed="rId3"/>
          <a:stretch>
            <a:fillRect/>
          </a:stretch>
        </p:blipFill>
        <p:spPr>
          <a:xfrm>
            <a:off x="7795932" y="819990"/>
            <a:ext cx="4105035" cy="5218020"/>
          </a:xfrm>
          <a:prstGeom prst="rect">
            <a:avLst/>
          </a:prstGeom>
        </p:spPr>
      </p:pic>
    </p:spTree>
    <p:extLst>
      <p:ext uri="{BB962C8B-B14F-4D97-AF65-F5344CB8AC3E}">
        <p14:creationId xmlns:p14="http://schemas.microsoft.com/office/powerpoint/2010/main" val="18146868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A81C-4F85-4383-9928-99D6603DAB18}"/>
              </a:ext>
            </a:extLst>
          </p:cNvPr>
          <p:cNvSpPr>
            <a:spLocks noGrp="1"/>
          </p:cNvSpPr>
          <p:nvPr>
            <p:ph type="title"/>
          </p:nvPr>
        </p:nvSpPr>
        <p:spPr/>
        <p:txBody>
          <a:bodyPr/>
          <a:lstStyle/>
          <a:p>
            <a:r>
              <a:rPr lang="en-US" dirty="0"/>
              <a:t>Giotto, 1986</a:t>
            </a:r>
          </a:p>
        </p:txBody>
      </p:sp>
      <p:sp>
        <p:nvSpPr>
          <p:cNvPr id="3" name="Content Placeholder 2">
            <a:extLst>
              <a:ext uri="{FF2B5EF4-FFF2-40B4-BE49-F238E27FC236}">
                <a16:creationId xmlns:a16="http://schemas.microsoft.com/office/drawing/2014/main" id="{D7DAC88C-D098-4109-9442-3F40F938B4BC}"/>
              </a:ext>
            </a:extLst>
          </p:cNvPr>
          <p:cNvSpPr>
            <a:spLocks noGrp="1"/>
          </p:cNvSpPr>
          <p:nvPr>
            <p:ph idx="1"/>
          </p:nvPr>
        </p:nvSpPr>
        <p:spPr>
          <a:xfrm>
            <a:off x="1103312" y="2052918"/>
            <a:ext cx="3764523" cy="4195481"/>
          </a:xfrm>
        </p:spPr>
        <p:txBody>
          <a:bodyPr>
            <a:normAutofit/>
          </a:bodyPr>
          <a:lstStyle/>
          <a:p>
            <a:r>
              <a:rPr lang="en-US" sz="2800" dirty="0"/>
              <a:t>1P/Halley</a:t>
            </a:r>
          </a:p>
          <a:p>
            <a:r>
              <a:rPr lang="en-US" sz="2800" dirty="0"/>
              <a:t>Minimum distance 596 km; went on to visit comet 26P/Grigg-</a:t>
            </a:r>
            <a:r>
              <a:rPr lang="en-US" sz="2800" dirty="0" err="1"/>
              <a:t>Skjellerup</a:t>
            </a:r>
            <a:endParaRPr lang="en-US" sz="2800" dirty="0"/>
          </a:p>
        </p:txBody>
      </p:sp>
      <p:pic>
        <p:nvPicPr>
          <p:cNvPr id="4" name="Picture 3">
            <a:extLst>
              <a:ext uri="{FF2B5EF4-FFF2-40B4-BE49-F238E27FC236}">
                <a16:creationId xmlns:a16="http://schemas.microsoft.com/office/drawing/2014/main" id="{7D03F931-41C2-4830-B070-1543460EB633}"/>
              </a:ext>
            </a:extLst>
          </p:cNvPr>
          <p:cNvPicPr>
            <a:picLocks noChangeAspect="1"/>
          </p:cNvPicPr>
          <p:nvPr/>
        </p:nvPicPr>
        <p:blipFill>
          <a:blip r:embed="rId2"/>
          <a:stretch>
            <a:fillRect/>
          </a:stretch>
        </p:blipFill>
        <p:spPr>
          <a:xfrm>
            <a:off x="6250641" y="1194753"/>
            <a:ext cx="5715000" cy="3810000"/>
          </a:xfrm>
          <a:prstGeom prst="rect">
            <a:avLst/>
          </a:prstGeom>
        </p:spPr>
      </p:pic>
      <p:pic>
        <p:nvPicPr>
          <p:cNvPr id="6" name="Picture 5" descr="A close up of a sign&#10;&#10;Description automatically generated">
            <a:extLst>
              <a:ext uri="{FF2B5EF4-FFF2-40B4-BE49-F238E27FC236}">
                <a16:creationId xmlns:a16="http://schemas.microsoft.com/office/drawing/2014/main" id="{B92CE02A-62C8-4C03-97A4-C056A9993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212" y="4249271"/>
            <a:ext cx="2185148" cy="2185148"/>
          </a:xfrm>
          <a:prstGeom prst="rect">
            <a:avLst/>
          </a:prstGeom>
        </p:spPr>
      </p:pic>
    </p:spTree>
    <p:extLst>
      <p:ext uri="{BB962C8B-B14F-4D97-AF65-F5344CB8AC3E}">
        <p14:creationId xmlns:p14="http://schemas.microsoft.com/office/powerpoint/2010/main" val="35863415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2B2B8-181A-4500-A7AC-E6EC531FD291}"/>
              </a:ext>
            </a:extLst>
          </p:cNvPr>
          <p:cNvSpPr>
            <a:spLocks noGrp="1"/>
          </p:cNvSpPr>
          <p:nvPr>
            <p:ph type="title"/>
          </p:nvPr>
        </p:nvSpPr>
        <p:spPr>
          <a:xfrm>
            <a:off x="646112" y="452718"/>
            <a:ext cx="4062870" cy="1400530"/>
          </a:xfrm>
        </p:spPr>
        <p:txBody>
          <a:bodyPr/>
          <a:lstStyle/>
          <a:p>
            <a:r>
              <a:rPr lang="en-US" dirty="0"/>
              <a:t>Giotto’s Journey</a:t>
            </a:r>
          </a:p>
        </p:txBody>
      </p:sp>
      <p:sp>
        <p:nvSpPr>
          <p:cNvPr id="3" name="Content Placeholder 2">
            <a:extLst>
              <a:ext uri="{FF2B5EF4-FFF2-40B4-BE49-F238E27FC236}">
                <a16:creationId xmlns:a16="http://schemas.microsoft.com/office/drawing/2014/main" id="{2B2E9622-BDA1-4672-9FFF-9BEE22D7FB86}"/>
              </a:ext>
            </a:extLst>
          </p:cNvPr>
          <p:cNvSpPr>
            <a:spLocks noGrp="1"/>
          </p:cNvSpPr>
          <p:nvPr>
            <p:ph idx="1"/>
          </p:nvPr>
        </p:nvSpPr>
        <p:spPr/>
        <p:txBody>
          <a:bodyPr/>
          <a:lstStyle/>
          <a:p>
            <a:r>
              <a:rPr lang="en-US" dirty="0">
                <a:hlinkClick r:id="rId2"/>
              </a:rPr>
              <a:t>VIDEO</a:t>
            </a:r>
            <a:endParaRPr lang="en-US" dirty="0"/>
          </a:p>
          <a:p>
            <a:r>
              <a:rPr lang="en-US" dirty="0">
                <a:hlinkClick r:id="rId3"/>
              </a:rPr>
              <a:t>NEWS BRIEF</a:t>
            </a:r>
            <a:endParaRPr lang="en-US" dirty="0"/>
          </a:p>
          <a:p>
            <a:r>
              <a:rPr lang="en-US" dirty="0">
                <a:hlinkClick r:id="rId4"/>
              </a:rPr>
              <a:t>ANIMATION</a:t>
            </a:r>
            <a:endParaRPr lang="en-US" dirty="0"/>
          </a:p>
        </p:txBody>
      </p:sp>
      <p:pic>
        <p:nvPicPr>
          <p:cNvPr id="4" name="Picture 3">
            <a:extLst>
              <a:ext uri="{FF2B5EF4-FFF2-40B4-BE49-F238E27FC236}">
                <a16:creationId xmlns:a16="http://schemas.microsoft.com/office/drawing/2014/main" id="{482E5D1C-51A8-4A15-9BC5-62199F1BB8E0}"/>
              </a:ext>
            </a:extLst>
          </p:cNvPr>
          <p:cNvPicPr>
            <a:picLocks noChangeAspect="1"/>
          </p:cNvPicPr>
          <p:nvPr/>
        </p:nvPicPr>
        <p:blipFill>
          <a:blip r:embed="rId5"/>
          <a:stretch>
            <a:fillRect/>
          </a:stretch>
        </p:blipFill>
        <p:spPr>
          <a:xfrm>
            <a:off x="4843183" y="766484"/>
            <a:ext cx="7065482" cy="5638798"/>
          </a:xfrm>
          <a:prstGeom prst="rect">
            <a:avLst/>
          </a:prstGeom>
        </p:spPr>
      </p:pic>
      <p:pic>
        <p:nvPicPr>
          <p:cNvPr id="6" name="Picture 5">
            <a:extLst>
              <a:ext uri="{FF2B5EF4-FFF2-40B4-BE49-F238E27FC236}">
                <a16:creationId xmlns:a16="http://schemas.microsoft.com/office/drawing/2014/main" id="{02BA18E5-8F12-4427-9385-0EA73AB74564}"/>
              </a:ext>
            </a:extLst>
          </p:cNvPr>
          <p:cNvPicPr>
            <a:picLocks noChangeAspect="1"/>
          </p:cNvPicPr>
          <p:nvPr/>
        </p:nvPicPr>
        <p:blipFill>
          <a:blip r:embed="rId6"/>
          <a:stretch>
            <a:fillRect/>
          </a:stretch>
        </p:blipFill>
        <p:spPr>
          <a:xfrm>
            <a:off x="133924" y="3585883"/>
            <a:ext cx="4575057" cy="3050038"/>
          </a:xfrm>
          <a:prstGeom prst="rect">
            <a:avLst/>
          </a:prstGeom>
        </p:spPr>
      </p:pic>
    </p:spTree>
    <p:extLst>
      <p:ext uri="{BB962C8B-B14F-4D97-AF65-F5344CB8AC3E}">
        <p14:creationId xmlns:p14="http://schemas.microsoft.com/office/powerpoint/2010/main" val="38374999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4A3E-FE55-4417-AA45-0B67F6D557AE}"/>
              </a:ext>
            </a:extLst>
          </p:cNvPr>
          <p:cNvSpPr>
            <a:spLocks noGrp="1"/>
          </p:cNvSpPr>
          <p:nvPr>
            <p:ph type="title"/>
          </p:nvPr>
        </p:nvSpPr>
        <p:spPr>
          <a:xfrm>
            <a:off x="646111" y="452718"/>
            <a:ext cx="2474161" cy="2007678"/>
          </a:xfrm>
        </p:spPr>
        <p:txBody>
          <a:bodyPr/>
          <a:lstStyle/>
          <a:p>
            <a:r>
              <a:rPr lang="en-US" dirty="0"/>
              <a:t>Deep Space 1, 2001</a:t>
            </a:r>
          </a:p>
        </p:txBody>
      </p:sp>
      <p:sp>
        <p:nvSpPr>
          <p:cNvPr id="3" name="Content Placeholder 2">
            <a:extLst>
              <a:ext uri="{FF2B5EF4-FFF2-40B4-BE49-F238E27FC236}">
                <a16:creationId xmlns:a16="http://schemas.microsoft.com/office/drawing/2014/main" id="{F6D64E4D-D48C-44E5-8942-D7155EA87B21}"/>
              </a:ext>
            </a:extLst>
          </p:cNvPr>
          <p:cNvSpPr>
            <a:spLocks noGrp="1"/>
          </p:cNvSpPr>
          <p:nvPr>
            <p:ph idx="1"/>
          </p:nvPr>
        </p:nvSpPr>
        <p:spPr>
          <a:xfrm>
            <a:off x="433634" y="2762054"/>
            <a:ext cx="2828040" cy="3486345"/>
          </a:xfrm>
        </p:spPr>
        <p:txBody>
          <a:bodyPr/>
          <a:lstStyle/>
          <a:p>
            <a:r>
              <a:rPr lang="en-US" dirty="0"/>
              <a:t>Comet 19P/</a:t>
            </a:r>
            <a:r>
              <a:rPr lang="en-US" dirty="0" err="1"/>
              <a:t>Borrelly</a:t>
            </a:r>
            <a:endParaRPr lang="en-US" dirty="0"/>
          </a:p>
          <a:p>
            <a:r>
              <a:rPr lang="en-US" dirty="0"/>
              <a:t> Previously visited asteroid 9969 Braille</a:t>
            </a:r>
          </a:p>
          <a:p>
            <a:endParaRPr lang="en-US" dirty="0"/>
          </a:p>
        </p:txBody>
      </p:sp>
      <p:pic>
        <p:nvPicPr>
          <p:cNvPr id="6" name="Picture 5">
            <a:extLst>
              <a:ext uri="{FF2B5EF4-FFF2-40B4-BE49-F238E27FC236}">
                <a16:creationId xmlns:a16="http://schemas.microsoft.com/office/drawing/2014/main" id="{E1BCB8FA-B0CE-4941-863E-D2682CCE455F}"/>
              </a:ext>
            </a:extLst>
          </p:cNvPr>
          <p:cNvPicPr>
            <a:picLocks noChangeAspect="1"/>
          </p:cNvPicPr>
          <p:nvPr/>
        </p:nvPicPr>
        <p:blipFill>
          <a:blip r:embed="rId2"/>
          <a:stretch>
            <a:fillRect/>
          </a:stretch>
        </p:blipFill>
        <p:spPr>
          <a:xfrm>
            <a:off x="3515459" y="0"/>
            <a:ext cx="8743267" cy="6858000"/>
          </a:xfrm>
          <a:prstGeom prst="rect">
            <a:avLst/>
          </a:prstGeom>
        </p:spPr>
      </p:pic>
      <p:pic>
        <p:nvPicPr>
          <p:cNvPr id="8" name="Picture 7" descr="A drawing of a cartoon character&#10;&#10;Description automatically generated">
            <a:extLst>
              <a:ext uri="{FF2B5EF4-FFF2-40B4-BE49-F238E27FC236}">
                <a16:creationId xmlns:a16="http://schemas.microsoft.com/office/drawing/2014/main" id="{2137C553-1C6B-4A08-9C60-3E7E84A48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24" y="4810697"/>
            <a:ext cx="1917962" cy="1594585"/>
          </a:xfrm>
          <a:prstGeom prst="rect">
            <a:avLst/>
          </a:prstGeom>
        </p:spPr>
      </p:pic>
    </p:spTree>
    <p:extLst>
      <p:ext uri="{BB962C8B-B14F-4D97-AF65-F5344CB8AC3E}">
        <p14:creationId xmlns:p14="http://schemas.microsoft.com/office/powerpoint/2010/main" val="23225112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7F9F6-F295-41E3-84D6-5F8C5B3A4B6E}"/>
              </a:ext>
            </a:extLst>
          </p:cNvPr>
          <p:cNvSpPr>
            <a:spLocks noGrp="1"/>
          </p:cNvSpPr>
          <p:nvPr>
            <p:ph type="title"/>
          </p:nvPr>
        </p:nvSpPr>
        <p:spPr/>
        <p:txBody>
          <a:bodyPr/>
          <a:lstStyle/>
          <a:p>
            <a:r>
              <a:rPr lang="en-US" dirty="0"/>
              <a:t>Comet 19P/</a:t>
            </a:r>
            <a:r>
              <a:rPr lang="en-US" dirty="0" err="1"/>
              <a:t>Borrelly</a:t>
            </a:r>
            <a:r>
              <a:rPr lang="en-US" dirty="0"/>
              <a:t/>
            </a:r>
            <a:br>
              <a:rPr lang="en-US" dirty="0"/>
            </a:br>
            <a:endParaRPr lang="en-US" dirty="0"/>
          </a:p>
        </p:txBody>
      </p:sp>
      <p:sp>
        <p:nvSpPr>
          <p:cNvPr id="3" name="Content Placeholder 2">
            <a:extLst>
              <a:ext uri="{FF2B5EF4-FFF2-40B4-BE49-F238E27FC236}">
                <a16:creationId xmlns:a16="http://schemas.microsoft.com/office/drawing/2014/main" id="{25BFEFCF-7460-4A9E-B916-3EFE5DD07279}"/>
              </a:ext>
            </a:extLst>
          </p:cNvPr>
          <p:cNvSpPr>
            <a:spLocks noGrp="1"/>
          </p:cNvSpPr>
          <p:nvPr>
            <p:ph idx="1"/>
          </p:nvPr>
        </p:nvSpPr>
        <p:spPr>
          <a:xfrm>
            <a:off x="1103312" y="2052918"/>
            <a:ext cx="3006775" cy="4195481"/>
          </a:xfrm>
        </p:spPr>
        <p:txBody>
          <a:bodyPr/>
          <a:lstStyle/>
          <a:p>
            <a:r>
              <a:rPr lang="en-US" dirty="0">
                <a:hlinkClick r:id="rId2"/>
              </a:rPr>
              <a:t>TRAJECTORIES</a:t>
            </a:r>
            <a:endParaRPr lang="en-US" dirty="0"/>
          </a:p>
          <a:p>
            <a:endParaRPr lang="en-US" dirty="0"/>
          </a:p>
        </p:txBody>
      </p:sp>
      <p:pic>
        <p:nvPicPr>
          <p:cNvPr id="4" name="Picture 3">
            <a:extLst>
              <a:ext uri="{FF2B5EF4-FFF2-40B4-BE49-F238E27FC236}">
                <a16:creationId xmlns:a16="http://schemas.microsoft.com/office/drawing/2014/main" id="{2DB8C4E4-7C60-4A28-811B-E5F2A932977A}"/>
              </a:ext>
            </a:extLst>
          </p:cNvPr>
          <p:cNvPicPr>
            <a:picLocks noChangeAspect="1"/>
          </p:cNvPicPr>
          <p:nvPr/>
        </p:nvPicPr>
        <p:blipFill>
          <a:blip r:embed="rId3"/>
          <a:stretch>
            <a:fillRect/>
          </a:stretch>
        </p:blipFill>
        <p:spPr>
          <a:xfrm>
            <a:off x="5131325" y="1593129"/>
            <a:ext cx="6576766" cy="4932575"/>
          </a:xfrm>
          <a:prstGeom prst="rect">
            <a:avLst/>
          </a:prstGeom>
        </p:spPr>
      </p:pic>
      <p:pic>
        <p:nvPicPr>
          <p:cNvPr id="5" name="Picture 4">
            <a:extLst>
              <a:ext uri="{FF2B5EF4-FFF2-40B4-BE49-F238E27FC236}">
                <a16:creationId xmlns:a16="http://schemas.microsoft.com/office/drawing/2014/main" id="{9F15C5EF-D5D5-4342-B33C-70BC2FDA4839}"/>
              </a:ext>
            </a:extLst>
          </p:cNvPr>
          <p:cNvPicPr>
            <a:picLocks noChangeAspect="1"/>
          </p:cNvPicPr>
          <p:nvPr/>
        </p:nvPicPr>
        <p:blipFill>
          <a:blip r:embed="rId4"/>
          <a:stretch>
            <a:fillRect/>
          </a:stretch>
        </p:blipFill>
        <p:spPr>
          <a:xfrm>
            <a:off x="925416" y="2989672"/>
            <a:ext cx="3034056" cy="3034056"/>
          </a:xfrm>
          <a:prstGeom prst="rect">
            <a:avLst/>
          </a:prstGeom>
        </p:spPr>
      </p:pic>
    </p:spTree>
    <p:extLst>
      <p:ext uri="{BB962C8B-B14F-4D97-AF65-F5344CB8AC3E}">
        <p14:creationId xmlns:p14="http://schemas.microsoft.com/office/powerpoint/2010/main" val="3093794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AF83C4-6208-47E6-9163-BB7CCE54374B}"/>
              </a:ext>
            </a:extLst>
          </p:cNvPr>
          <p:cNvPicPr>
            <a:picLocks noChangeAspect="1"/>
          </p:cNvPicPr>
          <p:nvPr/>
        </p:nvPicPr>
        <p:blipFill>
          <a:blip r:embed="rId2"/>
          <a:stretch>
            <a:fillRect/>
          </a:stretch>
        </p:blipFill>
        <p:spPr>
          <a:xfrm>
            <a:off x="244728" y="328076"/>
            <a:ext cx="11570567" cy="6529924"/>
          </a:xfrm>
          <a:prstGeom prst="rect">
            <a:avLst/>
          </a:prstGeom>
        </p:spPr>
      </p:pic>
    </p:spTree>
    <p:extLst>
      <p:ext uri="{BB962C8B-B14F-4D97-AF65-F5344CB8AC3E}">
        <p14:creationId xmlns:p14="http://schemas.microsoft.com/office/powerpoint/2010/main" val="30741721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DC858-7FB1-4EE8-99EF-8DE0AA05C150}"/>
              </a:ext>
            </a:extLst>
          </p:cNvPr>
          <p:cNvSpPr>
            <a:spLocks noGrp="1"/>
          </p:cNvSpPr>
          <p:nvPr>
            <p:ph type="title"/>
          </p:nvPr>
        </p:nvSpPr>
        <p:spPr/>
        <p:txBody>
          <a:bodyPr/>
          <a:lstStyle/>
          <a:p>
            <a:r>
              <a:rPr lang="en-US" dirty="0"/>
              <a:t>Live tracker for 19P </a:t>
            </a:r>
            <a:r>
              <a:rPr lang="en-US" dirty="0" err="1"/>
              <a:t>Borrelly</a:t>
            </a:r>
            <a:endParaRPr lang="en-US" dirty="0"/>
          </a:p>
        </p:txBody>
      </p:sp>
      <p:sp>
        <p:nvSpPr>
          <p:cNvPr id="3" name="Content Placeholder 2">
            <a:extLst>
              <a:ext uri="{FF2B5EF4-FFF2-40B4-BE49-F238E27FC236}">
                <a16:creationId xmlns:a16="http://schemas.microsoft.com/office/drawing/2014/main" id="{A7987732-4EED-42FB-8A30-16174C7311F8}"/>
              </a:ext>
            </a:extLst>
          </p:cNvPr>
          <p:cNvSpPr>
            <a:spLocks noGrp="1"/>
          </p:cNvSpPr>
          <p:nvPr>
            <p:ph idx="1"/>
          </p:nvPr>
        </p:nvSpPr>
        <p:spPr>
          <a:xfrm>
            <a:off x="1103312" y="2052918"/>
            <a:ext cx="3525249" cy="4195481"/>
          </a:xfrm>
        </p:spPr>
        <p:txBody>
          <a:bodyPr/>
          <a:lstStyle/>
          <a:p>
            <a:pPr marL="0" indent="0">
              <a:buNone/>
            </a:pPr>
            <a:r>
              <a:rPr lang="en-US" dirty="0">
                <a:hlinkClick r:id="rId2"/>
              </a:rPr>
              <a:t>TRACKER</a:t>
            </a:r>
            <a:endParaRPr lang="en-US" dirty="0"/>
          </a:p>
          <a:p>
            <a:pPr marL="0" indent="0">
              <a:buNone/>
            </a:pPr>
            <a:r>
              <a:rPr lang="en-US" dirty="0">
                <a:hlinkClick r:id="rId3"/>
              </a:rPr>
              <a:t>3D SIMULATOR</a:t>
            </a:r>
            <a:endParaRPr lang="en-US" dirty="0"/>
          </a:p>
        </p:txBody>
      </p:sp>
      <p:pic>
        <p:nvPicPr>
          <p:cNvPr id="5" name="Picture 4">
            <a:extLst>
              <a:ext uri="{FF2B5EF4-FFF2-40B4-BE49-F238E27FC236}">
                <a16:creationId xmlns:a16="http://schemas.microsoft.com/office/drawing/2014/main" id="{D491ABB8-A81D-455B-8E52-30826E68D38A}"/>
              </a:ext>
            </a:extLst>
          </p:cNvPr>
          <p:cNvPicPr>
            <a:picLocks noChangeAspect="1"/>
          </p:cNvPicPr>
          <p:nvPr/>
        </p:nvPicPr>
        <p:blipFill>
          <a:blip r:embed="rId4"/>
          <a:stretch>
            <a:fillRect/>
          </a:stretch>
        </p:blipFill>
        <p:spPr>
          <a:xfrm>
            <a:off x="4434723" y="1433660"/>
            <a:ext cx="7359044" cy="3798216"/>
          </a:xfrm>
          <a:prstGeom prst="rect">
            <a:avLst/>
          </a:prstGeom>
        </p:spPr>
      </p:pic>
      <p:sp>
        <p:nvSpPr>
          <p:cNvPr id="6" name="TextBox 5">
            <a:extLst>
              <a:ext uri="{FF2B5EF4-FFF2-40B4-BE49-F238E27FC236}">
                <a16:creationId xmlns:a16="http://schemas.microsoft.com/office/drawing/2014/main" id="{9353CC26-8ADD-40E6-A3E8-9E0B1E62EE01}"/>
              </a:ext>
            </a:extLst>
          </p:cNvPr>
          <p:cNvSpPr txBox="1"/>
          <p:nvPr/>
        </p:nvSpPr>
        <p:spPr>
          <a:xfrm>
            <a:off x="6183983" y="5231876"/>
            <a:ext cx="4270342" cy="646331"/>
          </a:xfrm>
          <a:prstGeom prst="rect">
            <a:avLst/>
          </a:prstGeom>
          <a:noFill/>
        </p:spPr>
        <p:txBody>
          <a:bodyPr wrap="square" rtlCol="0">
            <a:spAutoFit/>
          </a:bodyPr>
          <a:lstStyle/>
          <a:p>
            <a:r>
              <a:rPr lang="en-US"/>
              <a:t>Comet 19P/Borrelly in Ophiucus on April, 24 2019</a:t>
            </a:r>
            <a:endParaRPr lang="en-US" dirty="0"/>
          </a:p>
        </p:txBody>
      </p:sp>
    </p:spTree>
    <p:extLst>
      <p:ext uri="{BB962C8B-B14F-4D97-AF65-F5344CB8AC3E}">
        <p14:creationId xmlns:p14="http://schemas.microsoft.com/office/powerpoint/2010/main" val="18204236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C382C-AB40-489F-95C0-B45067D5A6FE}"/>
              </a:ext>
            </a:extLst>
          </p:cNvPr>
          <p:cNvSpPr>
            <a:spLocks noGrp="1"/>
          </p:cNvSpPr>
          <p:nvPr>
            <p:ph type="title"/>
          </p:nvPr>
        </p:nvSpPr>
        <p:spPr>
          <a:xfrm>
            <a:off x="646111" y="452718"/>
            <a:ext cx="4659815" cy="1400530"/>
          </a:xfrm>
        </p:spPr>
        <p:txBody>
          <a:bodyPr/>
          <a:lstStyle/>
          <a:p>
            <a:r>
              <a:rPr lang="en-US" dirty="0"/>
              <a:t>Stardust, </a:t>
            </a:r>
            <a:r>
              <a:rPr lang="en-US" dirty="0" smtClean="0"/>
              <a:t>2004 (write it down!)</a:t>
            </a:r>
            <a:endParaRPr lang="en-US" dirty="0"/>
          </a:p>
        </p:txBody>
      </p:sp>
      <p:sp>
        <p:nvSpPr>
          <p:cNvPr id="3" name="Content Placeholder 2">
            <a:extLst>
              <a:ext uri="{FF2B5EF4-FFF2-40B4-BE49-F238E27FC236}">
                <a16:creationId xmlns:a16="http://schemas.microsoft.com/office/drawing/2014/main" id="{32BA8AE2-1B91-4BDA-9AC7-BB7D3A378890}"/>
              </a:ext>
            </a:extLst>
          </p:cNvPr>
          <p:cNvSpPr>
            <a:spLocks noGrp="1"/>
          </p:cNvSpPr>
          <p:nvPr>
            <p:ph idx="1"/>
          </p:nvPr>
        </p:nvSpPr>
        <p:spPr>
          <a:xfrm>
            <a:off x="1103312" y="2052918"/>
            <a:ext cx="4647039" cy="4195481"/>
          </a:xfrm>
        </p:spPr>
        <p:txBody>
          <a:bodyPr/>
          <a:lstStyle/>
          <a:p>
            <a:r>
              <a:rPr lang="en-US" dirty="0"/>
              <a:t>81P/Wild</a:t>
            </a:r>
          </a:p>
          <a:p>
            <a:r>
              <a:rPr lang="en-US" dirty="0"/>
              <a:t>Flyby, sample, return</a:t>
            </a:r>
          </a:p>
          <a:p>
            <a:r>
              <a:rPr lang="en-US" dirty="0"/>
              <a:t>sample returned January 2006; also visited asteroid 5535 </a:t>
            </a:r>
            <a:r>
              <a:rPr lang="en-US" dirty="0" err="1"/>
              <a:t>Annefrank</a:t>
            </a:r>
            <a:endParaRPr lang="en-US" dirty="0"/>
          </a:p>
          <a:p>
            <a:endParaRPr lang="en-US" dirty="0"/>
          </a:p>
        </p:txBody>
      </p:sp>
      <p:pic>
        <p:nvPicPr>
          <p:cNvPr id="5" name="Picture 4">
            <a:extLst>
              <a:ext uri="{FF2B5EF4-FFF2-40B4-BE49-F238E27FC236}">
                <a16:creationId xmlns:a16="http://schemas.microsoft.com/office/drawing/2014/main" id="{44D4F240-6E63-4AAA-B938-637051573092}"/>
              </a:ext>
            </a:extLst>
          </p:cNvPr>
          <p:cNvPicPr>
            <a:picLocks noChangeAspect="1"/>
          </p:cNvPicPr>
          <p:nvPr/>
        </p:nvPicPr>
        <p:blipFill>
          <a:blip r:embed="rId2"/>
          <a:stretch>
            <a:fillRect/>
          </a:stretch>
        </p:blipFill>
        <p:spPr>
          <a:xfrm>
            <a:off x="5612428" y="94268"/>
            <a:ext cx="6475877" cy="4312994"/>
          </a:xfrm>
          <a:prstGeom prst="rect">
            <a:avLst/>
          </a:prstGeom>
        </p:spPr>
      </p:pic>
      <p:pic>
        <p:nvPicPr>
          <p:cNvPr id="7" name="Picture 6" descr="A drawing of a cartoon character&#10;&#10;Description automatically generated">
            <a:extLst>
              <a:ext uri="{FF2B5EF4-FFF2-40B4-BE49-F238E27FC236}">
                <a16:creationId xmlns:a16="http://schemas.microsoft.com/office/drawing/2014/main" id="{C0A28700-74F0-4D13-A689-CB3F9CA5B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97" y="4911113"/>
            <a:ext cx="2191357" cy="1821884"/>
          </a:xfrm>
          <a:prstGeom prst="rect">
            <a:avLst/>
          </a:prstGeom>
        </p:spPr>
      </p:pic>
    </p:spTree>
    <p:extLst>
      <p:ext uri="{BB962C8B-B14F-4D97-AF65-F5344CB8AC3E}">
        <p14:creationId xmlns:p14="http://schemas.microsoft.com/office/powerpoint/2010/main" val="32468712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E2373-AE9B-41E9-8BE7-C31710D67EFD}"/>
              </a:ext>
            </a:extLst>
          </p:cNvPr>
          <p:cNvPicPr>
            <a:picLocks noChangeAspect="1"/>
          </p:cNvPicPr>
          <p:nvPr/>
        </p:nvPicPr>
        <p:blipFill>
          <a:blip r:embed="rId2"/>
          <a:stretch>
            <a:fillRect/>
          </a:stretch>
        </p:blipFill>
        <p:spPr>
          <a:xfrm>
            <a:off x="6875184" y="397447"/>
            <a:ext cx="4286250" cy="5648325"/>
          </a:xfrm>
          <a:prstGeom prst="rect">
            <a:avLst/>
          </a:prstGeom>
        </p:spPr>
      </p:pic>
      <p:pic>
        <p:nvPicPr>
          <p:cNvPr id="5" name="Picture 4">
            <a:extLst>
              <a:ext uri="{FF2B5EF4-FFF2-40B4-BE49-F238E27FC236}">
                <a16:creationId xmlns:a16="http://schemas.microsoft.com/office/drawing/2014/main" id="{FC6C0AFE-6B04-48B8-9037-77898C6441DF}"/>
              </a:ext>
            </a:extLst>
          </p:cNvPr>
          <p:cNvPicPr>
            <a:picLocks noChangeAspect="1"/>
          </p:cNvPicPr>
          <p:nvPr/>
        </p:nvPicPr>
        <p:blipFill>
          <a:blip r:embed="rId3"/>
          <a:stretch>
            <a:fillRect/>
          </a:stretch>
        </p:blipFill>
        <p:spPr>
          <a:xfrm>
            <a:off x="632185" y="520732"/>
            <a:ext cx="5731368" cy="5525039"/>
          </a:xfrm>
          <a:prstGeom prst="rect">
            <a:avLst/>
          </a:prstGeom>
        </p:spPr>
      </p:pic>
    </p:spTree>
    <p:extLst>
      <p:ext uri="{BB962C8B-B14F-4D97-AF65-F5344CB8AC3E}">
        <p14:creationId xmlns:p14="http://schemas.microsoft.com/office/powerpoint/2010/main" val="4906064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atellite in space&#10;&#10;Description automatically generated">
            <a:extLst>
              <a:ext uri="{FF2B5EF4-FFF2-40B4-BE49-F238E27FC236}">
                <a16:creationId xmlns:a16="http://schemas.microsoft.com/office/drawing/2014/main" id="{37AF61A9-E210-4645-8A6D-6B4A4DEC6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941" y="0"/>
            <a:ext cx="8875059" cy="6858000"/>
          </a:xfrm>
          <a:prstGeom prst="rect">
            <a:avLst/>
          </a:prstGeom>
        </p:spPr>
      </p:pic>
      <p:sp>
        <p:nvSpPr>
          <p:cNvPr id="4" name="Title 3">
            <a:extLst>
              <a:ext uri="{FF2B5EF4-FFF2-40B4-BE49-F238E27FC236}">
                <a16:creationId xmlns:a16="http://schemas.microsoft.com/office/drawing/2014/main" id="{DF6B0ACF-1FEA-4190-83FA-1C8D5CCF02FE}"/>
              </a:ext>
            </a:extLst>
          </p:cNvPr>
          <p:cNvSpPr>
            <a:spLocks noGrp="1"/>
          </p:cNvSpPr>
          <p:nvPr>
            <p:ph type="title"/>
          </p:nvPr>
        </p:nvSpPr>
        <p:spPr>
          <a:xfrm>
            <a:off x="646112" y="452717"/>
            <a:ext cx="2483588" cy="3968454"/>
          </a:xfrm>
        </p:spPr>
        <p:txBody>
          <a:bodyPr/>
          <a:lstStyle/>
          <a:p>
            <a:r>
              <a:rPr lang="en-US" dirty="0"/>
              <a:t>Orbiter and Lander with sampler</a:t>
            </a:r>
          </a:p>
        </p:txBody>
      </p:sp>
    </p:spTree>
    <p:extLst>
      <p:ext uri="{BB962C8B-B14F-4D97-AF65-F5344CB8AC3E}">
        <p14:creationId xmlns:p14="http://schemas.microsoft.com/office/powerpoint/2010/main" val="3048765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AD989-45C0-45F8-A61E-27DCF8AE5E31}"/>
              </a:ext>
            </a:extLst>
          </p:cNvPr>
          <p:cNvSpPr>
            <a:spLocks noGrp="1"/>
          </p:cNvSpPr>
          <p:nvPr>
            <p:ph type="title"/>
          </p:nvPr>
        </p:nvSpPr>
        <p:spPr/>
        <p:txBody>
          <a:bodyPr/>
          <a:lstStyle/>
          <a:p>
            <a:r>
              <a:rPr lang="en-US" dirty="0"/>
              <a:t>243 Ida asteroid</a:t>
            </a:r>
          </a:p>
        </p:txBody>
      </p:sp>
      <p:pic>
        <p:nvPicPr>
          <p:cNvPr id="4" name="Content Placeholder 3">
            <a:extLst>
              <a:ext uri="{FF2B5EF4-FFF2-40B4-BE49-F238E27FC236}">
                <a16:creationId xmlns:a16="http://schemas.microsoft.com/office/drawing/2014/main" id="{7ED849B6-8178-46C3-ACE7-CA5D34A96FE1}"/>
              </a:ext>
            </a:extLst>
          </p:cNvPr>
          <p:cNvPicPr>
            <a:picLocks noGrp="1" noChangeAspect="1"/>
          </p:cNvPicPr>
          <p:nvPr>
            <p:ph idx="1"/>
          </p:nvPr>
        </p:nvPicPr>
        <p:blipFill>
          <a:blip r:embed="rId2"/>
          <a:stretch>
            <a:fillRect/>
          </a:stretch>
        </p:blipFill>
        <p:spPr>
          <a:xfrm>
            <a:off x="1764046" y="1331119"/>
            <a:ext cx="10063058" cy="5154522"/>
          </a:xfrm>
          <a:prstGeom prst="rect">
            <a:avLst/>
          </a:prstGeom>
        </p:spPr>
      </p:pic>
    </p:spTree>
    <p:extLst>
      <p:ext uri="{BB962C8B-B14F-4D97-AF65-F5344CB8AC3E}">
        <p14:creationId xmlns:p14="http://schemas.microsoft.com/office/powerpoint/2010/main" val="33282951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7E09-7873-4643-8598-2E36243FC695}"/>
              </a:ext>
            </a:extLst>
          </p:cNvPr>
          <p:cNvSpPr>
            <a:spLocks noGrp="1"/>
          </p:cNvSpPr>
          <p:nvPr>
            <p:ph type="title"/>
          </p:nvPr>
        </p:nvSpPr>
        <p:spPr/>
        <p:txBody>
          <a:bodyPr/>
          <a:lstStyle/>
          <a:p>
            <a:r>
              <a:rPr lang="en-US" dirty="0"/>
              <a:t>81P/Wild</a:t>
            </a:r>
            <a:br>
              <a:rPr lang="en-US" dirty="0"/>
            </a:br>
            <a:endParaRPr lang="en-US" dirty="0"/>
          </a:p>
        </p:txBody>
      </p:sp>
      <p:pic>
        <p:nvPicPr>
          <p:cNvPr id="3" name="Picture 2">
            <a:extLst>
              <a:ext uri="{FF2B5EF4-FFF2-40B4-BE49-F238E27FC236}">
                <a16:creationId xmlns:a16="http://schemas.microsoft.com/office/drawing/2014/main" id="{33D032CD-3F06-4291-89ED-67DE9EF95E01}"/>
              </a:ext>
            </a:extLst>
          </p:cNvPr>
          <p:cNvPicPr>
            <a:picLocks noChangeAspect="1"/>
          </p:cNvPicPr>
          <p:nvPr/>
        </p:nvPicPr>
        <p:blipFill>
          <a:blip r:embed="rId2"/>
          <a:stretch>
            <a:fillRect/>
          </a:stretch>
        </p:blipFill>
        <p:spPr>
          <a:xfrm>
            <a:off x="5202810" y="0"/>
            <a:ext cx="6858000" cy="6858000"/>
          </a:xfrm>
          <a:prstGeom prst="rect">
            <a:avLst/>
          </a:prstGeom>
        </p:spPr>
      </p:pic>
      <p:sp>
        <p:nvSpPr>
          <p:cNvPr id="4" name="TextBox 3">
            <a:extLst>
              <a:ext uri="{FF2B5EF4-FFF2-40B4-BE49-F238E27FC236}">
                <a16:creationId xmlns:a16="http://schemas.microsoft.com/office/drawing/2014/main" id="{6C423188-B702-4F8A-83B0-D095987393A3}"/>
              </a:ext>
            </a:extLst>
          </p:cNvPr>
          <p:cNvSpPr txBox="1"/>
          <p:nvPr/>
        </p:nvSpPr>
        <p:spPr>
          <a:xfrm>
            <a:off x="1335563" y="6146277"/>
            <a:ext cx="1588897" cy="369332"/>
          </a:xfrm>
          <a:prstGeom prst="rect">
            <a:avLst/>
          </a:prstGeom>
          <a:noFill/>
        </p:spPr>
        <p:txBody>
          <a:bodyPr wrap="none" rtlCol="0">
            <a:spAutoFit/>
          </a:bodyPr>
          <a:lstStyle/>
          <a:p>
            <a:r>
              <a:rPr lang="en-US" dirty="0">
                <a:hlinkClick r:id="rId3"/>
              </a:rPr>
              <a:t>TRAJECTORY</a:t>
            </a:r>
            <a:endParaRPr lang="en-US" dirty="0"/>
          </a:p>
        </p:txBody>
      </p:sp>
      <p:pic>
        <p:nvPicPr>
          <p:cNvPr id="5" name="Picture 4">
            <a:extLst>
              <a:ext uri="{FF2B5EF4-FFF2-40B4-BE49-F238E27FC236}">
                <a16:creationId xmlns:a16="http://schemas.microsoft.com/office/drawing/2014/main" id="{07CA9767-78E7-432F-8A6C-1C4EFDFB475B}"/>
              </a:ext>
            </a:extLst>
          </p:cNvPr>
          <p:cNvPicPr>
            <a:picLocks noChangeAspect="1"/>
          </p:cNvPicPr>
          <p:nvPr/>
        </p:nvPicPr>
        <p:blipFill>
          <a:blip r:embed="rId4"/>
          <a:stretch>
            <a:fillRect/>
          </a:stretch>
        </p:blipFill>
        <p:spPr>
          <a:xfrm>
            <a:off x="527901" y="1348426"/>
            <a:ext cx="4161148" cy="4161148"/>
          </a:xfrm>
          <a:prstGeom prst="rect">
            <a:avLst/>
          </a:prstGeom>
        </p:spPr>
      </p:pic>
    </p:spTree>
    <p:extLst>
      <p:ext uri="{BB962C8B-B14F-4D97-AF65-F5344CB8AC3E}">
        <p14:creationId xmlns:p14="http://schemas.microsoft.com/office/powerpoint/2010/main" val="11589889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46EC85-B770-454F-A2EE-11D49E7AA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94" y="75278"/>
            <a:ext cx="9478277" cy="6707444"/>
          </a:xfrm>
          <a:prstGeom prst="rect">
            <a:avLst/>
          </a:prstGeom>
        </p:spPr>
      </p:pic>
    </p:spTree>
    <p:extLst>
      <p:ext uri="{BB962C8B-B14F-4D97-AF65-F5344CB8AC3E}">
        <p14:creationId xmlns:p14="http://schemas.microsoft.com/office/powerpoint/2010/main" val="16530184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E3AF0-5ADB-4EB6-A9DC-9AEECAF764BC}"/>
              </a:ext>
            </a:extLst>
          </p:cNvPr>
          <p:cNvSpPr>
            <a:spLocks noGrp="1"/>
          </p:cNvSpPr>
          <p:nvPr>
            <p:ph type="title"/>
          </p:nvPr>
        </p:nvSpPr>
        <p:spPr>
          <a:xfrm>
            <a:off x="646112" y="452718"/>
            <a:ext cx="4412450" cy="1400530"/>
          </a:xfrm>
        </p:spPr>
        <p:txBody>
          <a:bodyPr/>
          <a:lstStyle/>
          <a:p>
            <a:r>
              <a:rPr lang="en-US" dirty="0"/>
              <a:t>Rosetta-Philae, 2014-2016</a:t>
            </a:r>
          </a:p>
        </p:txBody>
      </p:sp>
      <p:sp>
        <p:nvSpPr>
          <p:cNvPr id="3" name="Content Placeholder 2">
            <a:extLst>
              <a:ext uri="{FF2B5EF4-FFF2-40B4-BE49-F238E27FC236}">
                <a16:creationId xmlns:a16="http://schemas.microsoft.com/office/drawing/2014/main" id="{82FAEBC9-0C46-4A78-B0C5-51720382A080}"/>
              </a:ext>
            </a:extLst>
          </p:cNvPr>
          <p:cNvSpPr>
            <a:spLocks noGrp="1"/>
          </p:cNvSpPr>
          <p:nvPr>
            <p:ph idx="1"/>
          </p:nvPr>
        </p:nvSpPr>
        <p:spPr>
          <a:xfrm>
            <a:off x="302005" y="2052918"/>
            <a:ext cx="4689446" cy="4195481"/>
          </a:xfrm>
        </p:spPr>
        <p:txBody>
          <a:bodyPr/>
          <a:lstStyle/>
          <a:p>
            <a:r>
              <a:rPr lang="en-US" dirty="0"/>
              <a:t>Comet 67P/</a:t>
            </a:r>
            <a:r>
              <a:rPr lang="en-US" dirty="0" err="1"/>
              <a:t>Churyumov</a:t>
            </a:r>
            <a:r>
              <a:rPr lang="en-US" dirty="0"/>
              <a:t>–</a:t>
            </a:r>
            <a:br>
              <a:rPr lang="en-US" dirty="0"/>
            </a:br>
            <a:r>
              <a:rPr lang="en-US" dirty="0" err="1"/>
              <a:t>Gerasimenko</a:t>
            </a:r>
            <a:endParaRPr lang="en-US" dirty="0"/>
          </a:p>
          <a:p>
            <a:r>
              <a:rPr lang="en-US" dirty="0"/>
              <a:t> Flybys of asteroids 2867 </a:t>
            </a:r>
            <a:r>
              <a:rPr lang="en-US" dirty="0" err="1"/>
              <a:t>Šteins</a:t>
            </a:r>
            <a:r>
              <a:rPr lang="en-US" dirty="0"/>
              <a:t> and 21 Lutetia completed; intentionally impacted into Comet 67P/</a:t>
            </a:r>
            <a:r>
              <a:rPr lang="en-US" dirty="0" err="1"/>
              <a:t>Churymov-Gerasimenko</a:t>
            </a:r>
            <a:r>
              <a:rPr lang="en-US" dirty="0"/>
              <a:t> at end of mission </a:t>
            </a:r>
          </a:p>
          <a:p>
            <a:r>
              <a:rPr lang="en-US" dirty="0">
                <a:hlinkClick r:id="rId2"/>
              </a:rPr>
              <a:t>VIDEO</a:t>
            </a:r>
            <a:endParaRPr lang="en-US" dirty="0"/>
          </a:p>
        </p:txBody>
      </p:sp>
      <p:pic>
        <p:nvPicPr>
          <p:cNvPr id="6" name="Picture 5">
            <a:extLst>
              <a:ext uri="{FF2B5EF4-FFF2-40B4-BE49-F238E27FC236}">
                <a16:creationId xmlns:a16="http://schemas.microsoft.com/office/drawing/2014/main" id="{779F185F-7D25-4472-BC28-0A68C531EE02}"/>
              </a:ext>
            </a:extLst>
          </p:cNvPr>
          <p:cNvPicPr>
            <a:picLocks noChangeAspect="1"/>
          </p:cNvPicPr>
          <p:nvPr/>
        </p:nvPicPr>
        <p:blipFill>
          <a:blip r:embed="rId3"/>
          <a:stretch>
            <a:fillRect/>
          </a:stretch>
        </p:blipFill>
        <p:spPr>
          <a:xfrm>
            <a:off x="5384426" y="0"/>
            <a:ext cx="6807574" cy="6858000"/>
          </a:xfrm>
          <a:prstGeom prst="rect">
            <a:avLst/>
          </a:prstGeom>
        </p:spPr>
      </p:pic>
    </p:spTree>
    <p:extLst>
      <p:ext uri="{BB962C8B-B14F-4D97-AF65-F5344CB8AC3E}">
        <p14:creationId xmlns:p14="http://schemas.microsoft.com/office/powerpoint/2010/main" val="39398029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95FC5-9EEA-4DCD-99FD-942117FAE0C1}"/>
              </a:ext>
            </a:extLst>
          </p:cNvPr>
          <p:cNvSpPr>
            <a:spLocks noGrp="1"/>
          </p:cNvSpPr>
          <p:nvPr>
            <p:ph type="title"/>
          </p:nvPr>
        </p:nvSpPr>
        <p:spPr/>
        <p:txBody>
          <a:bodyPr/>
          <a:lstStyle/>
          <a:p>
            <a:r>
              <a:rPr lang="en-US" dirty="0"/>
              <a:t>Rosetta</a:t>
            </a:r>
          </a:p>
        </p:txBody>
      </p:sp>
      <p:pic>
        <p:nvPicPr>
          <p:cNvPr id="4" name="Picture 3">
            <a:extLst>
              <a:ext uri="{FF2B5EF4-FFF2-40B4-BE49-F238E27FC236}">
                <a16:creationId xmlns:a16="http://schemas.microsoft.com/office/drawing/2014/main" id="{80EC7390-8424-4E7A-A5BE-E5909446E8DA}"/>
              </a:ext>
            </a:extLst>
          </p:cNvPr>
          <p:cNvPicPr>
            <a:picLocks noChangeAspect="1"/>
          </p:cNvPicPr>
          <p:nvPr/>
        </p:nvPicPr>
        <p:blipFill>
          <a:blip r:embed="rId2"/>
          <a:stretch>
            <a:fillRect/>
          </a:stretch>
        </p:blipFill>
        <p:spPr>
          <a:xfrm>
            <a:off x="328277" y="1537840"/>
            <a:ext cx="11217612" cy="4554107"/>
          </a:xfrm>
          <a:prstGeom prst="rect">
            <a:avLst/>
          </a:prstGeom>
        </p:spPr>
      </p:pic>
    </p:spTree>
    <p:extLst>
      <p:ext uri="{BB962C8B-B14F-4D97-AF65-F5344CB8AC3E}">
        <p14:creationId xmlns:p14="http://schemas.microsoft.com/office/powerpoint/2010/main" val="17396961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6624CC-8521-43DA-9BB6-2316541D3D3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227753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5B71B-7E0D-4ABF-96AF-7FE0F9476A51}"/>
              </a:ext>
            </a:extLst>
          </p:cNvPr>
          <p:cNvSpPr>
            <a:spLocks noGrp="1"/>
          </p:cNvSpPr>
          <p:nvPr>
            <p:ph type="title"/>
          </p:nvPr>
        </p:nvSpPr>
        <p:spPr/>
        <p:txBody>
          <a:bodyPr/>
          <a:lstStyle/>
          <a:p>
            <a:r>
              <a:rPr lang="en-US" dirty="0"/>
              <a:t>Philae</a:t>
            </a:r>
          </a:p>
        </p:txBody>
      </p:sp>
      <p:pic>
        <p:nvPicPr>
          <p:cNvPr id="7" name="Content Placeholder 6">
            <a:extLst>
              <a:ext uri="{FF2B5EF4-FFF2-40B4-BE49-F238E27FC236}">
                <a16:creationId xmlns:a16="http://schemas.microsoft.com/office/drawing/2014/main" id="{3F51A282-CA79-4B3A-ABE0-E1567141D8BB}"/>
              </a:ext>
            </a:extLst>
          </p:cNvPr>
          <p:cNvPicPr>
            <a:picLocks noGrp="1" noChangeAspect="1"/>
          </p:cNvPicPr>
          <p:nvPr>
            <p:ph idx="1"/>
          </p:nvPr>
        </p:nvPicPr>
        <p:blipFill>
          <a:blip r:embed="rId2"/>
          <a:stretch>
            <a:fillRect/>
          </a:stretch>
        </p:blipFill>
        <p:spPr>
          <a:xfrm>
            <a:off x="2987792" y="353612"/>
            <a:ext cx="8916186" cy="6150776"/>
          </a:xfrm>
          <a:prstGeom prst="rect">
            <a:avLst/>
          </a:prstGeom>
        </p:spPr>
      </p:pic>
    </p:spTree>
    <p:extLst>
      <p:ext uri="{BB962C8B-B14F-4D97-AF65-F5344CB8AC3E}">
        <p14:creationId xmlns:p14="http://schemas.microsoft.com/office/powerpoint/2010/main" val="26848300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5C81B1-BB02-4F0E-B361-3E6A10E286AB}"/>
              </a:ext>
            </a:extLst>
          </p:cNvPr>
          <p:cNvPicPr>
            <a:picLocks noChangeAspect="1"/>
          </p:cNvPicPr>
          <p:nvPr/>
        </p:nvPicPr>
        <p:blipFill>
          <a:blip r:embed="rId2"/>
          <a:stretch>
            <a:fillRect/>
          </a:stretch>
        </p:blipFill>
        <p:spPr>
          <a:xfrm>
            <a:off x="1714748" y="0"/>
            <a:ext cx="8762503" cy="6858000"/>
          </a:xfrm>
          <a:prstGeom prst="rect">
            <a:avLst/>
          </a:prstGeom>
        </p:spPr>
      </p:pic>
    </p:spTree>
    <p:extLst>
      <p:ext uri="{BB962C8B-B14F-4D97-AF65-F5344CB8AC3E}">
        <p14:creationId xmlns:p14="http://schemas.microsoft.com/office/powerpoint/2010/main" val="17401392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7DF4E-E5CE-4A69-8FCE-188B6C9B9CE8}"/>
              </a:ext>
            </a:extLst>
          </p:cNvPr>
          <p:cNvPicPr>
            <a:picLocks noChangeAspect="1"/>
          </p:cNvPicPr>
          <p:nvPr/>
        </p:nvPicPr>
        <p:blipFill>
          <a:blip r:embed="rId2"/>
          <a:stretch>
            <a:fillRect/>
          </a:stretch>
        </p:blipFill>
        <p:spPr>
          <a:xfrm>
            <a:off x="6765338" y="0"/>
            <a:ext cx="5260086" cy="6858000"/>
          </a:xfrm>
          <a:prstGeom prst="rect">
            <a:avLst/>
          </a:prstGeom>
        </p:spPr>
      </p:pic>
      <p:pic>
        <p:nvPicPr>
          <p:cNvPr id="5" name="Picture 4">
            <a:extLst>
              <a:ext uri="{FF2B5EF4-FFF2-40B4-BE49-F238E27FC236}">
                <a16:creationId xmlns:a16="http://schemas.microsoft.com/office/drawing/2014/main" id="{683388F3-8306-4E18-BD31-59A4BD357E40}"/>
              </a:ext>
            </a:extLst>
          </p:cNvPr>
          <p:cNvPicPr>
            <a:picLocks noChangeAspect="1"/>
          </p:cNvPicPr>
          <p:nvPr/>
        </p:nvPicPr>
        <p:blipFill>
          <a:blip r:embed="rId3"/>
          <a:stretch>
            <a:fillRect/>
          </a:stretch>
        </p:blipFill>
        <p:spPr>
          <a:xfrm>
            <a:off x="-1145707" y="1387123"/>
            <a:ext cx="7744470" cy="4527537"/>
          </a:xfrm>
          <a:prstGeom prst="rect">
            <a:avLst/>
          </a:prstGeom>
        </p:spPr>
      </p:pic>
    </p:spTree>
    <p:extLst>
      <p:ext uri="{BB962C8B-B14F-4D97-AF65-F5344CB8AC3E}">
        <p14:creationId xmlns:p14="http://schemas.microsoft.com/office/powerpoint/2010/main" val="10954066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73C01-F710-4D45-A0BC-FA78C12E4E48}"/>
              </a:ext>
            </a:extLst>
          </p:cNvPr>
          <p:cNvPicPr>
            <a:picLocks noChangeAspect="1"/>
          </p:cNvPicPr>
          <p:nvPr/>
        </p:nvPicPr>
        <p:blipFill>
          <a:blip r:embed="rId2"/>
          <a:stretch>
            <a:fillRect/>
          </a:stretch>
        </p:blipFill>
        <p:spPr>
          <a:xfrm>
            <a:off x="1311066" y="0"/>
            <a:ext cx="9569868" cy="6858000"/>
          </a:xfrm>
          <a:prstGeom prst="rect">
            <a:avLst/>
          </a:prstGeom>
        </p:spPr>
      </p:pic>
    </p:spTree>
    <p:extLst>
      <p:ext uri="{BB962C8B-B14F-4D97-AF65-F5344CB8AC3E}">
        <p14:creationId xmlns:p14="http://schemas.microsoft.com/office/powerpoint/2010/main" val="15371334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8C75E-EF26-4067-8AA3-73DC290E2E36}"/>
              </a:ext>
            </a:extLst>
          </p:cNvPr>
          <p:cNvPicPr>
            <a:picLocks noChangeAspect="1"/>
          </p:cNvPicPr>
          <p:nvPr/>
        </p:nvPicPr>
        <p:blipFill>
          <a:blip r:embed="rId2"/>
          <a:stretch>
            <a:fillRect/>
          </a:stretch>
        </p:blipFill>
        <p:spPr>
          <a:xfrm>
            <a:off x="381000" y="209550"/>
            <a:ext cx="11430000" cy="6438900"/>
          </a:xfrm>
          <a:prstGeom prst="rect">
            <a:avLst/>
          </a:prstGeom>
        </p:spPr>
      </p:pic>
    </p:spTree>
    <p:extLst>
      <p:ext uri="{BB962C8B-B14F-4D97-AF65-F5344CB8AC3E}">
        <p14:creationId xmlns:p14="http://schemas.microsoft.com/office/powerpoint/2010/main" val="6610488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2354</TotalTime>
  <Words>1730</Words>
  <Application>Microsoft Office PowerPoint</Application>
  <PresentationFormat>Widescreen</PresentationFormat>
  <Paragraphs>303</Paragraphs>
  <Slides>123</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123</vt:i4>
      </vt:variant>
    </vt:vector>
  </HeadingPairs>
  <TitlesOfParts>
    <vt:vector size="129" baseType="lpstr">
      <vt:lpstr>Arial</vt:lpstr>
      <vt:lpstr>Bradley Hand ITC</vt:lpstr>
      <vt:lpstr>Century Gothic</vt:lpstr>
      <vt:lpstr>Wingdings 3</vt:lpstr>
      <vt:lpstr>Ion</vt:lpstr>
      <vt:lpstr>Packager Shell Object</vt:lpstr>
      <vt:lpstr>Planetary, Solar and Intergalactic Probes: PART 2</vt:lpstr>
      <vt:lpstr>PowerPoint Presentation</vt:lpstr>
      <vt:lpstr>A STEROID BELT PROBES, 1991-2018: 14 MISSIONS</vt:lpstr>
      <vt:lpstr>Largest Asteroids</vt:lpstr>
      <vt:lpstr>Galileo, 1991, 1993</vt:lpstr>
      <vt:lpstr>951 Gaspara asteroid</vt:lpstr>
      <vt:lpstr>PowerPoint Presentation</vt:lpstr>
      <vt:lpstr>NEAR SHOEMAKER, 1997, 2000-2001</vt:lpstr>
      <vt:lpstr>243 Ida asteroid</vt:lpstr>
      <vt:lpstr>433 Eros asteroid</vt:lpstr>
      <vt:lpstr>Cassini, 2000</vt:lpstr>
      <vt:lpstr>2685 Masursky asteroid</vt:lpstr>
      <vt:lpstr>Hayabusa, 2005-2007 (write it down!)</vt:lpstr>
      <vt:lpstr>25143 Itokawa asteroid</vt:lpstr>
      <vt:lpstr>PowerPoint Presentation</vt:lpstr>
      <vt:lpstr>DAWN, 2011-2012</vt:lpstr>
      <vt:lpstr>Vesta Asteroid</vt:lpstr>
      <vt:lpstr>PowerPoint Presentation</vt:lpstr>
      <vt:lpstr>Vesta on Earth!</vt:lpstr>
      <vt:lpstr>PowerPoint Presentation</vt:lpstr>
      <vt:lpstr>ASTEROID MINING</vt:lpstr>
      <vt:lpstr>PowerPoint Presentation</vt:lpstr>
      <vt:lpstr>PowerPoint Presentation</vt:lpstr>
      <vt:lpstr>PowerPoint Presentation</vt:lpstr>
      <vt:lpstr>JUPITER PROBES: 8 MISSIONS</vt:lpstr>
      <vt:lpstr>PIONEER 10, 1973 </vt:lpstr>
      <vt:lpstr>PowerPoint Presentation</vt:lpstr>
      <vt:lpstr>PowerPoint Presentation</vt:lpstr>
      <vt:lpstr>Pioneer 11, 1974</vt:lpstr>
      <vt:lpstr>PowerPoint Presentation</vt:lpstr>
      <vt:lpstr>Voyager 1, March of 1979</vt:lpstr>
      <vt:lpstr>PowerPoint Presentation</vt:lpstr>
      <vt:lpstr>PowerPoint Presentation</vt:lpstr>
      <vt:lpstr>Star Trek and Voyager 1 “VGER”</vt:lpstr>
      <vt:lpstr>VOYAGER 2, JULY of 1979</vt:lpstr>
      <vt:lpstr>PowerPoint Presentation</vt:lpstr>
      <vt:lpstr>Galileo Orbiter and Probe, 1995-2003</vt:lpstr>
      <vt:lpstr>Galileo Orbiter Namesake</vt:lpstr>
      <vt:lpstr>Cassini, 2000</vt:lpstr>
      <vt:lpstr>New Horizons, 2007</vt:lpstr>
      <vt:lpstr>New Horizons, 2007</vt:lpstr>
      <vt:lpstr>PowerPoint Presentation</vt:lpstr>
      <vt:lpstr>Juno, 2018</vt:lpstr>
      <vt:lpstr>SATURN AND TITAN PROBES</vt:lpstr>
      <vt:lpstr>Pioneer 11, 1979</vt:lpstr>
      <vt:lpstr>PowerPoint Presentation</vt:lpstr>
      <vt:lpstr>Voyager 1, March, 1980</vt:lpstr>
      <vt:lpstr>PowerPoint Presentation</vt:lpstr>
      <vt:lpstr>PowerPoint Presentation</vt:lpstr>
      <vt:lpstr>VOYAGER 2, 1981</vt:lpstr>
      <vt:lpstr>PowerPoint Presentation</vt:lpstr>
      <vt:lpstr>Cassini, 2004-2017</vt:lpstr>
      <vt:lpstr>HUYGENS PROBE FOR TITAN, 2005</vt:lpstr>
      <vt:lpstr>Titan</vt:lpstr>
      <vt:lpstr>PowerPoint Presentation</vt:lpstr>
      <vt:lpstr>PowerPoint Presentation</vt:lpstr>
      <vt:lpstr>PowerPoint Presentation</vt:lpstr>
      <vt:lpstr>URANUS PROBES: 1 MISSION</vt:lpstr>
      <vt:lpstr>VOYAGER 2, 1986</vt:lpstr>
      <vt:lpstr>PowerPoint Presentation</vt:lpstr>
      <vt:lpstr>NEPTUNE PROBES:: 1 MISSION</vt:lpstr>
      <vt:lpstr>VOYAGER 2, 1986</vt:lpstr>
      <vt:lpstr>PowerPoint Presentation</vt:lpstr>
      <vt:lpstr>PLUTO PROBES: 1 MISSION</vt:lpstr>
      <vt:lpstr>New Horizons, 2007</vt:lpstr>
      <vt:lpstr>PowerPoint Presentation</vt:lpstr>
      <vt:lpstr>PowerPoint Presentation</vt:lpstr>
      <vt:lpstr>COMET PROBES – 18 Missions</vt:lpstr>
      <vt:lpstr>What is a Comet?</vt:lpstr>
      <vt:lpstr>Where do Comets come from?</vt:lpstr>
      <vt:lpstr>ICE (formerly ISEE3), 1985</vt:lpstr>
      <vt:lpstr>Comet 21P/Giacobini-Zinner </vt:lpstr>
      <vt:lpstr>Discovery Photo</vt:lpstr>
      <vt:lpstr>Comet 21P/Giacobini-Zinner in Monoceros on April, 24 2019</vt:lpstr>
      <vt:lpstr>Vega 1, 1985</vt:lpstr>
      <vt:lpstr>1P/Halley’s Comet</vt:lpstr>
      <vt:lpstr>Chinese chronicle Records of the Grand Historian or Shiji, which describes a comet that appeared in the east and moved north in 240 BC</vt:lpstr>
      <vt:lpstr>1006 BC</vt:lpstr>
      <vt:lpstr>PowerPoint Presentation</vt:lpstr>
      <vt:lpstr>Edmond Halley</vt:lpstr>
      <vt:lpstr>Giotto, 1986</vt:lpstr>
      <vt:lpstr>Giotto’s Journey</vt:lpstr>
      <vt:lpstr>Deep Space 1, 2001</vt:lpstr>
      <vt:lpstr>Comet 19P/Borrelly </vt:lpstr>
      <vt:lpstr>PowerPoint Presentation</vt:lpstr>
      <vt:lpstr>Live tracker for 19P Borrelly</vt:lpstr>
      <vt:lpstr>Stardust, 2004 (write it down!)</vt:lpstr>
      <vt:lpstr>PowerPoint Presentation</vt:lpstr>
      <vt:lpstr>Orbiter and Lander with sampler</vt:lpstr>
      <vt:lpstr>81P/Wild </vt:lpstr>
      <vt:lpstr>PowerPoint Presentation</vt:lpstr>
      <vt:lpstr>Rosetta-Philae, 2014-2016</vt:lpstr>
      <vt:lpstr>Rosetta</vt:lpstr>
      <vt:lpstr>PowerPoint Presentation</vt:lpstr>
      <vt:lpstr>Philae</vt:lpstr>
      <vt:lpstr>PowerPoint Presentation</vt:lpstr>
      <vt:lpstr>PowerPoint Presentation</vt:lpstr>
      <vt:lpstr>PowerPoint Presentation</vt:lpstr>
      <vt:lpstr>PowerPoint Presentation</vt:lpstr>
      <vt:lpstr>PowerPoint Presentation</vt:lpstr>
      <vt:lpstr>PowerPoint Presentation</vt:lpstr>
      <vt:lpstr>Space Probes to the Kuiper Belt</vt:lpstr>
      <vt:lpstr>New Horizons, 2007 to 2019</vt:lpstr>
      <vt:lpstr>PowerPoint Presentation</vt:lpstr>
      <vt:lpstr>PowerPoint Presentation</vt:lpstr>
      <vt:lpstr>Kuiper Belt Formation</vt:lpstr>
      <vt:lpstr>Space Probes leaving the Solar System</vt:lpstr>
      <vt:lpstr>PIONEER 10, 1973 to 2003 </vt:lpstr>
      <vt:lpstr>PowerPoint Presentation</vt:lpstr>
      <vt:lpstr>PowerPoint Presentation</vt:lpstr>
      <vt:lpstr>Pioneer 10 and 11 Plaques</vt:lpstr>
      <vt:lpstr>Pioneer 11, 1974 to 1995</vt:lpstr>
      <vt:lpstr>PowerPoint Presentation</vt:lpstr>
      <vt:lpstr>Voyager 1, March of 1979 to present</vt:lpstr>
      <vt:lpstr>Voyager Message: Golden Record</vt:lpstr>
      <vt:lpstr>PowerPoint Presentation</vt:lpstr>
      <vt:lpstr>VOYAGER 2, JULY of 1979 to present</vt:lpstr>
      <vt:lpstr>PowerPoint Presentation</vt:lpstr>
      <vt:lpstr>PowerPoint Presentation</vt:lpstr>
      <vt:lpstr>PowerPoint Presentation</vt:lpstr>
      <vt:lpstr>New Horizons, 2007 to 2019</vt:lpstr>
      <vt:lpstr>New Horizons Message Initiative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Planetary, Solar and Intergalactic Probes</dc:title>
  <dc:creator>Gregg Wilkerson</dc:creator>
  <cp:lastModifiedBy>Wilkerson, Gregg</cp:lastModifiedBy>
  <cp:revision>169</cp:revision>
  <dcterms:created xsi:type="dcterms:W3CDTF">2019-04-11T17:19:33Z</dcterms:created>
  <dcterms:modified xsi:type="dcterms:W3CDTF">2019-04-25T18:38:15Z</dcterms:modified>
</cp:coreProperties>
</file>