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4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9/8/2019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9/8/2019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9/8/2019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9/8/2019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9/8/2019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9/8/2019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9/8/2019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9/8/2019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9/8/2019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9/8/2019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9/8/2019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9/8/2019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9/8/2019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9/8/2019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9/8/2019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9/8/2019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9/8/2019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9/8/2019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thalpy" TargetMode="External"/><Relationship Id="rId2" Type="http://schemas.openxmlformats.org/officeDocument/2006/relationships/hyperlink" Target="https://en.wikipedia.org/wiki/Thermodynamic_temperatur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hyperlink" Target="https://en.wikipedia.org/wiki/Ideal_gas" TargetMode="External"/><Relationship Id="rId4" Type="http://schemas.openxmlformats.org/officeDocument/2006/relationships/hyperlink" Target="https://en.wikipedia.org/wiki/Entropy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03%20ice%20man%2002.mp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04%20birds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05%20snow%20something%2002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mp"/><Relationship Id="rId2" Type="http://schemas.openxmlformats.org/officeDocument/2006/relationships/hyperlink" Target="07%20science%20and%20truth.mp4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mp"/><Relationship Id="rId2" Type="http://schemas.openxmlformats.org/officeDocument/2006/relationships/hyperlink" Target="06%20frozen%20crab.mp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bmp"/><Relationship Id="rId2" Type="http://schemas.openxmlformats.org/officeDocument/2006/relationships/hyperlink" Target="08%20underground%20glacier%20and%20birds.mp4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bmp"/><Relationship Id="rId2" Type="http://schemas.openxmlformats.org/officeDocument/2006/relationships/hyperlink" Target="09%20argentine%20one%20day%20ice%20age.mp4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bmp"/><Relationship Id="rId2" Type="http://schemas.openxmlformats.org/officeDocument/2006/relationships/hyperlink" Target="10%20paint%20samples%20and%20iceberg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video.search.yahoo.com/yhs/search?fr=yhs-sz-001&amp;hsimp=yhs-001&amp;hspart=sz&amp;p=iceberg+tracker#id=2&amp;vid=c2afd7bd5134bc05a5075a49c76df461&amp;action=click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bmp"/><Relationship Id="rId2" Type="http://schemas.openxmlformats.org/officeDocument/2006/relationships/hyperlink" Target="11%20evil%20administrator.mp4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bmp"/><Relationship Id="rId2" Type="http://schemas.openxmlformats.org/officeDocument/2006/relationships/hyperlink" Target="12%20intersci%20proposal.mp4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bmp"/><Relationship Id="rId2" Type="http://schemas.openxmlformats.org/officeDocument/2006/relationships/hyperlink" Target="13%20evacuate%20now!.mp4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bmp"/><Relationship Id="rId2" Type="http://schemas.openxmlformats.org/officeDocument/2006/relationships/hyperlink" Target="14%20BREAKING%20NEWS.bm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mp"/><Relationship Id="rId2" Type="http://schemas.openxmlformats.org/officeDocument/2006/relationships/hyperlink" Target="15%20there%20goes%20dad.mp4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bmp"/><Relationship Id="rId2" Type="http://schemas.openxmlformats.org/officeDocument/2006/relationships/hyperlink" Target="16%20caught%20in%20elevator.mp4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bmp"/><Relationship Id="rId2" Type="http://schemas.openxmlformats.org/officeDocument/2006/relationships/hyperlink" Target="17%20science%20is%20never%20wrong.mp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01%20prolog.mp4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bmp"/><Relationship Id="rId2" Type="http://schemas.openxmlformats.org/officeDocument/2006/relationships/hyperlink" Target="18%20astronaught%20suits.mp4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19%20science%20never%20wrong%202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bmp"/><Relationship Id="rId2" Type="http://schemas.openxmlformats.org/officeDocument/2006/relationships/hyperlink" Target="20%20new%20world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58.b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02%20mag%20field%20reversal%20brings%20Ab%20Zero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0A5F1-FE41-413A-BDF8-EE0F910AE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6570443" cy="2677648"/>
          </a:xfrm>
        </p:spPr>
        <p:txBody>
          <a:bodyPr/>
          <a:lstStyle/>
          <a:p>
            <a:r>
              <a:rPr lang="en-US" dirty="0"/>
              <a:t>Absolute Zero (2006)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09398F-E099-40A2-9338-AD969C32AA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gregg</a:t>
            </a:r>
            <a:r>
              <a:rPr lang="en-US" dirty="0"/>
              <a:t> </a:t>
            </a:r>
            <a:r>
              <a:rPr lang="en-US"/>
              <a:t>wilkerson</a:t>
            </a:r>
          </a:p>
        </p:txBody>
      </p:sp>
      <p:pic>
        <p:nvPicPr>
          <p:cNvPr id="5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DCFAF722-8B57-46EF-90E4-6A7FB6C1E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952" y="724133"/>
            <a:ext cx="3799202" cy="533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31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26E52-10CB-40EB-9CB3-E7E824781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-273 degrees Celsius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898A5-F377-422D-BD51-AACCA483D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4847012" cy="3416300"/>
          </a:xfrm>
        </p:spPr>
        <p:txBody>
          <a:bodyPr>
            <a:normAutofit/>
          </a:bodyPr>
          <a:lstStyle/>
          <a:p>
            <a:r>
              <a:rPr lang="en-US" dirty="0"/>
              <a:t>0 degrees Kelvin</a:t>
            </a:r>
          </a:p>
          <a:p>
            <a:r>
              <a:rPr lang="en-US" dirty="0"/>
              <a:t>the lowest limit of the </a:t>
            </a:r>
            <a:r>
              <a:rPr lang="en-US" dirty="0">
                <a:hlinkClick r:id="rId2" tooltip="Thermodynamic temperature"/>
              </a:rPr>
              <a:t>thermodynamic temperature</a:t>
            </a:r>
            <a:r>
              <a:rPr lang="en-US" dirty="0"/>
              <a:t> scale, a state at which the </a:t>
            </a:r>
            <a:r>
              <a:rPr lang="en-US" dirty="0">
                <a:hlinkClick r:id="rId3" tooltip="Enthalpy"/>
              </a:rPr>
              <a:t>enthalpy</a:t>
            </a:r>
            <a:r>
              <a:rPr lang="en-US" dirty="0"/>
              <a:t> and </a:t>
            </a:r>
            <a:r>
              <a:rPr lang="en-US" dirty="0">
                <a:hlinkClick r:id="rId4" tooltip="Entropy"/>
              </a:rPr>
              <a:t>entropy</a:t>
            </a:r>
            <a:r>
              <a:rPr lang="en-US" dirty="0"/>
              <a:t> of a cooled </a:t>
            </a:r>
            <a:r>
              <a:rPr lang="en-US" dirty="0">
                <a:hlinkClick r:id="rId5" tooltip="Ideal gas"/>
              </a:rPr>
              <a:t>ideal gas</a:t>
            </a:r>
            <a:r>
              <a:rPr lang="en-US" dirty="0"/>
              <a:t> reach their minimum value, taken as 0</a:t>
            </a:r>
          </a:p>
          <a:p>
            <a:r>
              <a:rPr lang="en-US" dirty="0"/>
              <a:t>Deep space has a temperature of 0 degrees Kelvin</a:t>
            </a:r>
          </a:p>
        </p:txBody>
      </p:sp>
      <p:pic>
        <p:nvPicPr>
          <p:cNvPr id="5" name="Picture 4" descr="A group of fireworks in the night sky&#10;&#10;Description automatically generated">
            <a:extLst>
              <a:ext uri="{FF2B5EF4-FFF2-40B4-BE49-F238E27FC236}">
                <a16:creationId xmlns:a16="http://schemas.microsoft.com/office/drawing/2014/main" id="{FFF0DEE2-7EAB-4696-9529-F125DE453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4836" y="1824988"/>
            <a:ext cx="4378236" cy="437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1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9001A-2E9F-47F2-9A8F-4D8E611A9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out a warm spot in Antarctica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69089-E5EE-4218-B4AC-8AD940686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95" y="2603500"/>
            <a:ext cx="2626468" cy="3416300"/>
          </a:xfrm>
        </p:spPr>
        <p:txBody>
          <a:bodyPr/>
          <a:lstStyle/>
          <a:p>
            <a:r>
              <a:rPr lang="en-US" dirty="0"/>
              <a:t>The ice man </a:t>
            </a:r>
            <a:r>
              <a:rPr lang="en-US" dirty="0" err="1"/>
              <a:t>commeth</a:t>
            </a:r>
            <a:endParaRPr lang="en-US" dirty="0"/>
          </a:p>
          <a:p>
            <a:r>
              <a:rPr lang="en-US" dirty="0"/>
              <a:t>A nice little cave and probe.</a:t>
            </a:r>
          </a:p>
          <a:p>
            <a:r>
              <a:rPr lang="en-US" dirty="0">
                <a:hlinkClick r:id="rId2" action="ppaction://hlinkfile"/>
              </a:rPr>
              <a:t>WATCH IT!</a:t>
            </a:r>
            <a:endParaRPr lang="en-US" dirty="0"/>
          </a:p>
        </p:txBody>
      </p:sp>
      <p:pic>
        <p:nvPicPr>
          <p:cNvPr id="5" name="Picture 4" descr="A blurry image of a blue sky&#10;&#10;Description automatically generated">
            <a:extLst>
              <a:ext uri="{FF2B5EF4-FFF2-40B4-BE49-F238E27FC236}">
                <a16:creationId xmlns:a16="http://schemas.microsoft.com/office/drawing/2014/main" id="{C05B9CEC-4D55-4463-A61D-0482169D4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191" y="1994170"/>
            <a:ext cx="8646809" cy="486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9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8C808-C7DB-4B64-9DB1-622D84F24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Otzi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B2476-CFE8-4E72-8ED9-99D758F0A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79" y="2537569"/>
            <a:ext cx="11352177" cy="3950780"/>
          </a:xfrm>
        </p:spPr>
        <p:txBody>
          <a:bodyPr>
            <a:normAutofit/>
          </a:bodyPr>
          <a:lstStyle/>
          <a:p>
            <a:r>
              <a:rPr lang="en-US" dirty="0"/>
              <a:t>1991: </a:t>
            </a:r>
          </a:p>
          <a:p>
            <a:r>
              <a:rPr lang="en-US" dirty="0"/>
              <a:t>3210 m above sea level near </a:t>
            </a:r>
            <a:r>
              <a:rPr lang="en-US" dirty="0" err="1"/>
              <a:t>Tisenjoch</a:t>
            </a:r>
            <a:r>
              <a:rPr lang="en-US" dirty="0"/>
              <a:t>/</a:t>
            </a:r>
            <a:r>
              <a:rPr lang="en-US" dirty="0" err="1"/>
              <a:t>Giogo</a:t>
            </a:r>
            <a:r>
              <a:rPr lang="en-US" dirty="0"/>
              <a:t> di Tisa </a:t>
            </a:r>
          </a:p>
          <a:p>
            <a:r>
              <a:rPr lang="en-US" dirty="0" err="1"/>
              <a:t>Schnalstal</a:t>
            </a:r>
            <a:r>
              <a:rPr lang="en-US" dirty="0"/>
              <a:t>/Val </a:t>
            </a:r>
            <a:r>
              <a:rPr lang="en-US" dirty="0" err="1"/>
              <a:t>Senales</a:t>
            </a:r>
            <a:r>
              <a:rPr lang="en-US" dirty="0"/>
              <a:t> Valley, Austria.</a:t>
            </a:r>
          </a:p>
          <a:p>
            <a:r>
              <a:rPr lang="en-US" dirty="0"/>
              <a:t>Excavated without archaeologist</a:t>
            </a:r>
          </a:p>
          <a:p>
            <a:r>
              <a:rPr lang="en-US" dirty="0"/>
              <a:t>A forensic scientist from Innsbruck oversaw the transport of the mummy in a body bag. </a:t>
            </a:r>
          </a:p>
          <a:p>
            <a:r>
              <a:rPr lang="en-US" dirty="0"/>
              <a:t>During the recovery, numerous leather fragments, string, pieces of hide and clumps of hay came to light. </a:t>
            </a:r>
          </a:p>
          <a:p>
            <a:r>
              <a:rPr lang="en-US" dirty="0"/>
              <a:t>Adjacent to the body was a dagger and nearby a long stick that was later identified as a bow. </a:t>
            </a:r>
          </a:p>
          <a:p>
            <a:r>
              <a:rPr lang="en-US" dirty="0"/>
              <a:t>The dead man was flown by helicopter to Vent in the </a:t>
            </a:r>
            <a:r>
              <a:rPr lang="en-US" dirty="0" err="1"/>
              <a:t>Ötztal</a:t>
            </a:r>
            <a:r>
              <a:rPr lang="en-US" dirty="0"/>
              <a:t> Valley, Austria. He was placed in a wooden coffin and driven in a hearse to the Institute of Forensic Medicine in Innsbruck.</a:t>
            </a:r>
          </a:p>
          <a:p>
            <a:endParaRPr lang="en-US" dirty="0"/>
          </a:p>
        </p:txBody>
      </p:sp>
      <p:pic>
        <p:nvPicPr>
          <p:cNvPr id="5" name="Picture 4" descr="A person wearing a costume&#10;&#10;Description automatically generated">
            <a:extLst>
              <a:ext uri="{FF2B5EF4-FFF2-40B4-BE49-F238E27FC236}">
                <a16:creationId xmlns:a16="http://schemas.microsoft.com/office/drawing/2014/main" id="{0E415956-4541-49BD-BEBF-B8066B8E4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367" y="196839"/>
            <a:ext cx="2062264" cy="3232161"/>
          </a:xfrm>
          <a:prstGeom prst="rect">
            <a:avLst/>
          </a:prstGeom>
        </p:spPr>
      </p:pic>
      <p:pic>
        <p:nvPicPr>
          <p:cNvPr id="7" name="Picture 6" descr="A close up of a person&#10;&#10;Description automatically generated">
            <a:extLst>
              <a:ext uri="{FF2B5EF4-FFF2-40B4-BE49-F238E27FC236}">
                <a16:creationId xmlns:a16="http://schemas.microsoft.com/office/drawing/2014/main" id="{7841C2DD-CB47-4693-8217-A82CE55F9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828" y="196839"/>
            <a:ext cx="2155205" cy="323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18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CDC30-F11E-4C01-BBF9-35BD6FD4E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4487965" cy="706964"/>
          </a:xfrm>
        </p:spPr>
        <p:txBody>
          <a:bodyPr/>
          <a:lstStyle/>
          <a:p>
            <a:r>
              <a:rPr lang="en-US" dirty="0"/>
              <a:t>Accelerated travel plans for birds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3BB93-75E6-4375-9736-32DA92EA5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2634451" cy="3416300"/>
          </a:xfrm>
        </p:spPr>
        <p:txBody>
          <a:bodyPr/>
          <a:lstStyle/>
          <a:p>
            <a:r>
              <a:rPr lang="en-US" dirty="0"/>
              <a:t>Birds go north ahead of schedule</a:t>
            </a:r>
          </a:p>
          <a:p>
            <a:r>
              <a:rPr lang="en-US" dirty="0">
                <a:solidFill>
                  <a:srgbClr val="FF000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0F07851-1BB0-4376-BCC9-84E49C2F4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86475" cy="68580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7A70795-5711-4B54-96A3-0D2F21B64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486" y="4800600"/>
            <a:ext cx="2159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12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2C4D1-D7A2-4BD0-BC7D-4EB1751E0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birds migrate?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ECC48-73B5-4C23-B3DA-C4AC91519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3647705" cy="3416300"/>
          </a:xfrm>
        </p:spPr>
        <p:txBody>
          <a:bodyPr/>
          <a:lstStyle/>
          <a:p>
            <a:r>
              <a:rPr lang="en-US" dirty="0"/>
              <a:t>They know the Sun!</a:t>
            </a:r>
          </a:p>
          <a:p>
            <a:r>
              <a:rPr lang="en-US" dirty="0"/>
              <a:t>Sensitive to length of the day and angle of sunlight</a:t>
            </a: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713DA29-0410-495D-BABF-6444C28B8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054" y="2127078"/>
            <a:ext cx="65024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08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BD24D-E345-4B87-B8EE-7FA7229DA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 Hurricane and the ice 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66E95-1AA0-4FAB-BBFC-8FCDF00CA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3795987" cy="3416300"/>
          </a:xfrm>
        </p:spPr>
        <p:txBody>
          <a:bodyPr/>
          <a:lstStyle/>
          <a:p>
            <a:r>
              <a:rPr lang="en-US" dirty="0"/>
              <a:t>Instant snow somethings</a:t>
            </a:r>
          </a:p>
          <a:p>
            <a:r>
              <a:rPr lang="en-US" dirty="0"/>
              <a:t>Saved by the cave!</a:t>
            </a:r>
          </a:p>
          <a:p>
            <a:r>
              <a:rPr lang="en-US" dirty="0"/>
              <a:t>Cave paintings on ice!</a:t>
            </a:r>
          </a:p>
          <a:p>
            <a:r>
              <a:rPr lang="en-US" dirty="0"/>
              <a:t>Dying climatologist!</a:t>
            </a:r>
          </a:p>
          <a:p>
            <a:r>
              <a:rPr lang="en-US" dirty="0">
                <a:solidFill>
                  <a:srgbClr val="FF000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2ECDA8-7D89-4C30-811D-062AEE662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941" y="2479499"/>
            <a:ext cx="7065876" cy="3974937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3822702-AEF7-45A8-B9B1-54E78B8B5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050" y="5029200"/>
            <a:ext cx="2159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08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D9764-F19E-4A9A-B236-0C649CD4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Storms don’t dump snow like that!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606F7-1C9C-446E-AE2E-2150268BE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11" y="2603500"/>
            <a:ext cx="3624648" cy="3416300"/>
          </a:xfrm>
        </p:spPr>
        <p:txBody>
          <a:bodyPr/>
          <a:lstStyle/>
          <a:p>
            <a:r>
              <a:rPr lang="en-US" dirty="0"/>
              <a:t>Blizzards, not show hurricanes</a:t>
            </a:r>
          </a:p>
          <a:p>
            <a:r>
              <a:rPr lang="en-US" dirty="0"/>
              <a:t>Cave paintings don’t last on ice for 10,000 years!</a:t>
            </a:r>
          </a:p>
          <a:p>
            <a:r>
              <a:rPr lang="en-US" dirty="0"/>
              <a:t>Old climatologists never </a:t>
            </a:r>
            <a:r>
              <a:rPr lang="en-US" dirty="0" err="1"/>
              <a:t>die..they</a:t>
            </a:r>
            <a:r>
              <a:rPr lang="en-US" dirty="0"/>
              <a:t> just….melt…away!</a:t>
            </a:r>
          </a:p>
        </p:txBody>
      </p:sp>
      <p:pic>
        <p:nvPicPr>
          <p:cNvPr id="7" name="Picture 6" descr="A picture containing building&#10;&#10;Description automatically generated">
            <a:extLst>
              <a:ext uri="{FF2B5EF4-FFF2-40B4-BE49-F238E27FC236}">
                <a16:creationId xmlns:a16="http://schemas.microsoft.com/office/drawing/2014/main" id="{56876642-96FC-4827-A490-917BCE271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006" y="2673178"/>
            <a:ext cx="7439683" cy="4184822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68456E49-890C-412C-B91B-628C228A6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0" y="5122332"/>
            <a:ext cx="2159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55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CA785-B89A-4233-AD39-D4D1011E7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Cave Paintings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58FA7-35FF-4861-9BFC-6FDDAF1C4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2035921" cy="3416300"/>
          </a:xfrm>
        </p:spPr>
        <p:txBody>
          <a:bodyPr/>
          <a:lstStyle/>
          <a:p>
            <a:r>
              <a:rPr lang="en-US" dirty="0"/>
              <a:t>On stone!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27CBCA-BAD0-474B-97E2-8C81B017D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865" y="136525"/>
            <a:ext cx="4440225" cy="2952750"/>
          </a:xfrm>
          <a:prstGeom prst="rect">
            <a:avLst/>
          </a:prstGeom>
        </p:spPr>
      </p:pic>
      <p:pic>
        <p:nvPicPr>
          <p:cNvPr id="7" name="Picture 6" descr="A picture containing clothing&#10;&#10;Description automatically generated">
            <a:extLst>
              <a:ext uri="{FF2B5EF4-FFF2-40B4-BE49-F238E27FC236}">
                <a16:creationId xmlns:a16="http://schemas.microsoft.com/office/drawing/2014/main" id="{78A563B4-9FFD-4B4C-8E02-A62E9EBE0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821" y="3089275"/>
            <a:ext cx="3901440" cy="3343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F4EBE1-9CDE-444E-89AC-F582B80A2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225" y="3263900"/>
            <a:ext cx="523875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29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09708-6034-4290-AC85-31F71A20F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is never wrong!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E14AC-146B-4124-A78E-96A77504A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84" y="2603500"/>
            <a:ext cx="2594919" cy="3416300"/>
          </a:xfrm>
        </p:spPr>
        <p:txBody>
          <a:bodyPr/>
          <a:lstStyle/>
          <a:p>
            <a:r>
              <a:rPr lang="en-US" dirty="0"/>
              <a:t>Science is a series of educated risks</a:t>
            </a:r>
          </a:p>
          <a:p>
            <a:r>
              <a:rPr lang="en-US" dirty="0"/>
              <a:t>A </a:t>
            </a:r>
            <a:r>
              <a:rPr lang="en-US" dirty="0" err="1"/>
              <a:t>Ph.D</a:t>
            </a:r>
            <a:r>
              <a:rPr lang="en-US" dirty="0"/>
              <a:t> praying for grants</a:t>
            </a:r>
          </a:p>
          <a:p>
            <a:r>
              <a:rPr lang="en-US" dirty="0">
                <a:solidFill>
                  <a:srgbClr val="FF000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IT!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Science and Truth</a:t>
            </a:r>
          </a:p>
        </p:txBody>
      </p:sp>
      <p:pic>
        <p:nvPicPr>
          <p:cNvPr id="5" name="Picture 4" descr="A person in a suit standing in front of a window&#10;&#10;Description automatically generated">
            <a:extLst>
              <a:ext uri="{FF2B5EF4-FFF2-40B4-BE49-F238E27FC236}">
                <a16:creationId xmlns:a16="http://schemas.microsoft.com/office/drawing/2014/main" id="{6C8CDE7C-FA4F-4E8E-86D0-CA6A62378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588" y="1929706"/>
            <a:ext cx="8761412" cy="49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48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CE48D-BDAD-4374-8266-076A6EEBC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Naturally, frozen crab cakes!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E4862-01F1-4646-A2DB-420E00D75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2845546" cy="3416300"/>
          </a:xfrm>
        </p:spPr>
        <p:txBody>
          <a:bodyPr/>
          <a:lstStyle/>
          <a:p>
            <a:r>
              <a:rPr lang="en-US" dirty="0">
                <a:hlinkClick r:id="rId2" action="ppaction://hlinkfile"/>
              </a:rPr>
              <a:t>WATCH IT!</a:t>
            </a:r>
            <a:endParaRPr lang="en-US" dirty="0"/>
          </a:p>
          <a:p>
            <a:r>
              <a:rPr lang="en-US" dirty="0"/>
              <a:t>Do the crabs freeze, but not the water?</a:t>
            </a:r>
          </a:p>
        </p:txBody>
      </p:sp>
      <p:pic>
        <p:nvPicPr>
          <p:cNvPr id="5" name="Picture 4" descr="A person standing in front of a television screen&#10;&#10;Description automatically generated">
            <a:extLst>
              <a:ext uri="{FF2B5EF4-FFF2-40B4-BE49-F238E27FC236}">
                <a16:creationId xmlns:a16="http://schemas.microsoft.com/office/drawing/2014/main" id="{A98F715B-9E1E-4D31-9F26-4D655F05A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266" y="2533650"/>
            <a:ext cx="7687733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98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7FDE4-0B82-420B-90A2-545EAFD62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4CB4B-1E39-46B8-9136-A7F5A12DE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5638953" cy="3416300"/>
          </a:xfrm>
        </p:spPr>
        <p:txBody>
          <a:bodyPr/>
          <a:lstStyle/>
          <a:p>
            <a:r>
              <a:rPr lang="en-US" dirty="0"/>
              <a:t> (</a:t>
            </a:r>
            <a:r>
              <a:rPr lang="en-US" i="1" dirty="0"/>
              <a:t>Pompeii, Alone in the Dark, House of the Dead, Shoot ‘</a:t>
            </a:r>
            <a:r>
              <a:rPr lang="en-US" i="1" dirty="0" err="1"/>
              <a:t>Em</a:t>
            </a:r>
            <a:r>
              <a:rPr lang="en-US" i="1" dirty="0"/>
              <a:t> Up”, Viper</a:t>
            </a:r>
            <a:r>
              <a:rPr lang="en-US" dirty="0"/>
              <a:t>, 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7EB2E-6608-490A-839E-31DACBD46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302" y="1809785"/>
            <a:ext cx="3328704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18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321A8-BC40-4678-9D55-D788E0E36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Glacier under Miami, silly birds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FBE80-AE5A-4E14-93FB-588D722BB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2807446" cy="3416300"/>
          </a:xfrm>
        </p:spPr>
        <p:txBody>
          <a:bodyPr/>
          <a:lstStyle/>
          <a:p>
            <a:r>
              <a:rPr lang="en-US" dirty="0"/>
              <a:t>Underground glacier </a:t>
            </a:r>
            <a:r>
              <a:rPr lang="en-US" dirty="0" err="1"/>
              <a:t>Scarisoara</a:t>
            </a:r>
            <a:r>
              <a:rPr lang="en-US" dirty="0"/>
              <a:t>, Romania</a:t>
            </a:r>
          </a:p>
          <a:p>
            <a:r>
              <a:rPr lang="en-US" dirty="0"/>
              <a:t>1000 year old animals in ice!</a:t>
            </a:r>
          </a:p>
          <a:p>
            <a:r>
              <a:rPr lang="en-US" dirty="0"/>
              <a:t>Silly birds!</a:t>
            </a:r>
          </a:p>
          <a:p>
            <a:r>
              <a:rPr lang="en-US" dirty="0">
                <a:solidFill>
                  <a:srgbClr val="FF000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screen shot of a television&#10;&#10;Description automatically generated">
            <a:extLst>
              <a:ext uri="{FF2B5EF4-FFF2-40B4-BE49-F238E27FC236}">
                <a16:creationId xmlns:a16="http://schemas.microsoft.com/office/drawing/2014/main" id="{2A08E185-F5BB-4D79-A781-5B313E608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550" y="2075934"/>
            <a:ext cx="8501449" cy="478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4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35022-D7A6-4E00-A329-BE29F229F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Scărișoara</a:t>
            </a:r>
            <a:r>
              <a:rPr lang="en-US" dirty="0"/>
              <a:t> Cave, Romana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A264A-34DE-4088-B197-33B99215E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605" y="2603500"/>
            <a:ext cx="5791200" cy="3904392"/>
          </a:xfrm>
        </p:spPr>
        <p:txBody>
          <a:bodyPr/>
          <a:lstStyle/>
          <a:p>
            <a:r>
              <a:rPr lang="en-US" dirty="0"/>
              <a:t>First mentioned in 1863 by the Austrian geographer Arnold </a:t>
            </a:r>
            <a:r>
              <a:rPr lang="en-US" dirty="0" err="1"/>
              <a:t>Schmidl</a:t>
            </a:r>
            <a:endParaRPr lang="en-US" dirty="0"/>
          </a:p>
          <a:p>
            <a:r>
              <a:rPr lang="en-US" dirty="0"/>
              <a:t>Speleologist Emil </a:t>
            </a:r>
            <a:r>
              <a:rPr lang="en-US" dirty="0" err="1"/>
              <a:t>Racoviță</a:t>
            </a:r>
            <a:r>
              <a:rPr lang="en-US" dirty="0"/>
              <a:t> between 1921 and 1923</a:t>
            </a:r>
          </a:p>
          <a:p>
            <a:r>
              <a:rPr lang="en-US" dirty="0"/>
              <a:t>Formed 3500 years ago, during the glaciations. </a:t>
            </a:r>
          </a:p>
          <a:p>
            <a:r>
              <a:rPr lang="en-US" dirty="0"/>
              <a:t>120 m (390 ft) deep and 720 m (2,360 ft) long</a:t>
            </a:r>
          </a:p>
          <a:p>
            <a:r>
              <a:rPr lang="en-US" dirty="0"/>
              <a:t>Great Hall, which is approximately 108 m (354 ft) long and 78 m (256 ft) wide includes an ice cliff nearly 18 m (59 ft) tall, which overlooks a pool called the Pool of Ice</a:t>
            </a:r>
          </a:p>
        </p:txBody>
      </p:sp>
      <p:pic>
        <p:nvPicPr>
          <p:cNvPr id="5" name="Picture 4" descr="A picture containing outdoor, animal, nature, wall&#10;&#10;Description automatically generated">
            <a:extLst>
              <a:ext uri="{FF2B5EF4-FFF2-40B4-BE49-F238E27FC236}">
                <a16:creationId xmlns:a16="http://schemas.microsoft.com/office/drawing/2014/main" id="{B3061116-D02F-4FF6-8DB6-6419957F8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683" y="2089548"/>
            <a:ext cx="5722992" cy="379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20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&#10;&#10;Description automatically generated">
            <a:extLst>
              <a:ext uri="{FF2B5EF4-FFF2-40B4-BE49-F238E27FC236}">
                <a16:creationId xmlns:a16="http://schemas.microsoft.com/office/drawing/2014/main" id="{343AC43C-1E9D-4A0C-B9B6-AE2205A5B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29" y="222111"/>
            <a:ext cx="5021270" cy="3340066"/>
          </a:xfrm>
          <a:prstGeom prst="rect">
            <a:avLst/>
          </a:prstGeom>
        </p:spPr>
      </p:pic>
      <p:pic>
        <p:nvPicPr>
          <p:cNvPr id="7" name="Picture 6" descr="A picture containing building, wall, ground, stone&#10;&#10;Description automatically generated">
            <a:extLst>
              <a:ext uri="{FF2B5EF4-FFF2-40B4-BE49-F238E27FC236}">
                <a16:creationId xmlns:a16="http://schemas.microsoft.com/office/drawing/2014/main" id="{ED189FC9-0CBB-4AFD-8461-382965E6E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997" y="180924"/>
            <a:ext cx="4841224" cy="3227482"/>
          </a:xfrm>
          <a:prstGeom prst="rect">
            <a:avLst/>
          </a:prstGeom>
        </p:spPr>
      </p:pic>
      <p:pic>
        <p:nvPicPr>
          <p:cNvPr id="11" name="Picture 10" descr="A picture containing nature, cave, outdoor&#10;&#10;Description automatically generated">
            <a:extLst>
              <a:ext uri="{FF2B5EF4-FFF2-40B4-BE49-F238E27FC236}">
                <a16:creationId xmlns:a16="http://schemas.microsoft.com/office/drawing/2014/main" id="{7797E6D4-2F87-43FA-BF6F-39C7D5686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405" y="3449594"/>
            <a:ext cx="5036408" cy="33576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B2E036-5AE5-421B-8318-C5B3A2642F61}"/>
              </a:ext>
            </a:extLst>
          </p:cNvPr>
          <p:cNvSpPr txBox="1"/>
          <p:nvPr/>
        </p:nvSpPr>
        <p:spPr>
          <a:xfrm>
            <a:off x="584887" y="4423719"/>
            <a:ext cx="5036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temperature is up to +1 °C in the summer and down to -7 °C in the winter.</a:t>
            </a:r>
          </a:p>
          <a:p>
            <a:endParaRPr lang="en-US" dirty="0"/>
          </a:p>
          <a:p>
            <a:pPr algn="ctr"/>
            <a:r>
              <a:rPr lang="en-US" dirty="0"/>
              <a:t>NO FROZEN CRABS!</a:t>
            </a:r>
          </a:p>
        </p:txBody>
      </p:sp>
    </p:spTree>
    <p:extLst>
      <p:ext uri="{BB962C8B-B14F-4D97-AF65-F5344CB8AC3E}">
        <p14:creationId xmlns:p14="http://schemas.microsoft.com/office/powerpoint/2010/main" val="2361413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3548-0DED-4F8D-933E-BC6A77A43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Iceland underground glaciers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F934BC-E237-42E7-A25D-AA3D148CC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318" y="1831072"/>
            <a:ext cx="5901859" cy="3927177"/>
          </a:xfrm>
          <a:prstGeom prst="rect">
            <a:avLst/>
          </a:prstGeom>
        </p:spPr>
      </p:pic>
      <p:pic>
        <p:nvPicPr>
          <p:cNvPr id="6" name="Picture 5" descr="A large room&#10;&#10;Description automatically generated">
            <a:extLst>
              <a:ext uri="{FF2B5EF4-FFF2-40B4-BE49-F238E27FC236}">
                <a16:creationId xmlns:a16="http://schemas.microsoft.com/office/drawing/2014/main" id="{1FA5D338-0DCD-41D1-822C-422860AF4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31072"/>
            <a:ext cx="5893830" cy="39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67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79C81-66A1-4FF1-A0E8-467698077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Argentinian cave paintings, 10,000 B.P.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A6A8B-2538-4750-9CB3-89139489F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120" y="2603500"/>
            <a:ext cx="3361037" cy="3416300"/>
          </a:xfrm>
        </p:spPr>
        <p:txBody>
          <a:bodyPr/>
          <a:lstStyle/>
          <a:p>
            <a:r>
              <a:rPr lang="en-US" dirty="0"/>
              <a:t>All painted on same day</a:t>
            </a:r>
          </a:p>
          <a:p>
            <a:r>
              <a:rPr lang="en-US" dirty="0"/>
              <a:t>Sun turned black at noon</a:t>
            </a:r>
          </a:p>
          <a:p>
            <a:r>
              <a:rPr lang="en-US" dirty="0"/>
              <a:t>1000 years of darkness</a:t>
            </a:r>
          </a:p>
          <a:p>
            <a:r>
              <a:rPr lang="en-US" dirty="0"/>
              <a:t>What if ice ages can on in just one day?</a:t>
            </a:r>
          </a:p>
          <a:p>
            <a:r>
              <a:rPr lang="en-US" dirty="0"/>
              <a:t>Wow! Interdisciplinary Science!</a:t>
            </a:r>
          </a:p>
          <a:p>
            <a:r>
              <a:rPr lang="en-US" dirty="0">
                <a:hlinkClick r:id="rId2" action="ppaction://hlinkfile"/>
              </a:rPr>
              <a:t>WATCH IT!</a:t>
            </a:r>
            <a:endParaRPr lang="en-US" dirty="0"/>
          </a:p>
        </p:txBody>
      </p:sp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B48108C4-706B-44AB-8812-9EE70ECF3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353" y="2174788"/>
            <a:ext cx="8142647" cy="458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45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B551-77A8-4A42-B6A6-9539A808B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Cueva de las Manos, Argentina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3D04A-5E02-4AA6-BFE1-98FA0D930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834" y="2603500"/>
            <a:ext cx="4099944" cy="3416300"/>
          </a:xfrm>
        </p:spPr>
        <p:txBody>
          <a:bodyPr/>
          <a:lstStyle/>
          <a:p>
            <a:r>
              <a:rPr lang="en-US" dirty="0"/>
              <a:t>13,000 to 9,000 B.P.</a:t>
            </a:r>
          </a:p>
          <a:p>
            <a:r>
              <a:rPr lang="en-US" dirty="0"/>
              <a:t>bone-made pipes used for spraying the paint on the wall of the cave to create silhouettes of hands.</a:t>
            </a:r>
          </a:p>
          <a:p>
            <a:r>
              <a:rPr lang="en-US" dirty="0"/>
              <a:t>(No end of world stories found)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96D5E9-9BF3-4E7C-81FA-C4A1511A0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667" y="1850864"/>
            <a:ext cx="6667500" cy="4448175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BED98FA-3327-4B8A-9A10-1A41A79FB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306" y="5374626"/>
            <a:ext cx="2159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37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92A8A-DF5B-4489-B176-934B446D4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7"/>
            <a:ext cx="8761413" cy="1006135"/>
          </a:xfrm>
        </p:spPr>
        <p:txBody>
          <a:bodyPr/>
          <a:lstStyle/>
          <a:p>
            <a:r>
              <a:rPr lang="en-US" dirty="0"/>
              <a:t>Magnetic studies of ice cave paintings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8CACB-B25A-4D31-B75F-662F88A80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06" y="2603500"/>
            <a:ext cx="3791822" cy="3416300"/>
          </a:xfrm>
        </p:spPr>
        <p:txBody>
          <a:bodyPr/>
          <a:lstStyle/>
          <a:p>
            <a:r>
              <a:rPr lang="en-US" dirty="0"/>
              <a:t>No magnetic field when paint dried (on the ice)!</a:t>
            </a:r>
          </a:p>
          <a:p>
            <a:r>
              <a:rPr lang="en-US" dirty="0"/>
              <a:t>Magnetic field shift changes SHAPE of the earth, and off its axis!</a:t>
            </a:r>
          </a:p>
          <a:p>
            <a:r>
              <a:rPr lang="en-US" dirty="0"/>
              <a:t>Instant iceberg in harbor entrance!</a:t>
            </a:r>
          </a:p>
          <a:p>
            <a:r>
              <a:rPr lang="en-US" dirty="0">
                <a:hlinkClick r:id="rId2" action="ppaction://hlinkfile"/>
              </a:rPr>
              <a:t>WATCH IT!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tall building in a city&#10;&#10;Description automatically generated">
            <a:extLst>
              <a:ext uri="{FF2B5EF4-FFF2-40B4-BE49-F238E27FC236}">
                <a16:creationId xmlns:a16="http://schemas.microsoft.com/office/drawing/2014/main" id="{D73964F7-4B64-4715-B3D1-1AC98D8E9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940" y="2340528"/>
            <a:ext cx="8031060" cy="4517471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C8EB18E-BFFF-402F-9686-F8D0DA48C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04" y="5334000"/>
            <a:ext cx="2159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40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5D672-F2FC-4024-AEDB-4C6F6D44D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Reversals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5375F-6E96-4281-95F2-25649943C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01" y="2700777"/>
            <a:ext cx="3679693" cy="3416300"/>
          </a:xfrm>
        </p:spPr>
        <p:txBody>
          <a:bodyPr/>
          <a:lstStyle/>
          <a:p>
            <a:r>
              <a:rPr lang="en-US" dirty="0"/>
              <a:t>Are not instantaneous</a:t>
            </a:r>
          </a:p>
          <a:p>
            <a:r>
              <a:rPr lang="en-US" dirty="0"/>
              <a:t>Reversal occurrences are statistically random</a:t>
            </a:r>
          </a:p>
          <a:p>
            <a:r>
              <a:rPr lang="en-US" dirty="0"/>
              <a:t>83 reversals over the last 83 million years.</a:t>
            </a:r>
          </a:p>
          <a:p>
            <a:r>
              <a:rPr lang="en-US" dirty="0"/>
              <a:t>The latest, the </a:t>
            </a:r>
            <a:r>
              <a:rPr lang="en-US" dirty="0" err="1"/>
              <a:t>Brunhes</a:t>
            </a:r>
            <a:r>
              <a:rPr lang="en-US" dirty="0"/>
              <a:t>–</a:t>
            </a:r>
            <a:r>
              <a:rPr lang="en-US" dirty="0" err="1"/>
              <a:t>Matuyama</a:t>
            </a:r>
            <a:r>
              <a:rPr lang="en-US" dirty="0"/>
              <a:t> reversal, occurred 780,000 years ago</a:t>
            </a:r>
          </a:p>
          <a:p>
            <a:endParaRPr lang="en-US" dirty="0"/>
          </a:p>
        </p:txBody>
      </p:sp>
      <p:pic>
        <p:nvPicPr>
          <p:cNvPr id="6" name="Picture 5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D0C9D29B-3344-4C50-AB67-28E720428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395" y="537454"/>
            <a:ext cx="4572000" cy="3429000"/>
          </a:xfrm>
          <a:prstGeom prst="rect">
            <a:avLst/>
          </a:prstGeom>
        </p:spPr>
      </p:pic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AC80A33-0233-4E59-B395-82E6F1BA1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4044275"/>
            <a:ext cx="4426895" cy="268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22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008BC-47F6-4202-8084-1CF307712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Reversals: how long does it take?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0FB8B-AB64-4269-93CA-F98C5F449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3811329" cy="3416300"/>
          </a:xfrm>
        </p:spPr>
        <p:txBody>
          <a:bodyPr/>
          <a:lstStyle/>
          <a:p>
            <a:r>
              <a:rPr lang="en-US" dirty="0"/>
              <a:t>7,000 years</a:t>
            </a:r>
          </a:p>
          <a:p>
            <a:r>
              <a:rPr lang="en-US" dirty="0"/>
              <a:t>Glomar Challenger, 1967</a:t>
            </a:r>
          </a:p>
          <a:p>
            <a:r>
              <a:rPr lang="en-US" dirty="0"/>
              <a:t>Deep Sea Drilling Project</a:t>
            </a:r>
          </a:p>
          <a:p>
            <a:r>
              <a:rPr lang="en-US" dirty="0"/>
              <a:t>During reversals decreases to 10% of full polarity value</a:t>
            </a:r>
          </a:p>
        </p:txBody>
      </p:sp>
      <p:pic>
        <p:nvPicPr>
          <p:cNvPr id="5" name="Picture 4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0D0EBCF9-619F-42B8-B807-83C65EE21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491" y="1744910"/>
            <a:ext cx="5953337" cy="472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88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04236-7530-4CA7-8329-BAB99AE5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Sea Drilling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7CA80-3237-4C95-970E-BBEB277AD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2930485" cy="3416300"/>
          </a:xfrm>
        </p:spPr>
        <p:txBody>
          <a:bodyPr/>
          <a:lstStyle/>
          <a:p>
            <a:r>
              <a:rPr lang="en-US" dirty="0"/>
              <a:t>Scientific</a:t>
            </a:r>
          </a:p>
          <a:p>
            <a:r>
              <a:rPr lang="en-US" dirty="0"/>
              <a:t>Oil/Gas exploration</a:t>
            </a:r>
          </a:p>
          <a:p>
            <a:r>
              <a:rPr lang="en-US" dirty="0"/>
              <a:t>Glomar Explorer</a:t>
            </a:r>
          </a:p>
        </p:txBody>
      </p:sp>
      <p:pic>
        <p:nvPicPr>
          <p:cNvPr id="5" name="Picture 4" descr="A picture containing person, indoor, ceiling, preparing&#10;&#10;Description automatically generated">
            <a:extLst>
              <a:ext uri="{FF2B5EF4-FFF2-40B4-BE49-F238E27FC236}">
                <a16:creationId xmlns:a16="http://schemas.microsoft.com/office/drawing/2014/main" id="{13C06EA2-6CB6-431C-BC60-040EE0F17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3962181"/>
            <a:ext cx="3810000" cy="2524125"/>
          </a:xfrm>
          <a:prstGeom prst="rect">
            <a:avLst/>
          </a:prstGeom>
        </p:spPr>
      </p:pic>
      <p:pic>
        <p:nvPicPr>
          <p:cNvPr id="7" name="Picture 6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A6AA32B5-21E4-4BE1-9AE5-91647DB6C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756" y="593875"/>
            <a:ext cx="4163736" cy="2344841"/>
          </a:xfrm>
          <a:prstGeom prst="rect">
            <a:avLst/>
          </a:prstGeom>
        </p:spPr>
      </p:pic>
      <p:pic>
        <p:nvPicPr>
          <p:cNvPr id="9" name="Picture 8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83B2E460-C532-4D64-9D5B-365E80586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717" y="3161117"/>
            <a:ext cx="4613813" cy="3325189"/>
          </a:xfrm>
          <a:prstGeom prst="rect">
            <a:avLst/>
          </a:prstGeom>
        </p:spPr>
      </p:pic>
      <p:pic>
        <p:nvPicPr>
          <p:cNvPr id="11" name="Picture 10" descr="A picture containing building, fence, ground, wall&#10;&#10;Description automatically generated">
            <a:extLst>
              <a:ext uri="{FF2B5EF4-FFF2-40B4-BE49-F238E27FC236}">
                <a16:creationId xmlns:a16="http://schemas.microsoft.com/office/drawing/2014/main" id="{B4A74465-AA7D-4EBE-B220-162726915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697" y="1744041"/>
            <a:ext cx="3809999" cy="214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97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5B8DEF-431C-4608-8EE7-F3B6B6718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772204"/>
            <a:ext cx="1865538" cy="2493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BC9108-18FF-4B3A-BC21-24C3DF20C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116" y="747818"/>
            <a:ext cx="1908213" cy="2353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5E711A-CDBD-4E16-863A-2619BF561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510" y="760011"/>
            <a:ext cx="1676545" cy="2517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42E0F-A3F4-4DD3-977C-DB4A14061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BD2D4-873F-4C6E-94ED-DF768BD5F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3922520"/>
            <a:ext cx="8825659" cy="2097280"/>
          </a:xfrm>
        </p:spPr>
        <p:txBody>
          <a:bodyPr/>
          <a:lstStyle/>
          <a:p>
            <a:r>
              <a:rPr lang="en-US" dirty="0"/>
              <a:t>Jeff Fahey, (</a:t>
            </a:r>
            <a:r>
              <a:rPr lang="en-US" i="1" dirty="0"/>
              <a:t>Lost, The Marshal, One Life to Live, </a:t>
            </a:r>
            <a:r>
              <a:rPr lang="en-US" i="1" dirty="0" err="1"/>
              <a:t>Psyco</a:t>
            </a:r>
            <a:r>
              <a:rPr lang="en-US" i="1" dirty="0"/>
              <a:t> III, Body Parts, The Lawnmower Man</a:t>
            </a:r>
            <a:r>
              <a:rPr lang="en-US" dirty="0"/>
              <a:t>).</a:t>
            </a:r>
          </a:p>
          <a:p>
            <a:r>
              <a:rPr lang="en-US" dirty="0"/>
              <a:t> Erika </a:t>
            </a:r>
            <a:r>
              <a:rPr lang="en-US" dirty="0" err="1"/>
              <a:t>Eleniak</a:t>
            </a:r>
            <a:r>
              <a:rPr lang="en-US" dirty="0"/>
              <a:t>, (</a:t>
            </a:r>
            <a:r>
              <a:rPr lang="en-US" i="1" dirty="0"/>
              <a:t>E.T., The Blob, Beverly Hillbillies (1993), Under </a:t>
            </a:r>
            <a:r>
              <a:rPr lang="en-US" i="1" dirty="0" err="1"/>
              <a:t>Seiege</a:t>
            </a:r>
            <a:r>
              <a:rPr lang="en-US" i="1" dirty="0"/>
              <a:t>, Chasers</a:t>
            </a:r>
            <a:r>
              <a:rPr lang="en-US" dirty="0"/>
              <a:t>)</a:t>
            </a:r>
          </a:p>
          <a:p>
            <a:r>
              <a:rPr lang="en-US" dirty="0"/>
              <a:t>Bill Dow, (</a:t>
            </a:r>
            <a:r>
              <a:rPr lang="en-US" i="1" dirty="0"/>
              <a:t>Legends of the Fall, The Big Year, Cool Runnings, The X Files, Stargate Universe: Atlantis:SG-1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634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2934A-2A2F-483C-8EF1-EACF2E9F9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12396"/>
            <a:ext cx="8761413" cy="1068236"/>
          </a:xfrm>
        </p:spPr>
        <p:txBody>
          <a:bodyPr/>
          <a:lstStyle/>
          <a:p>
            <a:r>
              <a:rPr lang="en-US" dirty="0"/>
              <a:t>Deep Sea Drilling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6E6DD2-80FF-472F-A7D8-831E6C2ED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3259" y="1480486"/>
            <a:ext cx="8998312" cy="5254740"/>
          </a:xfrm>
        </p:spPr>
      </p:pic>
    </p:spTree>
    <p:extLst>
      <p:ext uri="{BB962C8B-B14F-4D97-AF65-F5344CB8AC3E}">
        <p14:creationId xmlns:p14="http://schemas.microsoft.com/office/powerpoint/2010/main" val="2290855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0167C-46EC-48F9-85EC-68961D476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Icebergs in Miami?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1C44C-145E-417F-A65F-16C452981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Tracking Iceberg B-15</a:t>
            </a:r>
          </a:p>
          <a:p>
            <a:r>
              <a:rPr lang="en-US" dirty="0"/>
              <a:t>The B15 Antarctic iceberg was the world's largest recorded iceberg, with an area of over 11,000 km² it was larger than the island of Jamaica. It calved from the Ross Ice Shelf in March 2000, breaking up into several pieces in 2002 and 2003. The largest of these, B-15A, was the world's largest free-floating object</a:t>
            </a:r>
          </a:p>
          <a:p>
            <a:r>
              <a:rPr lang="en-US" dirty="0">
                <a:hlinkClick r:id="rId2"/>
              </a:rPr>
              <a:t>WATCH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790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7069D-AFA9-4C2E-AF13-6AE0374E8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176" y="1040780"/>
            <a:ext cx="8761413" cy="706964"/>
          </a:xfrm>
        </p:spPr>
        <p:txBody>
          <a:bodyPr/>
          <a:lstStyle/>
          <a:p>
            <a:r>
              <a:rPr lang="en-US" dirty="0"/>
              <a:t>Evil Administrators!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AA4EF-9767-462A-AF7A-FF5522216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835" y="2620278"/>
            <a:ext cx="2972429" cy="34163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poles are shifting!</a:t>
            </a:r>
          </a:p>
          <a:p>
            <a:r>
              <a:rPr lang="en-US" dirty="0"/>
              <a:t>We can legally bind you from publishing!</a:t>
            </a:r>
          </a:p>
          <a:p>
            <a:r>
              <a:rPr lang="en-US" dirty="0"/>
              <a:t>At least a 200 year long process!</a:t>
            </a:r>
          </a:p>
          <a:p>
            <a:r>
              <a:rPr lang="en-US" dirty="0"/>
              <a:t>Value of holding back information!</a:t>
            </a:r>
          </a:p>
          <a:p>
            <a:r>
              <a:rPr lang="en-US" dirty="0"/>
              <a:t>Manipulating government funding!</a:t>
            </a:r>
          </a:p>
          <a:p>
            <a:r>
              <a:rPr lang="en-US" dirty="0">
                <a:solidFill>
                  <a:srgbClr val="FF000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16345432-9DFA-4358-B9C1-101732828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786" y="2063692"/>
            <a:ext cx="8523214" cy="479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2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8C040-E779-490A-802F-F9B6E81C6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Earth’s polarity is going to shift, right now!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06FFB-7470-46CD-850A-BE36D425E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51" y="2603500"/>
            <a:ext cx="3078760" cy="3416300"/>
          </a:xfrm>
        </p:spPr>
        <p:txBody>
          <a:bodyPr/>
          <a:lstStyle/>
          <a:p>
            <a:r>
              <a:rPr lang="en-US" dirty="0"/>
              <a:t>None of our climate models can explain it!</a:t>
            </a:r>
          </a:p>
          <a:p>
            <a:r>
              <a:rPr lang="en-US" dirty="0"/>
              <a:t>“Slight shifts”</a:t>
            </a:r>
          </a:p>
          <a:p>
            <a:r>
              <a:rPr lang="en-US" dirty="0"/>
              <a:t>We at </a:t>
            </a:r>
            <a:r>
              <a:rPr lang="en-US" dirty="0" err="1"/>
              <a:t>InterSci</a:t>
            </a:r>
            <a:r>
              <a:rPr lang="en-US" dirty="0"/>
              <a:t> will STOP it! 200 years to fix</a:t>
            </a:r>
          </a:p>
          <a:p>
            <a:r>
              <a:rPr lang="en-US" dirty="0"/>
              <a:t>Government contractors! Yea, a 200-year contract!</a:t>
            </a:r>
          </a:p>
          <a:p>
            <a:r>
              <a:rPr lang="en-US" dirty="0">
                <a:solidFill>
                  <a:srgbClr val="FF000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IT!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2E5BA3A8-6322-4DB5-B224-1AC132793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544" y="2281806"/>
            <a:ext cx="8135456" cy="457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0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EF3A-09E4-4E57-8AC1-3CF6C1533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Glacial Timeline!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F074F-30C5-46F1-8CBD-17A02C4C7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2603500"/>
            <a:ext cx="3288485" cy="3416300"/>
          </a:xfrm>
        </p:spPr>
        <p:txBody>
          <a:bodyPr/>
          <a:lstStyle/>
          <a:p>
            <a:r>
              <a:rPr lang="en-US" dirty="0"/>
              <a:t>Love those computers!</a:t>
            </a:r>
          </a:p>
          <a:p>
            <a:r>
              <a:rPr lang="en-US" dirty="0"/>
              <a:t>4 hours, 23 minutes!</a:t>
            </a:r>
          </a:p>
          <a:p>
            <a:r>
              <a:rPr lang="en-US" dirty="0"/>
              <a:t>Call for evacuation!</a:t>
            </a:r>
          </a:p>
          <a:p>
            <a:r>
              <a:rPr lang="en-US" dirty="0"/>
              <a:t>Drop to Absolute Zero</a:t>
            </a:r>
          </a:p>
          <a:p>
            <a:r>
              <a:rPr lang="en-US" dirty="0"/>
              <a:t>“Nothing will survive, nothing”</a:t>
            </a:r>
          </a:p>
          <a:p>
            <a:r>
              <a:rPr lang="en-US" dirty="0">
                <a:solidFill>
                  <a:srgbClr val="FF000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3FA51717-8E91-4619-8836-F2F542985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716" y="2265028"/>
            <a:ext cx="8165284" cy="45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224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7A4F-32D5-4E8F-BC51-C3DEB7587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bikini’s to snowsuits!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BAF59-A7C0-4F58-9EFE-9B2CBBC2E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2527813" cy="3416300"/>
          </a:xfrm>
        </p:spPr>
        <p:txBody>
          <a:bodyPr/>
          <a:lstStyle/>
          <a:p>
            <a:r>
              <a:rPr lang="en-US" dirty="0"/>
              <a:t>30 degrees north and south of the equator</a:t>
            </a:r>
          </a:p>
          <a:p>
            <a:r>
              <a:rPr lang="en-US" dirty="0"/>
              <a:t>Icebergs continuing to form in Miami bay!</a:t>
            </a:r>
          </a:p>
          <a:p>
            <a:r>
              <a:rPr lang="en-US" dirty="0">
                <a:solidFill>
                  <a:srgbClr val="FF000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IT!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5" name="Picture 4" descr="A screen shot of a person&#10;&#10;Description automatically generated">
            <a:extLst>
              <a:ext uri="{FF2B5EF4-FFF2-40B4-BE49-F238E27FC236}">
                <a16:creationId xmlns:a16="http://schemas.microsoft.com/office/drawing/2014/main" id="{E6907CF3-1C56-4ECE-AD04-B70648417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060" y="2231472"/>
            <a:ext cx="8224939" cy="4626528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BB3FFA4-3A72-43A0-BEE5-A6AE5770E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560" y="5122332"/>
            <a:ext cx="2159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99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8CAA2-894F-4FEB-82EF-935BCEA2A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Icebergs take centuries to form, not hours!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A8BA3D-8D5A-4D2B-8D8E-71E50B967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7601" y="1720850"/>
            <a:ext cx="7296762" cy="4864508"/>
          </a:xfrm>
        </p:spPr>
      </p:pic>
    </p:spTree>
    <p:extLst>
      <p:ext uri="{BB962C8B-B14F-4D97-AF65-F5344CB8AC3E}">
        <p14:creationId xmlns:p14="http://schemas.microsoft.com/office/powerpoint/2010/main" val="995075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10453-8B62-4111-8300-CF0D4F8F8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goes Dad!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E7C43-FB04-48A4-B961-D291EDD2C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117" y="2603500"/>
            <a:ext cx="2441196" cy="3416300"/>
          </a:xfrm>
        </p:spPr>
        <p:txBody>
          <a:bodyPr/>
          <a:lstStyle/>
          <a:p>
            <a:r>
              <a:rPr lang="en-US" dirty="0"/>
              <a:t>More snowstorm hurricane bombs!</a:t>
            </a:r>
          </a:p>
          <a:p>
            <a:r>
              <a:rPr lang="en-US" dirty="0">
                <a:solidFill>
                  <a:srgbClr val="FF000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IT!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5" name="Picture 4" descr="A picture containing outdoor, road, car&#10;&#10;Description automatically generated">
            <a:extLst>
              <a:ext uri="{FF2B5EF4-FFF2-40B4-BE49-F238E27FC236}">
                <a16:creationId xmlns:a16="http://schemas.microsoft.com/office/drawing/2014/main" id="{F27C626F-92EF-4C35-AB7D-FF4261476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790" y="1680632"/>
            <a:ext cx="9204210" cy="51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43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9244-8889-490A-8BA8-0AFC8468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more electricity!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2DCD5-C2EB-4866-B62E-08250CDAB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83" y="2603500"/>
            <a:ext cx="2617366" cy="3416300"/>
          </a:xfrm>
        </p:spPr>
        <p:txBody>
          <a:bodyPr/>
          <a:lstStyle/>
          <a:p>
            <a:r>
              <a:rPr lang="en-US" dirty="0"/>
              <a:t>Evil administrator stuck in elevator</a:t>
            </a:r>
          </a:p>
          <a:p>
            <a:r>
              <a:rPr lang="en-US" dirty="0">
                <a:solidFill>
                  <a:srgbClr val="FF000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IT!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5" name="Picture 4" descr="A person standing in a dark room&#10;&#10;Description automatically generated">
            <a:extLst>
              <a:ext uri="{FF2B5EF4-FFF2-40B4-BE49-F238E27FC236}">
                <a16:creationId xmlns:a16="http://schemas.microsoft.com/office/drawing/2014/main" id="{48A5C2DD-2286-4ADF-89F5-7A39429C7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078" y="1937856"/>
            <a:ext cx="8746921" cy="49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337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14CF-07EC-4FEA-A38C-1FE60EB3D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where to run 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10D29-921F-4706-83D4-B95FC2C1F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2989207" cy="3416300"/>
          </a:xfrm>
        </p:spPr>
        <p:txBody>
          <a:bodyPr/>
          <a:lstStyle/>
          <a:p>
            <a:r>
              <a:rPr lang="en-US" dirty="0"/>
              <a:t>“Science is never wrong”</a:t>
            </a:r>
          </a:p>
          <a:p>
            <a:r>
              <a:rPr lang="en-US" dirty="0">
                <a:solidFill>
                  <a:srgbClr val="FF000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IT!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Is “science” ever wrong?</a:t>
            </a:r>
          </a:p>
          <a:p>
            <a:endParaRPr lang="en-US" dirty="0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39E85CAE-FEB7-4A95-A2E8-8B2DFE10F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492" y="2189526"/>
            <a:ext cx="8299508" cy="466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13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4E5CF-EB30-46FD-87A3-561F3868E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Researcher falls into Antarctic Ice 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F21F2-0D4F-4C4B-B85E-850405569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2568549" cy="3416300"/>
          </a:xfrm>
        </p:spPr>
        <p:txBody>
          <a:bodyPr/>
          <a:lstStyle/>
          <a:p>
            <a:r>
              <a:rPr lang="en-US" dirty="0"/>
              <a:t>I guess this is due to global warming</a:t>
            </a:r>
          </a:p>
          <a:p>
            <a:r>
              <a:rPr lang="en-US" dirty="0">
                <a:solidFill>
                  <a:srgbClr val="FF000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picture containing snow, indoor, person&#10;&#10;Description automatically generated">
            <a:extLst>
              <a:ext uri="{FF2B5EF4-FFF2-40B4-BE49-F238E27FC236}">
                <a16:creationId xmlns:a16="http://schemas.microsoft.com/office/drawing/2014/main" id="{956CCAD8-81DB-46C2-A7A0-FF4086835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562" y="2801566"/>
            <a:ext cx="7211438" cy="405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42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DA6BD-AF59-45C9-A390-CE3DEFB4C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Astronaut suits!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48E0E-642B-4670-95AD-03E3FAD75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2662037" cy="3416300"/>
          </a:xfrm>
        </p:spPr>
        <p:txBody>
          <a:bodyPr/>
          <a:lstStyle/>
          <a:p>
            <a:r>
              <a:rPr lang="en-US" dirty="0"/>
              <a:t>“The vortex could crush you like a bug”</a:t>
            </a:r>
          </a:p>
          <a:p>
            <a:r>
              <a:rPr lang="en-US" dirty="0">
                <a:solidFill>
                  <a:srgbClr val="FF000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IT!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5" name="Picture 4" descr="A person wearing a costume&#10;&#10;Description automatically generated">
            <a:extLst>
              <a:ext uri="{FF2B5EF4-FFF2-40B4-BE49-F238E27FC236}">
                <a16:creationId xmlns:a16="http://schemas.microsoft.com/office/drawing/2014/main" id="{72BED3D4-344C-4FD9-B42C-82252F48C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010" y="2139192"/>
            <a:ext cx="8388990" cy="471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451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6D1F6-C59B-46F5-BA7F-31E0B8C68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3769384" cy="706964"/>
          </a:xfrm>
        </p:spPr>
        <p:txBody>
          <a:bodyPr/>
          <a:lstStyle/>
          <a:p>
            <a:r>
              <a:rPr lang="en-US" dirty="0"/>
              <a:t>Instant Absolute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CC2F4-7E5D-4288-AF01-C4F5150AF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2771094" cy="34163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Hibernation chamber</a:t>
            </a:r>
          </a:p>
          <a:p>
            <a:r>
              <a:rPr lang="en-US" dirty="0"/>
              <a:t>Evil Administrator dies for his contract</a:t>
            </a:r>
          </a:p>
          <a:p>
            <a:r>
              <a:rPr lang="en-US" dirty="0"/>
              <a:t>Frozen cities -- poorly drawn paintings</a:t>
            </a:r>
          </a:p>
          <a:p>
            <a:r>
              <a:rPr lang="en-US" dirty="0"/>
              <a:t>“Science is never wrong” +/- 33 degree latitude</a:t>
            </a:r>
          </a:p>
          <a:p>
            <a:r>
              <a:rPr lang="en-US" dirty="0">
                <a:hlinkClick r:id="rId2" action="ppaction://hlinkfile"/>
              </a:rPr>
              <a:t>WATCH IT!</a:t>
            </a:r>
            <a:endParaRPr lang="en-US" dirty="0"/>
          </a:p>
        </p:txBody>
      </p:sp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7460F39D-3B4E-4D59-9044-0402F9E21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367" y="511728"/>
            <a:ext cx="5929671" cy="3335440"/>
          </a:xfrm>
          <a:prstGeom prst="rect">
            <a:avLst/>
          </a:prstGeom>
        </p:spPr>
      </p:pic>
      <p:pic>
        <p:nvPicPr>
          <p:cNvPr id="7" name="Picture 6" descr="A person wearing a costume&#10;&#10;Description automatically generated">
            <a:extLst>
              <a:ext uri="{FF2B5EF4-FFF2-40B4-BE49-F238E27FC236}">
                <a16:creationId xmlns:a16="http://schemas.microsoft.com/office/drawing/2014/main" id="{37E64ED2-3302-4D55-AD0E-BB4DB1621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495" y="3429000"/>
            <a:ext cx="6148613" cy="34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99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8F018-60C2-4E53-822D-E6C8CD32F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Rescue: Brave New World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955F0-F15D-40EE-B96A-B688C2245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3056319" cy="3416300"/>
          </a:xfrm>
        </p:spPr>
        <p:txBody>
          <a:bodyPr>
            <a:normAutofit/>
          </a:bodyPr>
          <a:lstStyle/>
          <a:p>
            <a:r>
              <a:rPr lang="en-US" dirty="0"/>
              <a:t>Billions frozen alive</a:t>
            </a:r>
          </a:p>
          <a:p>
            <a:r>
              <a:rPr lang="en-US" dirty="0"/>
              <a:t>“Science is never wrong”</a:t>
            </a:r>
          </a:p>
          <a:p>
            <a:r>
              <a:rPr lang="en-US" dirty="0"/>
              <a:t>Equatorial  Alaska/Antarctica</a:t>
            </a:r>
          </a:p>
          <a:p>
            <a:r>
              <a:rPr lang="en-US" dirty="0"/>
              <a:t>Life continues</a:t>
            </a:r>
          </a:p>
          <a:p>
            <a:r>
              <a:rPr lang="en-US" dirty="0"/>
              <a:t>“From the Tropics of New York”</a:t>
            </a:r>
          </a:p>
          <a:p>
            <a:r>
              <a:rPr lang="en-US" dirty="0">
                <a:solidFill>
                  <a:srgbClr val="FF000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IT!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picture containing snow, outdoor, man&#10;&#10;Description automatically generated">
            <a:extLst>
              <a:ext uri="{FF2B5EF4-FFF2-40B4-BE49-F238E27FC236}">
                <a16:creationId xmlns:a16="http://schemas.microsoft.com/office/drawing/2014/main" id="{3B852646-DDDD-45B3-BB11-4A95557AA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827" y="629173"/>
            <a:ext cx="4496500" cy="2529281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778A9EF9-D6FB-4375-BAB7-35F81904B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273" y="3158454"/>
            <a:ext cx="6562987" cy="369168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64725D2E-F18B-478F-9219-7427BA77F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056" y="4925735"/>
            <a:ext cx="2159000" cy="152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A09EC4-13BC-4E3A-9BD1-F97075963659}"/>
              </a:ext>
            </a:extLst>
          </p:cNvPr>
          <p:cNvSpPr txBox="1"/>
          <p:nvPr/>
        </p:nvSpPr>
        <p:spPr>
          <a:xfrm>
            <a:off x="8839131" y="3533956"/>
            <a:ext cx="2139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world does not match newscaster description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562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0D436-9996-4B03-A863-B91AAA1C4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12843"/>
            <a:ext cx="8761413" cy="1488331"/>
          </a:xfrm>
        </p:spPr>
        <p:txBody>
          <a:bodyPr/>
          <a:lstStyle/>
          <a:p>
            <a:r>
              <a:rPr lang="en-US" dirty="0"/>
              <a:t>Magnetic Field Reversal Causes -273 degrees Celsius!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342F9-7443-4486-A184-0703858A1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2628481" cy="3416300"/>
          </a:xfrm>
        </p:spPr>
        <p:txBody>
          <a:bodyPr/>
          <a:lstStyle/>
          <a:p>
            <a:r>
              <a:rPr lang="en-US" dirty="0"/>
              <a:t>“Through out everything ever written about the Ice Age”</a:t>
            </a:r>
          </a:p>
          <a:p>
            <a:r>
              <a:rPr lang="en-US" dirty="0"/>
              <a:t>Instant Ice Age</a:t>
            </a:r>
          </a:p>
          <a:p>
            <a:r>
              <a:rPr lang="en-US" dirty="0"/>
              <a:t>“Because Science is never wrong!”</a:t>
            </a:r>
          </a:p>
          <a:p>
            <a:r>
              <a:rPr lang="en-US" dirty="0">
                <a:solidFill>
                  <a:srgbClr val="FF000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IT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screen shot of a television&#10;&#10;Description automatically generated">
            <a:extLst>
              <a:ext uri="{FF2B5EF4-FFF2-40B4-BE49-F238E27FC236}">
                <a16:creationId xmlns:a16="http://schemas.microsoft.com/office/drawing/2014/main" id="{A32EDC40-E7C7-4B6F-8CFF-7638C5A58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0" y="2256639"/>
            <a:ext cx="8180198" cy="4601361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E7034DFA-5DAF-4B7B-AC78-1CEB7A991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194" y="5257800"/>
            <a:ext cx="2159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17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5D672-F2FC-4024-AEDB-4C6F6D44D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Reversals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5375F-6E96-4281-95F2-25649943C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01" y="2700777"/>
            <a:ext cx="3679693" cy="3416300"/>
          </a:xfrm>
        </p:spPr>
        <p:txBody>
          <a:bodyPr/>
          <a:lstStyle/>
          <a:p>
            <a:r>
              <a:rPr lang="en-US" dirty="0"/>
              <a:t>Are not instantaneous</a:t>
            </a:r>
          </a:p>
          <a:p>
            <a:r>
              <a:rPr lang="en-US" dirty="0"/>
              <a:t>Reversal occurrences are statistically random</a:t>
            </a:r>
          </a:p>
          <a:p>
            <a:r>
              <a:rPr lang="en-US" dirty="0"/>
              <a:t>83 reversals over the last 83 million years.</a:t>
            </a:r>
          </a:p>
          <a:p>
            <a:r>
              <a:rPr lang="en-US" dirty="0"/>
              <a:t>The latest, the </a:t>
            </a:r>
            <a:r>
              <a:rPr lang="en-US" dirty="0" err="1"/>
              <a:t>Brunhes</a:t>
            </a:r>
            <a:r>
              <a:rPr lang="en-US" dirty="0"/>
              <a:t>–</a:t>
            </a:r>
            <a:r>
              <a:rPr lang="en-US" dirty="0" err="1"/>
              <a:t>Matuyama</a:t>
            </a:r>
            <a:r>
              <a:rPr lang="en-US" dirty="0"/>
              <a:t> reversal, occurred 780,000 years ago</a:t>
            </a:r>
          </a:p>
          <a:p>
            <a:endParaRPr lang="en-US" dirty="0"/>
          </a:p>
        </p:txBody>
      </p:sp>
      <p:pic>
        <p:nvPicPr>
          <p:cNvPr id="6" name="Picture 5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D0C9D29B-3344-4C50-AB67-28E720428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395" y="537454"/>
            <a:ext cx="4572000" cy="3429000"/>
          </a:xfrm>
          <a:prstGeom prst="rect">
            <a:avLst/>
          </a:prstGeom>
        </p:spPr>
      </p:pic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AC80A33-0233-4E59-B395-82E6F1BA1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4044275"/>
            <a:ext cx="4426895" cy="268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41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lloon&#10;&#10;Description automatically generated">
            <a:extLst>
              <a:ext uri="{FF2B5EF4-FFF2-40B4-BE49-F238E27FC236}">
                <a16:creationId xmlns:a16="http://schemas.microsoft.com/office/drawing/2014/main" id="{8DC04167-63DB-49AE-84B6-F1FF6D534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571" y="281166"/>
            <a:ext cx="9286875" cy="434340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ACB834D-C7D7-4FB4-9530-8950FE591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525" y="4735661"/>
            <a:ext cx="7970966" cy="21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95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6877D-6439-472A-AD23-633DBDC352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73138"/>
            <a:ext cx="8761413" cy="708025"/>
          </a:xfrm>
        </p:spPr>
        <p:txBody>
          <a:bodyPr/>
          <a:lstStyle/>
          <a:p>
            <a:r>
              <a:rPr lang="en-US" dirty="0"/>
              <a:t>Magnetic Reversals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96B16C-970D-4922-89CC-076C9EA5391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525047" y="190499"/>
            <a:ext cx="8436631" cy="6327033"/>
          </a:xfrm>
        </p:spPr>
      </p:pic>
    </p:spTree>
    <p:extLst>
      <p:ext uri="{BB962C8B-B14F-4D97-AF65-F5344CB8AC3E}">
        <p14:creationId xmlns:p14="http://schemas.microsoft.com/office/powerpoint/2010/main" val="1029398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8AA33-D260-45D9-A09C-ECB478AEA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and Climate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929E0-6A46-43E3-8E55-95B5C2CFC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2821428" cy="3416300"/>
          </a:xfrm>
        </p:spPr>
        <p:txBody>
          <a:bodyPr/>
          <a:lstStyle/>
          <a:p>
            <a:r>
              <a:rPr lang="en-US" dirty="0"/>
              <a:t>No direct connection</a:t>
            </a:r>
          </a:p>
          <a:p>
            <a:r>
              <a:rPr lang="en-US" dirty="0"/>
              <a:t>Some affect on upper atmosphere</a:t>
            </a:r>
          </a:p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6B8BDC79-5629-4E51-9277-499DAF923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310" y="2072815"/>
            <a:ext cx="7315200" cy="3752603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55EBE97-2788-4818-BAAF-B023CD222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31" y="4009269"/>
            <a:ext cx="3408727" cy="265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836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 Boardroom]]</Template>
  <TotalTime>2929</TotalTime>
  <Words>1213</Words>
  <Application>Microsoft Office PowerPoint</Application>
  <PresentationFormat>Widescreen</PresentationFormat>
  <Paragraphs>169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Century Gothic</vt:lpstr>
      <vt:lpstr>Wingdings 3</vt:lpstr>
      <vt:lpstr>Ion Boardroom</vt:lpstr>
      <vt:lpstr>Absolute Zero (2006)</vt:lpstr>
      <vt:lpstr>Director</vt:lpstr>
      <vt:lpstr>PowerPoint Presentation</vt:lpstr>
      <vt:lpstr>Researcher falls into Antarctic Ice Cap</vt:lpstr>
      <vt:lpstr>Magnetic Field Reversal Causes -273 degrees Celsius!</vt:lpstr>
      <vt:lpstr>Magnetic Reversals</vt:lpstr>
      <vt:lpstr>PowerPoint Presentation</vt:lpstr>
      <vt:lpstr>Magnetic Reversals</vt:lpstr>
      <vt:lpstr>Magnetic Field and Climate</vt:lpstr>
      <vt:lpstr>-273 degrees Celsius</vt:lpstr>
      <vt:lpstr>Check out a warm spot in Antarctica</vt:lpstr>
      <vt:lpstr>Otzi</vt:lpstr>
      <vt:lpstr>Accelerated travel plans for birds</vt:lpstr>
      <vt:lpstr>Why do birds migrate?</vt:lpstr>
      <vt:lpstr>Snow Hurricane and the ice man</vt:lpstr>
      <vt:lpstr>Storms don’t dump snow like that!</vt:lpstr>
      <vt:lpstr>Real Cave Paintings</vt:lpstr>
      <vt:lpstr>Science is never wrong!</vt:lpstr>
      <vt:lpstr>Naturally, frozen crab cakes!</vt:lpstr>
      <vt:lpstr>Glacier under Miami, silly birds</vt:lpstr>
      <vt:lpstr>Scărișoara Cave, Romana</vt:lpstr>
      <vt:lpstr>PowerPoint Presentation</vt:lpstr>
      <vt:lpstr>Iceland underground glaciers</vt:lpstr>
      <vt:lpstr>Argentinian cave paintings, 10,000 B.P.</vt:lpstr>
      <vt:lpstr>Cueva de las Manos, Argentina</vt:lpstr>
      <vt:lpstr>Magnetic studies of ice cave paintings</vt:lpstr>
      <vt:lpstr>Magnetic Reversals</vt:lpstr>
      <vt:lpstr>Magnetic Reversals: how long does it take?</vt:lpstr>
      <vt:lpstr>Deep Sea Drilling </vt:lpstr>
      <vt:lpstr>Deep Sea Drilling</vt:lpstr>
      <vt:lpstr>Icebergs in Miami?</vt:lpstr>
      <vt:lpstr>Evil Administrators!</vt:lpstr>
      <vt:lpstr>Earth’s polarity is going to shift, right now!</vt:lpstr>
      <vt:lpstr>Computing Glacial Timeline!</vt:lpstr>
      <vt:lpstr>From bikini’s to snowsuits!</vt:lpstr>
      <vt:lpstr>Icebergs take centuries to form, not hours!</vt:lpstr>
      <vt:lpstr>There goes Dad!</vt:lpstr>
      <vt:lpstr>No more electricity!</vt:lpstr>
      <vt:lpstr>No where to run to</vt:lpstr>
      <vt:lpstr>Astronaut suits!</vt:lpstr>
      <vt:lpstr>Instant Absolute Zero</vt:lpstr>
      <vt:lpstr>Rescue: Brave New World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Absolute Zero (2006)</dc:title>
  <dc:creator>Gregg Wilkerson</dc:creator>
  <cp:lastModifiedBy>Gregg Wilkerson</cp:lastModifiedBy>
  <cp:revision>87</cp:revision>
  <dcterms:created xsi:type="dcterms:W3CDTF">2019-08-28T23:13:29Z</dcterms:created>
  <dcterms:modified xsi:type="dcterms:W3CDTF">2019-09-08T22:13:34Z</dcterms:modified>
</cp:coreProperties>
</file>