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1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4" r:id="rId9"/>
    <p:sldId id="266" r:id="rId10"/>
    <p:sldId id="262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63" r:id="rId28"/>
    <p:sldId id="283" r:id="rId29"/>
    <p:sldId id="284" r:id="rId30"/>
    <p:sldId id="290" r:id="rId31"/>
    <p:sldId id="285" r:id="rId32"/>
    <p:sldId id="286" r:id="rId33"/>
    <p:sldId id="288" r:id="rId34"/>
    <p:sldId id="289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7" r:id="rId65"/>
    <p:sldId id="328" r:id="rId66"/>
    <p:sldId id="320" r:id="rId67"/>
    <p:sldId id="321" r:id="rId68"/>
    <p:sldId id="322" r:id="rId69"/>
    <p:sldId id="324" r:id="rId70"/>
    <p:sldId id="323" r:id="rId71"/>
    <p:sldId id="325" r:id="rId72"/>
    <p:sldId id="329" r:id="rId73"/>
    <p:sldId id="331" r:id="rId74"/>
    <p:sldId id="326" r:id="rId75"/>
    <p:sldId id="330" r:id="rId76"/>
    <p:sldId id="332" r:id="rId77"/>
    <p:sldId id="333" r:id="rId78"/>
    <p:sldId id="334" r:id="rId79"/>
    <p:sldId id="335" r:id="rId80"/>
    <p:sldId id="338" r:id="rId81"/>
    <p:sldId id="336" r:id="rId82"/>
    <p:sldId id="340" r:id="rId83"/>
    <p:sldId id="344" r:id="rId84"/>
    <p:sldId id="342" r:id="rId85"/>
    <p:sldId id="341" r:id="rId86"/>
    <p:sldId id="339" r:id="rId87"/>
    <p:sldId id="337" r:id="rId88"/>
    <p:sldId id="343" r:id="rId89"/>
    <p:sldId id="345" r:id="rId90"/>
    <p:sldId id="346" r:id="rId91"/>
    <p:sldId id="347" r:id="rId92"/>
    <p:sldId id="350" r:id="rId93"/>
    <p:sldId id="349" r:id="rId94"/>
    <p:sldId id="348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8" r:id="rId105"/>
    <p:sldId id="361" r:id="rId106"/>
    <p:sldId id="363" r:id="rId107"/>
    <p:sldId id="364" r:id="rId108"/>
    <p:sldId id="360" r:id="rId109"/>
    <p:sldId id="365" r:id="rId110"/>
    <p:sldId id="366" r:id="rId111"/>
    <p:sldId id="367" r:id="rId112"/>
    <p:sldId id="369" r:id="rId113"/>
    <p:sldId id="370" r:id="rId114"/>
    <p:sldId id="372" r:id="rId115"/>
    <p:sldId id="373" r:id="rId116"/>
    <p:sldId id="374" r:id="rId117"/>
    <p:sldId id="375" r:id="rId118"/>
    <p:sldId id="376" r:id="rId119"/>
    <p:sldId id="404" r:id="rId120"/>
    <p:sldId id="405" r:id="rId121"/>
    <p:sldId id="377" r:id="rId122"/>
    <p:sldId id="378" r:id="rId123"/>
    <p:sldId id="383" r:id="rId124"/>
    <p:sldId id="379" r:id="rId125"/>
    <p:sldId id="380" r:id="rId126"/>
    <p:sldId id="381" r:id="rId127"/>
    <p:sldId id="384" r:id="rId128"/>
    <p:sldId id="385" r:id="rId129"/>
    <p:sldId id="382" r:id="rId130"/>
    <p:sldId id="386" r:id="rId131"/>
    <p:sldId id="387" r:id="rId132"/>
    <p:sldId id="388" r:id="rId133"/>
    <p:sldId id="389" r:id="rId134"/>
    <p:sldId id="391" r:id="rId135"/>
    <p:sldId id="394" r:id="rId136"/>
    <p:sldId id="390" r:id="rId137"/>
    <p:sldId id="399" r:id="rId138"/>
    <p:sldId id="393" r:id="rId139"/>
    <p:sldId id="392" r:id="rId140"/>
    <p:sldId id="395" r:id="rId141"/>
    <p:sldId id="396" r:id="rId142"/>
    <p:sldId id="397" r:id="rId143"/>
    <p:sldId id="398" r:id="rId144"/>
    <p:sldId id="401" r:id="rId145"/>
    <p:sldId id="400" r:id="rId146"/>
    <p:sldId id="402" r:id="rId147"/>
    <p:sldId id="403" r:id="rId148"/>
    <p:sldId id="406" r:id="rId149"/>
    <p:sldId id="407" r:id="rId150"/>
    <p:sldId id="408" r:id="rId151"/>
    <p:sldId id="409" r:id="rId152"/>
    <p:sldId id="410" r:id="rId153"/>
    <p:sldId id="411" r:id="rId154"/>
    <p:sldId id="412" r:id="rId15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6" autoAdjust="0"/>
    <p:restoredTop sz="94660"/>
  </p:normalViewPr>
  <p:slideViewPr>
    <p:cSldViewPr>
      <p:cViewPr varScale="1">
        <p:scale>
          <a:sx n="103" d="100"/>
          <a:sy n="103" d="100"/>
        </p:scale>
        <p:origin x="57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067D52FC-3850-45C8-BB31-83C9246FF80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90D634FC-3E78-4FA6-9527-0C5B1B5BCCA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105476" name="Rectangle 4">
            <a:extLst>
              <a:ext uri="{FF2B5EF4-FFF2-40B4-BE49-F238E27FC236}">
                <a16:creationId xmlns:a16="http://schemas.microsoft.com/office/drawing/2014/main" id="{8931E0B5-27A0-4DC8-BB2F-C1C84A3100A3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5477" name="Rectangle 5">
            <a:extLst>
              <a:ext uri="{FF2B5EF4-FFF2-40B4-BE49-F238E27FC236}">
                <a16:creationId xmlns:a16="http://schemas.microsoft.com/office/drawing/2014/main" id="{59E86C2B-934E-4560-946C-3FB8907767B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5478" name="Rectangle 6">
            <a:extLst>
              <a:ext uri="{FF2B5EF4-FFF2-40B4-BE49-F238E27FC236}">
                <a16:creationId xmlns:a16="http://schemas.microsoft.com/office/drawing/2014/main" id="{2D125880-D15A-4E48-80A4-3F2D782229A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105479" name="Rectangle 7">
            <a:extLst>
              <a:ext uri="{FF2B5EF4-FFF2-40B4-BE49-F238E27FC236}">
                <a16:creationId xmlns:a16="http://schemas.microsoft.com/office/drawing/2014/main" id="{73B5B43C-B8EB-48E6-91B3-3BC24B815E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2956BA1-B9EF-4F0B-8BA6-52D21384ED1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54" name="Group 2">
            <a:extLst>
              <a:ext uri="{FF2B5EF4-FFF2-40B4-BE49-F238E27FC236}">
                <a16:creationId xmlns:a16="http://schemas.microsoft.com/office/drawing/2014/main" id="{58368065-3DFB-4BCA-AF9D-9724132D6F35}"/>
              </a:ext>
            </a:extLst>
          </p:cNvPr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177155" name="Freeform 3">
              <a:extLst>
                <a:ext uri="{FF2B5EF4-FFF2-40B4-BE49-F238E27FC236}">
                  <a16:creationId xmlns:a16="http://schemas.microsoft.com/office/drawing/2014/main" id="{68B2401A-11AC-4E94-8048-861CAE73F90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156" name="Freeform 4">
              <a:extLst>
                <a:ext uri="{FF2B5EF4-FFF2-40B4-BE49-F238E27FC236}">
                  <a16:creationId xmlns:a16="http://schemas.microsoft.com/office/drawing/2014/main" id="{17BD9318-2F67-4827-8C94-C80569FC998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7157" name="Freeform 5">
            <a:extLst>
              <a:ext uri="{FF2B5EF4-FFF2-40B4-BE49-F238E27FC236}">
                <a16:creationId xmlns:a16="http://schemas.microsoft.com/office/drawing/2014/main" id="{8B4B39E8-6AB7-4125-B99C-609668F37133}"/>
              </a:ext>
            </a:extLst>
          </p:cNvPr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7158" name="Group 6">
            <a:extLst>
              <a:ext uri="{FF2B5EF4-FFF2-40B4-BE49-F238E27FC236}">
                <a16:creationId xmlns:a16="http://schemas.microsoft.com/office/drawing/2014/main" id="{C4B7E484-EFC2-431D-8F3C-0972F9A447A7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177159" name="Freeform 7">
              <a:extLst>
                <a:ext uri="{FF2B5EF4-FFF2-40B4-BE49-F238E27FC236}">
                  <a16:creationId xmlns:a16="http://schemas.microsoft.com/office/drawing/2014/main" id="{AC66ED2C-22CA-4E76-98E4-3086A6BCB2D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7160" name="Group 8">
              <a:extLst>
                <a:ext uri="{FF2B5EF4-FFF2-40B4-BE49-F238E27FC236}">
                  <a16:creationId xmlns:a16="http://schemas.microsoft.com/office/drawing/2014/main" id="{1BE29181-27BD-4475-A26C-EF8F276F830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77161" name="Freeform 9">
                <a:extLst>
                  <a:ext uri="{FF2B5EF4-FFF2-40B4-BE49-F238E27FC236}">
                    <a16:creationId xmlns:a16="http://schemas.microsoft.com/office/drawing/2014/main" id="{9A8C0966-BB14-4DE6-965B-7E4387886F2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62" name="Freeform 10">
                <a:extLst>
                  <a:ext uri="{FF2B5EF4-FFF2-40B4-BE49-F238E27FC236}">
                    <a16:creationId xmlns:a16="http://schemas.microsoft.com/office/drawing/2014/main" id="{9A4E6D74-C2BB-4C1C-93BB-8E7054AE6AE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63" name="Freeform 11">
                <a:extLst>
                  <a:ext uri="{FF2B5EF4-FFF2-40B4-BE49-F238E27FC236}">
                    <a16:creationId xmlns:a16="http://schemas.microsoft.com/office/drawing/2014/main" id="{FA408F85-7A94-469B-B843-013B9909564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64" name="Freeform 12">
                <a:extLst>
                  <a:ext uri="{FF2B5EF4-FFF2-40B4-BE49-F238E27FC236}">
                    <a16:creationId xmlns:a16="http://schemas.microsoft.com/office/drawing/2014/main" id="{41593277-728F-4636-81A9-AF5C3B44932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65" name="Freeform 13">
                <a:extLst>
                  <a:ext uri="{FF2B5EF4-FFF2-40B4-BE49-F238E27FC236}">
                    <a16:creationId xmlns:a16="http://schemas.microsoft.com/office/drawing/2014/main" id="{D5A5A926-4E55-42F9-8779-EBB5FBD915A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7166" name="Freeform 14">
              <a:extLst>
                <a:ext uri="{FF2B5EF4-FFF2-40B4-BE49-F238E27FC236}">
                  <a16:creationId xmlns:a16="http://schemas.microsoft.com/office/drawing/2014/main" id="{B76149FD-E1FE-4D15-856F-133528F6419D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7167" name="Group 15">
            <a:extLst>
              <a:ext uri="{FF2B5EF4-FFF2-40B4-BE49-F238E27FC236}">
                <a16:creationId xmlns:a16="http://schemas.microsoft.com/office/drawing/2014/main" id="{037311EA-FC13-408C-8947-F4B1CD0C670F}"/>
              </a:ext>
            </a:extLst>
          </p:cNvPr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77168" name="Freeform 16">
              <a:extLst>
                <a:ext uri="{FF2B5EF4-FFF2-40B4-BE49-F238E27FC236}">
                  <a16:creationId xmlns:a16="http://schemas.microsoft.com/office/drawing/2014/main" id="{70F218FD-6C81-41E2-8256-C62DFEB391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169" name="Freeform 17">
              <a:extLst>
                <a:ext uri="{FF2B5EF4-FFF2-40B4-BE49-F238E27FC236}">
                  <a16:creationId xmlns:a16="http://schemas.microsoft.com/office/drawing/2014/main" id="{329BDB9F-A2A3-4397-BDD6-D1CA4CA788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170" name="Freeform 18">
              <a:extLst>
                <a:ext uri="{FF2B5EF4-FFF2-40B4-BE49-F238E27FC236}">
                  <a16:creationId xmlns:a16="http://schemas.microsoft.com/office/drawing/2014/main" id="{D8890FEE-1AED-4972-9FF4-FBA6249884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171" name="Freeform 19">
              <a:extLst>
                <a:ext uri="{FF2B5EF4-FFF2-40B4-BE49-F238E27FC236}">
                  <a16:creationId xmlns:a16="http://schemas.microsoft.com/office/drawing/2014/main" id="{F8873900-764D-420E-8A54-07CECE1FCB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172" name="Freeform 20">
              <a:extLst>
                <a:ext uri="{FF2B5EF4-FFF2-40B4-BE49-F238E27FC236}">
                  <a16:creationId xmlns:a16="http://schemas.microsoft.com/office/drawing/2014/main" id="{7D0485AD-F4B2-4642-ABB1-760C8F953C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173" name="Freeform 21">
              <a:extLst>
                <a:ext uri="{FF2B5EF4-FFF2-40B4-BE49-F238E27FC236}">
                  <a16:creationId xmlns:a16="http://schemas.microsoft.com/office/drawing/2014/main" id="{789F2C99-6BFB-4A02-BC44-6F49DFB7D3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7174" name="Rectangle 22">
            <a:extLst>
              <a:ext uri="{FF2B5EF4-FFF2-40B4-BE49-F238E27FC236}">
                <a16:creationId xmlns:a16="http://schemas.microsoft.com/office/drawing/2014/main" id="{6E73B375-2622-4F84-BA04-25DB57F34C22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77175" name="Rectangle 23">
            <a:extLst>
              <a:ext uri="{FF2B5EF4-FFF2-40B4-BE49-F238E27FC236}">
                <a16:creationId xmlns:a16="http://schemas.microsoft.com/office/drawing/2014/main" id="{1E8D8231-9758-4E98-8842-17A87BC77BF7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77176" name="Rectangle 24">
            <a:extLst>
              <a:ext uri="{FF2B5EF4-FFF2-40B4-BE49-F238E27FC236}">
                <a16:creationId xmlns:a16="http://schemas.microsoft.com/office/drawing/2014/main" id="{E821602E-0F87-4D57-98B9-79FFE9E31DB8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77177" name="Rectangle 25">
            <a:extLst>
              <a:ext uri="{FF2B5EF4-FFF2-40B4-BE49-F238E27FC236}">
                <a16:creationId xmlns:a16="http://schemas.microsoft.com/office/drawing/2014/main" id="{30F8AF22-3E41-4AAD-B995-4A0B33A6936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EA2E945-965A-4167-AE48-6F869785A86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77178" name="Rectangle 26">
            <a:extLst>
              <a:ext uri="{FF2B5EF4-FFF2-40B4-BE49-F238E27FC236}">
                <a16:creationId xmlns:a16="http://schemas.microsoft.com/office/drawing/2014/main" id="{E8256621-11C5-4AE3-B37B-1A3F00ED648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BFDAD-EA5D-4F54-8FCE-5982098D9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3581B3-43BA-4F00-AFE0-11B3112BF3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FF423-D455-4BD6-9D82-1C5584D95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B5D29-E40C-4916-8C40-1FA97483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E9537-128B-4983-B675-DF93253E7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DDA6F3-2E5E-4CE5-A351-7126368EE5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054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CBE462-BD85-4851-A3AD-79FE7A9E8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8DF223-D241-4C4E-9D34-32AE9E2B4F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B1355-D34C-4992-A3BA-2EA214239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263D5-B714-4EC3-A54D-AAB48D46E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1724B-6843-4C33-A88F-2022F7BA8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0286F5-0D56-40BB-80FC-C6FDC70F00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0621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729E7-67C7-4B1B-9614-4BFB23410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8BE69-C042-4C72-8AE0-4B7B6FEB9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EA976-A611-4F5D-BF7D-E00ADF5B7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4E07C-77E7-484B-A146-2E9AF01C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6717B-92C6-4A13-B7EB-9F1C564F9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32FEB2-AAB4-4A85-86FE-95BFA0737A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908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CBF19-0A19-4B84-ACA3-973425EAA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536A65-5509-47FB-BD28-ADA299A6B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E42AD-270B-4521-AFEE-AF6F54AF2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447A1-68B9-41E5-858C-925AD250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A0770-75F8-4F6C-BEC8-32AFE7CA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0BBFAD-8DC9-425D-BA4A-75F5F012B2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026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E8308-8DF5-4496-B87F-AF3B206E3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C5D3C-02AA-4D90-87BB-2BFA368C52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9AC75-2DDC-4FAD-BE9F-A4B25A68F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CE17C-8024-4ACC-B982-002803E3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CD083-E3CF-4F91-8224-218F68E0D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B9D2D2-B0F1-4CC2-A131-F20FBEA80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B10171-6C73-4341-B7CB-9C9039E0B2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3843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EF7B1-3193-4F29-ACE2-B1098FF79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B19D-05AE-442E-A517-AC5C62D32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F1A5D-E227-432F-9F86-71C904AE7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6E077-EA8A-413C-9447-332580E1FF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14B9A-1F12-4F5C-BFE6-19BA974D7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75629A-0070-458A-A85B-4FFB1F611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C33A9A-EB03-492E-9528-85ED90AF0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11CDEF-1ACB-4E94-A3F3-AF4087B23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8B85B4-ADA9-4BC9-9779-5245448F79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564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45CF0-8153-4EF4-BC39-CA5751ADD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60FF83-C6D4-4AA2-952C-E794E5E59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5CF39D-2EE4-45A3-86F7-A1B143741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74C308-DA13-4F69-8C88-7A2C28B38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5486A-61A1-4068-8D32-8CD2C6D32B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9214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5BF8F-AA2F-4943-9B0C-229D3A095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F256B5-F722-4130-8D08-02158B74C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520D0-0DF0-46BF-9F1D-F0A88AEC3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84D362-27D4-4893-9331-6AF73B7EE1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076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D1679-E3ED-408A-9DCF-874770680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8B6C-401B-436A-868C-B3B7D925F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EA058-11A1-45E1-9E47-F0725F8A0E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9D568-7959-47FE-8D62-FF386DD7E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53DC8E-D22F-4D96-A326-B3FEAE2B1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E2EE57-9C4B-4204-9CBF-7546374A7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F1C76-6800-42DA-87C0-2490797641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219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E5B4D-5545-4A36-91E6-F57D2CA3B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D6EF84-E6AD-483C-B4E9-98272E7E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610F1B-EB6C-4DDE-8127-7A98B628D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0FA5D-C7E9-40B8-A714-BE0A8BCB7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F7BE80-574B-48A0-A95B-8CFE77127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D6070-6E1D-45B4-A7FE-D01175E31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81198-E29D-4A25-8936-E0F39AA3C3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0640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130" name="Group 2">
            <a:extLst>
              <a:ext uri="{FF2B5EF4-FFF2-40B4-BE49-F238E27FC236}">
                <a16:creationId xmlns:a16="http://schemas.microsoft.com/office/drawing/2014/main" id="{8A1BF90C-DB46-46B0-801D-D59691F4689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76131" name="Freeform 3">
              <a:extLst>
                <a:ext uri="{FF2B5EF4-FFF2-40B4-BE49-F238E27FC236}">
                  <a16:creationId xmlns:a16="http://schemas.microsoft.com/office/drawing/2014/main" id="{607EDD2C-C7E8-4B2E-AF68-E5EC336C347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32" name="Freeform 4">
              <a:extLst>
                <a:ext uri="{FF2B5EF4-FFF2-40B4-BE49-F238E27FC236}">
                  <a16:creationId xmlns:a16="http://schemas.microsoft.com/office/drawing/2014/main" id="{ABC5E561-0BAC-41C5-B14E-04D02445024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133" name="Freeform 5">
            <a:extLst>
              <a:ext uri="{FF2B5EF4-FFF2-40B4-BE49-F238E27FC236}">
                <a16:creationId xmlns:a16="http://schemas.microsoft.com/office/drawing/2014/main" id="{11B43A86-F069-4273-BEF6-F5F7E6053BA2}"/>
              </a:ext>
            </a:extLst>
          </p:cNvPr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6134" name="Group 6">
            <a:extLst>
              <a:ext uri="{FF2B5EF4-FFF2-40B4-BE49-F238E27FC236}">
                <a16:creationId xmlns:a16="http://schemas.microsoft.com/office/drawing/2014/main" id="{F1070D94-9D31-4AEE-B0C1-E42AC30CF2B3}"/>
              </a:ext>
            </a:extLst>
          </p:cNvPr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176135" name="Freeform 7">
              <a:extLst>
                <a:ext uri="{FF2B5EF4-FFF2-40B4-BE49-F238E27FC236}">
                  <a16:creationId xmlns:a16="http://schemas.microsoft.com/office/drawing/2014/main" id="{D2A8E7E6-ABB5-4D7D-A3BE-C9ED5EA1C0E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6136" name="Group 8">
              <a:extLst>
                <a:ext uri="{FF2B5EF4-FFF2-40B4-BE49-F238E27FC236}">
                  <a16:creationId xmlns:a16="http://schemas.microsoft.com/office/drawing/2014/main" id="{961CA499-2AA8-4BED-9B3C-C7386F338C0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76137" name="Freeform 9">
                <a:extLst>
                  <a:ext uri="{FF2B5EF4-FFF2-40B4-BE49-F238E27FC236}">
                    <a16:creationId xmlns:a16="http://schemas.microsoft.com/office/drawing/2014/main" id="{1F564AFE-A846-47D8-9FC7-63A20E9EA14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138" name="Freeform 10">
                <a:extLst>
                  <a:ext uri="{FF2B5EF4-FFF2-40B4-BE49-F238E27FC236}">
                    <a16:creationId xmlns:a16="http://schemas.microsoft.com/office/drawing/2014/main" id="{BE7ABD83-0DDF-4432-A48F-7B053F807B5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139" name="Freeform 11">
                <a:extLst>
                  <a:ext uri="{FF2B5EF4-FFF2-40B4-BE49-F238E27FC236}">
                    <a16:creationId xmlns:a16="http://schemas.microsoft.com/office/drawing/2014/main" id="{402D3CA3-E854-4A49-AD5E-245B1495658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140" name="Freeform 12">
                <a:extLst>
                  <a:ext uri="{FF2B5EF4-FFF2-40B4-BE49-F238E27FC236}">
                    <a16:creationId xmlns:a16="http://schemas.microsoft.com/office/drawing/2014/main" id="{CFA19349-B27D-44F4-8CF2-2FB6CA67555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141" name="Freeform 13">
                <a:extLst>
                  <a:ext uri="{FF2B5EF4-FFF2-40B4-BE49-F238E27FC236}">
                    <a16:creationId xmlns:a16="http://schemas.microsoft.com/office/drawing/2014/main" id="{D9465C6D-264F-4916-AE81-2D95129F34A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6142" name="Freeform 14">
              <a:extLst>
                <a:ext uri="{FF2B5EF4-FFF2-40B4-BE49-F238E27FC236}">
                  <a16:creationId xmlns:a16="http://schemas.microsoft.com/office/drawing/2014/main" id="{BCC831EE-87CB-4BE3-BA99-AA794A382E8F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6143" name="Group 15">
            <a:extLst>
              <a:ext uri="{FF2B5EF4-FFF2-40B4-BE49-F238E27FC236}">
                <a16:creationId xmlns:a16="http://schemas.microsoft.com/office/drawing/2014/main" id="{9E96940E-FC12-4A2C-8B67-35EF5AB48758}"/>
              </a:ext>
            </a:extLst>
          </p:cNvPr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76144" name="Freeform 16">
              <a:extLst>
                <a:ext uri="{FF2B5EF4-FFF2-40B4-BE49-F238E27FC236}">
                  <a16:creationId xmlns:a16="http://schemas.microsoft.com/office/drawing/2014/main" id="{B64AA1E3-20C3-4350-95D6-4802CA02A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45" name="Freeform 17">
              <a:extLst>
                <a:ext uri="{FF2B5EF4-FFF2-40B4-BE49-F238E27FC236}">
                  <a16:creationId xmlns:a16="http://schemas.microsoft.com/office/drawing/2014/main" id="{92C664A0-069E-4F99-B52A-F9B08ADC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46" name="Freeform 18">
              <a:extLst>
                <a:ext uri="{FF2B5EF4-FFF2-40B4-BE49-F238E27FC236}">
                  <a16:creationId xmlns:a16="http://schemas.microsoft.com/office/drawing/2014/main" id="{71D45A26-3F59-4B17-93EE-E286E7343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47" name="Freeform 19">
              <a:extLst>
                <a:ext uri="{FF2B5EF4-FFF2-40B4-BE49-F238E27FC236}">
                  <a16:creationId xmlns:a16="http://schemas.microsoft.com/office/drawing/2014/main" id="{39E18C59-ADE0-469F-AC5D-00CEFA770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48" name="Freeform 20">
              <a:extLst>
                <a:ext uri="{FF2B5EF4-FFF2-40B4-BE49-F238E27FC236}">
                  <a16:creationId xmlns:a16="http://schemas.microsoft.com/office/drawing/2014/main" id="{C57281F3-3956-4B16-9CB8-CC47212A0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49" name="Freeform 21">
              <a:extLst>
                <a:ext uri="{FF2B5EF4-FFF2-40B4-BE49-F238E27FC236}">
                  <a16:creationId xmlns:a16="http://schemas.microsoft.com/office/drawing/2014/main" id="{0600F6D1-98B3-4602-88AA-25FCF2646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150" name="Rectangle 22">
            <a:extLst>
              <a:ext uri="{FF2B5EF4-FFF2-40B4-BE49-F238E27FC236}">
                <a16:creationId xmlns:a16="http://schemas.microsoft.com/office/drawing/2014/main" id="{B8691B32-2AAE-42E1-B74B-65F963264E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76151" name="Rectangle 23">
            <a:extLst>
              <a:ext uri="{FF2B5EF4-FFF2-40B4-BE49-F238E27FC236}">
                <a16:creationId xmlns:a16="http://schemas.microsoft.com/office/drawing/2014/main" id="{AE8F2744-D25F-413D-A61A-50EFDF55B2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76152" name="Rectangle 24">
            <a:extLst>
              <a:ext uri="{FF2B5EF4-FFF2-40B4-BE49-F238E27FC236}">
                <a16:creationId xmlns:a16="http://schemas.microsoft.com/office/drawing/2014/main" id="{63DD9226-BDE5-4511-8AD9-2996027F22C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176153" name="Rectangle 25">
            <a:extLst>
              <a:ext uri="{FF2B5EF4-FFF2-40B4-BE49-F238E27FC236}">
                <a16:creationId xmlns:a16="http://schemas.microsoft.com/office/drawing/2014/main" id="{415E6E35-F657-434C-B727-9CE1A41E5C1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176154" name="Rectangle 26">
            <a:extLst>
              <a:ext uri="{FF2B5EF4-FFF2-40B4-BE49-F238E27FC236}">
                <a16:creationId xmlns:a16="http://schemas.microsoft.com/office/drawing/2014/main" id="{D049069D-1273-4674-921E-86C0C499468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0E74712-F891-4298-85B7-3DA0B88C7E5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14dating.com/int.html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69EB7E7-9731-46EF-8BC6-CBE4823F5C6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4800"/>
              <a:t>Archaeology and the Old Testament</a:t>
            </a:r>
            <a:br>
              <a:rPr lang="en-US" altLang="en-US" sz="4800"/>
            </a:br>
            <a:r>
              <a:rPr lang="en-US" altLang="en-US" sz="4800"/>
              <a:t>Chapter 1: Introduction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5B2F9CD-2153-4AEA-A8DB-99804F202EB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/>
              <a:t>Dr. Gregg Wilkerson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>
            <a:extLst>
              <a:ext uri="{FF2B5EF4-FFF2-40B4-BE49-F238E27FC236}">
                <a16:creationId xmlns:a16="http://schemas.microsoft.com/office/drawing/2014/main" id="{B651607A-880D-4AA8-B4F0-5CD539CDA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93725"/>
            <a:ext cx="5486400" cy="566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3AE3EDFD-51AA-4793-9F48-0100CD53A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Early Bronze Age</a:t>
            </a:r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28004F54-40AC-4524-A06B-D637FA38AE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EB I; 3250-2900 BC</a:t>
            </a:r>
          </a:p>
          <a:p>
            <a:r>
              <a:rPr lang="en-US" altLang="en-US"/>
              <a:t>EB II; 2900-2650 BC</a:t>
            </a:r>
          </a:p>
          <a:p>
            <a:r>
              <a:rPr lang="en-US" altLang="en-US"/>
              <a:t>EB III; 2650-2250 BC</a:t>
            </a:r>
          </a:p>
          <a:p>
            <a:r>
              <a:rPr lang="en-US" altLang="en-US"/>
              <a:t>EB IV	Early Bronze Age IV or</a:t>
            </a:r>
          </a:p>
          <a:p>
            <a:pPr>
              <a:buFontTx/>
              <a:buNone/>
            </a:pPr>
            <a:r>
              <a:rPr lang="en-US" altLang="en-US"/>
              <a:t>   MBI; Middle Bronze Age I; 2300-1950 BC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7070C30F-CB14-4E54-BFF8-6A168365C1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Middle Bronze Age</a:t>
            </a: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BF921E84-A1D6-460A-A1F0-EB04E4DF5D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MBI; 2300-1950 BC</a:t>
            </a:r>
          </a:p>
          <a:p>
            <a:r>
              <a:rPr lang="en-US" altLang="en-US"/>
              <a:t>MB IIA; 1950-1720 BC</a:t>
            </a:r>
          </a:p>
          <a:p>
            <a:r>
              <a:rPr lang="en-US" altLang="en-US"/>
              <a:t>MB IIB; 1720-1600 BC</a:t>
            </a:r>
          </a:p>
          <a:p>
            <a:r>
              <a:rPr lang="en-US" altLang="en-US"/>
              <a:t>MB IIC; 1600-1480 BC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0CF275C1-B623-448F-8B96-C7B2B95225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Late Bronze Age</a:t>
            </a:r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48324529-B92B-49E2-B660-B67CF0A3CC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LB IA; 1480-1440 BC</a:t>
            </a:r>
          </a:p>
          <a:p>
            <a:r>
              <a:rPr lang="en-US" altLang="en-US"/>
              <a:t>LB IB; 1400-1390 BC</a:t>
            </a:r>
          </a:p>
          <a:p>
            <a:r>
              <a:rPr lang="en-US" altLang="en-US"/>
              <a:t>LB IIA; 1390-1295 BC</a:t>
            </a:r>
          </a:p>
          <a:p>
            <a:r>
              <a:rPr lang="en-US" altLang="en-US"/>
              <a:t>LB IIB; 1295-1175 BC</a:t>
            </a:r>
          </a:p>
          <a:p>
            <a:r>
              <a:rPr lang="en-US" altLang="en-US"/>
              <a:t>Iron Age; 1175-587 BC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2C1E3A9A-DABA-428E-A53E-92F45D98C6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ABSOLUTE DATING</a:t>
            </a:r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36C2751E-4674-41B0-8A91-ECA621A26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Literary</a:t>
            </a:r>
          </a:p>
          <a:p>
            <a:r>
              <a:rPr lang="en-US" altLang="en-US"/>
              <a:t>Geophysical and Geochemical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Rectangle 4">
            <a:extLst>
              <a:ext uri="{FF2B5EF4-FFF2-40B4-BE49-F238E27FC236}">
                <a16:creationId xmlns:a16="http://schemas.microsoft.com/office/drawing/2014/main" id="{1DF8C766-D9BC-4960-B77F-FE4CAA2FA7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Literary Methods of Dating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>
            <a:extLst>
              <a:ext uri="{FF2B5EF4-FFF2-40B4-BE49-F238E27FC236}">
                <a16:creationId xmlns:a16="http://schemas.microsoft.com/office/drawing/2014/main" id="{74E1CB2C-514E-470C-8B85-46791B6B1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0"/>
            <a:ext cx="5283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4">
            <a:extLst>
              <a:ext uri="{FF2B5EF4-FFF2-40B4-BE49-F238E27FC236}">
                <a16:creationId xmlns:a16="http://schemas.microsoft.com/office/drawing/2014/main" id="{CC95F03B-CD24-43F3-8DA6-2165DB593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988"/>
            <a:ext cx="7620000" cy="683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09" name="Text Box 5">
            <a:extLst>
              <a:ext uri="{FF2B5EF4-FFF2-40B4-BE49-F238E27FC236}">
                <a16:creationId xmlns:a16="http://schemas.microsoft.com/office/drawing/2014/main" id="{9C7D048F-EEA0-48DE-B7D5-3E827415E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66800"/>
            <a:ext cx="12192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EBLA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LIBRARY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4">
            <a:extLst>
              <a:ext uri="{FF2B5EF4-FFF2-40B4-BE49-F238E27FC236}">
                <a16:creationId xmlns:a16="http://schemas.microsoft.com/office/drawing/2014/main" id="{E1AC6071-DE80-43F7-A8E4-A11CCC79C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7625"/>
            <a:ext cx="7543800" cy="669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3" name="Text Box 5">
            <a:extLst>
              <a:ext uri="{FF2B5EF4-FFF2-40B4-BE49-F238E27FC236}">
                <a16:creationId xmlns:a16="http://schemas.microsoft.com/office/drawing/2014/main" id="{503B9894-9E74-452C-B3AD-0B630B778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5791200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/>
              <a:t>DEAD SEA SCOLL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5FA8869D-131B-4F63-A099-76A9A76544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Literary Methods</a:t>
            </a:r>
            <a:br>
              <a:rPr lang="en-US" altLang="en-US" sz="4000"/>
            </a:br>
            <a:r>
              <a:rPr lang="en-US" altLang="en-US" sz="4000"/>
              <a:t>Israel’s Festival Calendar</a:t>
            </a:r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6EC959DA-BCE1-4620-8BA7-A69CA2E9E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altLang="en-US"/>
          </a:p>
          <a:p>
            <a:pPr>
              <a:lnSpc>
                <a:spcPct val="90000"/>
              </a:lnSpc>
            </a:pPr>
            <a:r>
              <a:rPr lang="en-US" altLang="en-US"/>
              <a:t>Lunar calendar</a:t>
            </a:r>
          </a:p>
          <a:p>
            <a:pPr>
              <a:lnSpc>
                <a:spcPct val="90000"/>
              </a:lnSpc>
            </a:pPr>
            <a:r>
              <a:rPr lang="en-US" altLang="en-US"/>
              <a:t>Passover is first new moon after the Autumn Equinox</a:t>
            </a:r>
          </a:p>
          <a:p>
            <a:pPr>
              <a:lnSpc>
                <a:spcPct val="90000"/>
              </a:lnSpc>
            </a:pPr>
            <a:r>
              <a:rPr lang="en-US" altLang="en-US"/>
              <a:t>Months 29 or 30 days long</a:t>
            </a:r>
          </a:p>
          <a:p>
            <a:pPr>
              <a:lnSpc>
                <a:spcPct val="90000"/>
              </a:lnSpc>
            </a:pPr>
            <a:r>
              <a:rPr lang="en-US" altLang="en-US"/>
              <a:t>11 days shorter than solar year</a:t>
            </a:r>
          </a:p>
          <a:p>
            <a:pPr>
              <a:lnSpc>
                <a:spcPct val="90000"/>
              </a:lnSpc>
            </a:pPr>
            <a:r>
              <a:rPr lang="en-US" altLang="en-US"/>
              <a:t>Every other year, a 13</a:t>
            </a:r>
            <a:r>
              <a:rPr lang="en-US" altLang="en-US" baseline="30000"/>
              <a:t>th</a:t>
            </a:r>
            <a:r>
              <a:rPr lang="en-US" altLang="en-US"/>
              <a:t> month added</a:t>
            </a:r>
          </a:p>
          <a:p>
            <a:pPr>
              <a:lnSpc>
                <a:spcPct val="90000"/>
              </a:lnSpc>
            </a:pPr>
            <a:r>
              <a:rPr lang="en-US" altLang="en-US"/>
              <a:t>Leap-year days in a 19-year cycle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0E32BD20-8E44-42EC-B479-17CCE0B6EB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Spring Harvest Festival</a:t>
            </a:r>
            <a:br>
              <a:rPr lang="en-US" altLang="en-US" sz="4000"/>
            </a:br>
            <a:r>
              <a:rPr lang="en-US" altLang="en-US" sz="4000"/>
              <a:t> (Exodus 23:15)</a:t>
            </a:r>
          </a:p>
        </p:txBody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04F69C71-DAA0-4FD9-8D27-2F5F2C8ACE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Pre-Exile: Month of Abib (First month of the religious calendar)</a:t>
            </a:r>
          </a:p>
          <a:p>
            <a:r>
              <a:rPr lang="en-US" altLang="en-US"/>
              <a:t>Post-Exile: Month of Nisan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1CA91AEB-C55B-47EB-BDE5-1FD76B3B9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Archaeological Methods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9F6EF9F1-C3B0-4BB1-B605-AF758B28D5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Excavations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D5E3D811-424C-41D0-94E0-4B872BF4EB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Summer Wheat Harvest Festival</a:t>
            </a:r>
            <a:br>
              <a:rPr lang="en-US" altLang="en-US" sz="4000"/>
            </a:br>
            <a:r>
              <a:rPr lang="en-US" altLang="en-US" sz="4000"/>
              <a:t>(Feast of Weeks, Ex. 34:22)</a:t>
            </a:r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414867D6-35BF-4E83-9C58-7F5A2648EC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Month of Silvan</a:t>
            </a:r>
          </a:p>
          <a:p>
            <a:pPr>
              <a:buFontTx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174E03C4-EC2C-4E48-A8B3-1F316F1FFB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Autumn General Harvest</a:t>
            </a:r>
            <a:br>
              <a:rPr lang="en-US" altLang="en-US" sz="4000"/>
            </a:br>
            <a:r>
              <a:rPr lang="en-US" altLang="en-US" sz="4000"/>
              <a:t>(Feast of Ingathering,</a:t>
            </a:r>
            <a:br>
              <a:rPr lang="en-US" altLang="en-US" sz="4000"/>
            </a:br>
            <a:r>
              <a:rPr lang="en-US" altLang="en-US" sz="4000"/>
              <a:t> Feast of Booths)</a:t>
            </a: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80EC35BF-6F51-4C42-AEC3-9B627DD98B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128838"/>
            <a:ext cx="8229600" cy="3967162"/>
          </a:xfrm>
        </p:spPr>
        <p:txBody>
          <a:bodyPr/>
          <a:lstStyle/>
          <a:p>
            <a:r>
              <a:rPr lang="en-US" altLang="en-US"/>
              <a:t>Month of Ethanim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978B5B7F-4A2B-45F7-9F13-5C5A1D11D8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First Months</a:t>
            </a:r>
          </a:p>
        </p:txBody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BB955CB4-7145-4B15-86F0-54CCC56532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Passover held on the 14</a:t>
            </a:r>
            <a:r>
              <a:rPr lang="en-US" altLang="en-US" sz="2800" baseline="30000"/>
              <a:t>th</a:t>
            </a:r>
            <a:r>
              <a:rPr lang="en-US" altLang="en-US" sz="2800"/>
              <a:t> day of Abib (later Nisan, March-April)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Northern Kingdom marked kingships from the month of Abib (March-April)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Southern Kingdom marked kingships from month of Ethanim (Sept.-Oct)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Near East cultures counted years from spring to spring (Nisan to Adar)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Hebrews counted years from autumn to autumn (Tishri to Elul)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7147CFF7-8233-423E-8556-048CEB281C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First Years</a:t>
            </a:r>
            <a:br>
              <a:rPr lang="en-US" altLang="en-US" sz="4000"/>
            </a:br>
            <a:r>
              <a:rPr lang="en-US" altLang="en-US" sz="4000"/>
              <a:t>Traditional “inauguration” month</a:t>
            </a:r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8FF3E8D5-557A-4ABC-94BF-5DEA95F62D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Northern Kingdom: month of Abib</a:t>
            </a:r>
          </a:p>
          <a:p>
            <a:r>
              <a:rPr lang="en-US" altLang="en-US"/>
              <a:t>Southern Kingdom: month of Ethanim</a:t>
            </a:r>
          </a:p>
          <a:p>
            <a:r>
              <a:rPr lang="en-US" altLang="en-US"/>
              <a:t>Dating of year of taking power: non-ascension year dating (most Israelite kings)</a:t>
            </a:r>
          </a:p>
          <a:p>
            <a:r>
              <a:rPr lang="en-US" altLang="en-US"/>
              <a:t>Dating by year following inauguration: ascension-year dating (most Judean kings)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DB970E37-C6E8-419F-B9D4-4BA6E4ECF1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Royal Dating Systems</a:t>
            </a:r>
            <a:br>
              <a:rPr lang="en-US" altLang="en-US" sz="4000"/>
            </a:br>
            <a:r>
              <a:rPr lang="en-US" altLang="en-US" sz="4000"/>
              <a:t>For First Years</a:t>
            </a:r>
          </a:p>
        </p:txBody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9C572183-EE5E-4A7A-907A-717AAA59E9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Dating of year of taking power: non-ascension year dating (most Israelite kings)</a:t>
            </a:r>
          </a:p>
          <a:p>
            <a:r>
              <a:rPr lang="en-US" altLang="en-US"/>
              <a:t>Dating by year following inauguration: ascension-year dating (most Judean kings)</a:t>
            </a:r>
          </a:p>
          <a:p>
            <a:r>
              <a:rPr lang="en-US" altLang="en-US"/>
              <a:t>King’s choice</a:t>
            </a:r>
          </a:p>
          <a:p>
            <a:r>
              <a:rPr lang="en-US" altLang="en-US"/>
              <a:t>No consistency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6" name="Picture 4">
            <a:extLst>
              <a:ext uri="{FF2B5EF4-FFF2-40B4-BE49-F238E27FC236}">
                <a16:creationId xmlns:a16="http://schemas.microsoft.com/office/drawing/2014/main" id="{C6622A39-E89E-46D0-9C09-2EDAFBDDC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9375"/>
            <a:ext cx="7086600" cy="677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0" name="Picture 4">
            <a:extLst>
              <a:ext uri="{FF2B5EF4-FFF2-40B4-BE49-F238E27FC236}">
                <a16:creationId xmlns:a16="http://schemas.microsoft.com/office/drawing/2014/main" id="{2E617EE4-1A3A-493E-AB10-1AA7BE8A0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4582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BFFF71F2-38FA-41DA-AE5E-66A97FC2F9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Overlapping Reigns</a:t>
            </a:r>
            <a:br>
              <a:rPr lang="en-US" altLang="en-US" sz="4000"/>
            </a:br>
            <a:r>
              <a:rPr lang="en-US" altLang="en-US" sz="4000"/>
              <a:t>Co-Regencies</a:t>
            </a:r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EA32E9ED-2AD1-4862-A441-FAC89A19BE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C60AB8D0-374B-4F00-A154-229C359980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Comparison to Assyrian and Babylonian Records</a:t>
            </a:r>
          </a:p>
        </p:txBody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78A2C689-9EAB-4122-9F28-8F906B8122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Archaeoastronomy</a:t>
            </a:r>
          </a:p>
          <a:p>
            <a:r>
              <a:rPr lang="en-US" altLang="en-US"/>
              <a:t>Solar eclipse, month of Simanu during governorship of Assyrian ruler Bur-Sagale (June 15-16, 763 BC)</a:t>
            </a:r>
          </a:p>
          <a:p>
            <a:r>
              <a:rPr lang="en-US" altLang="en-US"/>
              <a:t>Canon of Ptolemy gives list of all governorships 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6" name="Picture 4">
            <a:extLst>
              <a:ext uri="{FF2B5EF4-FFF2-40B4-BE49-F238E27FC236}">
                <a16:creationId xmlns:a16="http://schemas.microsoft.com/office/drawing/2014/main" id="{D96CE9F4-882E-42C8-A3EC-C2CF978C4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5575"/>
            <a:ext cx="9144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2757" name="Text Box 5">
            <a:extLst>
              <a:ext uri="{FF2B5EF4-FFF2-40B4-BE49-F238E27FC236}">
                <a16:creationId xmlns:a16="http://schemas.microsoft.com/office/drawing/2014/main" id="{D7344B2D-74CF-423F-9399-C6F87919B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1288"/>
            <a:ext cx="594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http://www.mreclipse.com/Totality/TotalityCh12-1.html</a:t>
            </a:r>
          </a:p>
        </p:txBody>
      </p:sp>
      <p:sp>
        <p:nvSpPr>
          <p:cNvPr id="202758" name="Text Box 6">
            <a:extLst>
              <a:ext uri="{FF2B5EF4-FFF2-40B4-BE49-F238E27FC236}">
                <a16:creationId xmlns:a16="http://schemas.microsoft.com/office/drawing/2014/main" id="{3524A136-C71C-4052-A1CB-9AEF34B49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676400"/>
            <a:ext cx="495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Annular eclipse of May 24, 1994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>
            <a:extLst>
              <a:ext uri="{FF2B5EF4-FFF2-40B4-BE49-F238E27FC236}">
                <a16:creationId xmlns:a16="http://schemas.microsoft.com/office/drawing/2014/main" id="{CB9D6A55-6A22-42F6-89E9-5E40047E8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275"/>
            <a:ext cx="9144000" cy="652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4" name="Picture 4">
            <a:extLst>
              <a:ext uri="{FF2B5EF4-FFF2-40B4-BE49-F238E27FC236}">
                <a16:creationId xmlns:a16="http://schemas.microsoft.com/office/drawing/2014/main" id="{BD92B6B8-7E19-4E9A-AA86-A371A171A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2600"/>
            <a:ext cx="8991600" cy="59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2" name="Picture 4">
            <a:extLst>
              <a:ext uri="{FF2B5EF4-FFF2-40B4-BE49-F238E27FC236}">
                <a16:creationId xmlns:a16="http://schemas.microsoft.com/office/drawing/2014/main" id="{CEF16ECC-2D88-4156-A777-CA9FBE237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5" y="0"/>
            <a:ext cx="4692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>
            <a:extLst>
              <a:ext uri="{FF2B5EF4-FFF2-40B4-BE49-F238E27FC236}">
                <a16:creationId xmlns:a16="http://schemas.microsoft.com/office/drawing/2014/main" id="{299EE43E-6C19-4E0A-865E-99221BCEE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13" y="0"/>
            <a:ext cx="3684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6" name="Picture 4">
            <a:extLst>
              <a:ext uri="{FF2B5EF4-FFF2-40B4-BE49-F238E27FC236}">
                <a16:creationId xmlns:a16="http://schemas.microsoft.com/office/drawing/2014/main" id="{97961322-87E0-4AC7-8713-E187D6DDA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4249738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37" name="Text Box 5">
            <a:extLst>
              <a:ext uri="{FF2B5EF4-FFF2-40B4-BE49-F238E27FC236}">
                <a16:creationId xmlns:a16="http://schemas.microsoft.com/office/drawing/2014/main" id="{83FDA117-2B86-4B6E-98DA-B82D66946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609600"/>
            <a:ext cx="320040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/>
              <a:t>SUMERIAN KING LIST</a:t>
            </a:r>
          </a:p>
          <a:p>
            <a:pPr eaLnBrk="1" hangingPunct="1">
              <a:spcBef>
                <a:spcPct val="50000"/>
              </a:spcBef>
            </a:pPr>
            <a:endParaRPr lang="en-US" altLang="en-US" b="1"/>
          </a:p>
          <a:p>
            <a:pPr eaLnBrk="1" hangingPunct="1">
              <a:spcBef>
                <a:spcPct val="50000"/>
              </a:spcBef>
            </a:pPr>
            <a:r>
              <a:rPr lang="en-US" altLang="en-US" b="1"/>
              <a:t>Klein, 2001, Archaeological Odyssey, 4:1:19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03797D0A-31F4-49FE-B606-76DA45E2B6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Astroarchaeological Dates and Assyrian Records</a:t>
            </a:r>
          </a:p>
        </p:txBody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96A9DCB8-6A9B-4E44-A372-1ACAC672AC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Death of King Ahab at the Battle of Qarqar in 853 BC in “6</a:t>
            </a:r>
            <a:r>
              <a:rPr lang="en-US" altLang="en-US" baseline="30000"/>
              <a:t>th</a:t>
            </a:r>
            <a:r>
              <a:rPr lang="en-US" altLang="en-US"/>
              <a:t> year of Shalmaneser III”</a:t>
            </a:r>
          </a:p>
          <a:p>
            <a:r>
              <a:rPr lang="en-US" altLang="en-US"/>
              <a:t>Tribute of King Jehu to Assyrian King Shalmaneser III in 841 BC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6DF139BA-99E3-4D33-AB6F-0648972593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Astroarchaeological Dates and Egyptian Records</a:t>
            </a:r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CBC66890-3D02-4DE3-A63A-AE687BF580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Pharaoh Tirhakah (Taharqa) begins his reign in 690 BC</a:t>
            </a:r>
          </a:p>
          <a:p>
            <a:r>
              <a:rPr lang="en-US" altLang="en-US"/>
              <a:t>Invasion of Shishak (Shoshenq I) of Palestine in 926/925 BC in the “5</a:t>
            </a:r>
            <a:r>
              <a:rPr lang="en-US" altLang="en-US" baseline="30000"/>
              <a:t>th</a:t>
            </a:r>
            <a:r>
              <a:rPr lang="en-US" altLang="en-US"/>
              <a:t> year of Rehoboam”</a:t>
            </a:r>
          </a:p>
          <a:p>
            <a:r>
              <a:rPr lang="en-US" altLang="en-US"/>
              <a:t>Death of Solomon in 931/930 BC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>
            <a:extLst>
              <a:ext uri="{FF2B5EF4-FFF2-40B4-BE49-F238E27FC236}">
                <a16:creationId xmlns:a16="http://schemas.microsoft.com/office/drawing/2014/main" id="{CDA6EB91-D3B0-4B6B-AEBD-A8D4FD1B4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0"/>
            <a:ext cx="2128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ED9F6967-27AB-4C28-A976-BC5A3EA2A9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Chronologies of Israelite Kings Before the Exile</a:t>
            </a:r>
          </a:p>
        </p:txBody>
      </p:sp>
      <p:sp>
        <p:nvSpPr>
          <p:cNvPr id="179203" name="Rectangle 3">
            <a:extLst>
              <a:ext uri="{FF2B5EF4-FFF2-40B4-BE49-F238E27FC236}">
                <a16:creationId xmlns:a16="http://schemas.microsoft.com/office/drawing/2014/main" id="{22D4B6BC-C58E-49D5-A9DD-77DB1EB68C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/>
              <a:t>Solomon Dies 931/930 BC</a:t>
            </a:r>
          </a:p>
          <a:p>
            <a:r>
              <a:rPr lang="en-US" altLang="en-US" sz="2800"/>
              <a:t>Ahab dies at the Battle of Qarqar in 853 BC</a:t>
            </a:r>
          </a:p>
          <a:p>
            <a:r>
              <a:rPr lang="en-US" altLang="en-US" sz="2800"/>
              <a:t>Jehu pays tribute to Shalmaneser III in 841 BC</a:t>
            </a:r>
          </a:p>
          <a:p>
            <a:r>
              <a:rPr lang="en-US" altLang="en-US" sz="2800"/>
              <a:t>Fall of Samaria 723 BC to the Assyrians</a:t>
            </a:r>
          </a:p>
          <a:p>
            <a:r>
              <a:rPr lang="en-US" altLang="en-US" sz="2800"/>
              <a:t>Josiah discovers the “Book of the Law” in 623 BC</a:t>
            </a:r>
          </a:p>
          <a:p>
            <a:r>
              <a:rPr lang="en-US" altLang="en-US" sz="2800"/>
              <a:t>Fall of Jerusalem in 586 BC to the Babylonians</a:t>
            </a:r>
          </a:p>
          <a:p>
            <a:endParaRPr lang="en-US" altLang="en-US" sz="280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8" name="Picture 4">
            <a:extLst>
              <a:ext uri="{FF2B5EF4-FFF2-40B4-BE49-F238E27FC236}">
                <a16:creationId xmlns:a16="http://schemas.microsoft.com/office/drawing/2014/main" id="{B8EB8750-8F7B-4BB4-B0B2-48DA25B05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119063"/>
            <a:ext cx="6181725" cy="661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4" name="Picture 6">
            <a:extLst>
              <a:ext uri="{FF2B5EF4-FFF2-40B4-BE49-F238E27FC236}">
                <a16:creationId xmlns:a16="http://schemas.microsoft.com/office/drawing/2014/main" id="{0571F7B4-4929-48E7-B994-4E0911C4D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5563"/>
            <a:ext cx="8991600" cy="413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>
            <a:extLst>
              <a:ext uri="{FF2B5EF4-FFF2-40B4-BE49-F238E27FC236}">
                <a16:creationId xmlns:a16="http://schemas.microsoft.com/office/drawing/2014/main" id="{B0027BD8-E711-4D1A-A108-BEFBB39A7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7113B262-76E4-4A74-AD3A-2496956734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JUDGES</a:t>
            </a:r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BFB033B0-6474-4962-89E2-056A6986D4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Dates are dependent on date selected for the Exodus</a:t>
            </a:r>
          </a:p>
          <a:p>
            <a:r>
              <a:rPr lang="en-US" altLang="en-US"/>
              <a:t>Cycles of Freedom, Apostasy and Oppression</a:t>
            </a:r>
          </a:p>
          <a:p>
            <a:r>
              <a:rPr lang="en-US" altLang="en-US"/>
              <a:t>Joshua, “book of victories”, while Judges is a “book of defeats”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7" name="Picture 5">
            <a:extLst>
              <a:ext uri="{FF2B5EF4-FFF2-40B4-BE49-F238E27FC236}">
                <a16:creationId xmlns:a16="http://schemas.microsoft.com/office/drawing/2014/main" id="{303F2D14-EF04-42EC-8651-227809FF3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275"/>
            <a:ext cx="8382000" cy="67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A38BB592-96D6-4B47-84EC-E7CE9BA1F0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Moses, Exodus and Conquest</a:t>
            </a:r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31690E72-1BBF-4DDC-BE16-A8D76A69E6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Late Chronologies: Exodus @1240 BC</a:t>
            </a:r>
          </a:p>
          <a:p>
            <a:r>
              <a:rPr lang="en-US" altLang="en-US"/>
              <a:t>Early Chronologies: Exodus @1440 BC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4672383C-CBD6-4B86-893A-7BACE7B7AE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Geochemical and Geophysical Methods for Age Dating</a:t>
            </a:r>
          </a:p>
        </p:txBody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6C5BA5A6-B47A-45B9-B0F5-A04B3890FB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Carbon 14</a:t>
            </a:r>
          </a:p>
          <a:p>
            <a:r>
              <a:rPr lang="en-US" altLang="en-US"/>
              <a:t>Thermoluminescence</a:t>
            </a:r>
          </a:p>
          <a:p>
            <a:r>
              <a:rPr lang="en-US" altLang="en-US"/>
              <a:t>Uranium disequilibrium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30700EF9-8B06-48DE-9560-26C8C2B20E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C-14 dating</a:t>
            </a:r>
          </a:p>
        </p:txBody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306668F6-C5C6-433F-BCE1-391D56A45E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Organic materials</a:t>
            </a:r>
          </a:p>
          <a:p>
            <a:r>
              <a:rPr lang="en-US" altLang="en-US"/>
              <a:t>Formed in upper atmosphere from cosmic ray bombardment of N-14</a:t>
            </a:r>
          </a:p>
          <a:p>
            <a:r>
              <a:rPr lang="en-US" altLang="en-US"/>
              <a:t>Absorbed by plants, then eaten by animals</a:t>
            </a:r>
          </a:p>
          <a:p>
            <a:r>
              <a:rPr lang="en-US" altLang="en-US"/>
              <a:t>C-14 equilibrium in living systems</a:t>
            </a:r>
          </a:p>
          <a:p>
            <a:r>
              <a:rPr lang="en-US" altLang="en-US"/>
              <a:t>Half life is 5,730 years</a:t>
            </a:r>
          </a:p>
          <a:p>
            <a:r>
              <a:rPr lang="en-US" altLang="en-US"/>
              <a:t>Mass spectrometers extend technique back to 50,000 years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6" name="Picture 6">
            <a:extLst>
              <a:ext uri="{FF2B5EF4-FFF2-40B4-BE49-F238E27FC236}">
                <a16:creationId xmlns:a16="http://schemas.microsoft.com/office/drawing/2014/main" id="{E9220636-3B3E-4BA4-B931-EFE6117AE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5610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8" name="Picture 4">
            <a:extLst>
              <a:ext uri="{FF2B5EF4-FFF2-40B4-BE49-F238E27FC236}">
                <a16:creationId xmlns:a16="http://schemas.microsoft.com/office/drawing/2014/main" id="{D310F882-983D-4D3D-8EC1-407417E18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338"/>
            <a:ext cx="9144000" cy="577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4" name="Picture 4">
            <a:extLst>
              <a:ext uri="{FF2B5EF4-FFF2-40B4-BE49-F238E27FC236}">
                <a16:creationId xmlns:a16="http://schemas.microsoft.com/office/drawing/2014/main" id="{DCE16DF2-E594-4143-BC80-86FFD45C5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013"/>
            <a:ext cx="9144000" cy="640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65" name="Text Box 5">
            <a:extLst>
              <a:ext uri="{FF2B5EF4-FFF2-40B4-BE49-F238E27FC236}">
                <a16:creationId xmlns:a16="http://schemas.microsoft.com/office/drawing/2014/main" id="{56B01649-E08A-4729-9458-4381B895F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362200"/>
            <a:ext cx="3276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2"/>
                </a:solidFill>
              </a:rPr>
              <a:t>http:/www.sonic.net/bristlecone/dendro.html, 2004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0" name="Picture 4">
            <a:extLst>
              <a:ext uri="{FF2B5EF4-FFF2-40B4-BE49-F238E27FC236}">
                <a16:creationId xmlns:a16="http://schemas.microsoft.com/office/drawing/2014/main" id="{3C651D0A-043E-4AD9-9BA4-8E222E8A3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1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421" name="Text Box 5">
            <a:extLst>
              <a:ext uri="{FF2B5EF4-FFF2-40B4-BE49-F238E27FC236}">
                <a16:creationId xmlns:a16="http://schemas.microsoft.com/office/drawing/2014/main" id="{67EAF7DC-73C6-4503-88EA-37A3B0F44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248400"/>
            <a:ext cx="7696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hlinkClick r:id="rId3"/>
              </a:rPr>
              <a:t>http://www.c14dating.com/int.html</a:t>
            </a:r>
            <a:r>
              <a:rPr lang="en-US" altLang="en-US"/>
              <a:t>, Thomas Higham, 2004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6" name="Picture 4">
            <a:extLst>
              <a:ext uri="{FF2B5EF4-FFF2-40B4-BE49-F238E27FC236}">
                <a16:creationId xmlns:a16="http://schemas.microsoft.com/office/drawing/2014/main" id="{5792B302-77E2-40EE-9466-03F7415C9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388"/>
            <a:ext cx="9144000" cy="573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>
            <a:extLst>
              <a:ext uri="{FF2B5EF4-FFF2-40B4-BE49-F238E27FC236}">
                <a16:creationId xmlns:a16="http://schemas.microsoft.com/office/drawing/2014/main" id="{862CFD48-0E2E-45B3-91D1-1E37A25EF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9144000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8" name="Picture 4">
            <a:extLst>
              <a:ext uri="{FF2B5EF4-FFF2-40B4-BE49-F238E27FC236}">
                <a16:creationId xmlns:a16="http://schemas.microsoft.com/office/drawing/2014/main" id="{BCCBC8CE-10DA-4933-AB76-820406E4E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25"/>
            <a:ext cx="91440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469" name="Text Box 5">
            <a:extLst>
              <a:ext uri="{FF2B5EF4-FFF2-40B4-BE49-F238E27FC236}">
                <a16:creationId xmlns:a16="http://schemas.microsoft.com/office/drawing/2014/main" id="{E0D33800-288F-4E09-8B98-1926DAA91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04800"/>
            <a:ext cx="678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ACCELERATED MASS SPECTOMETER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2" name="Picture 4">
            <a:extLst>
              <a:ext uri="{FF2B5EF4-FFF2-40B4-BE49-F238E27FC236}">
                <a16:creationId xmlns:a16="http://schemas.microsoft.com/office/drawing/2014/main" id="{BCDC4CB4-D27C-4653-9133-4F668A5C6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8" y="152400"/>
            <a:ext cx="5364162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CEF30E28-C792-4390-8F62-BBA2CEE5F3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Calibration</a:t>
            </a:r>
          </a:p>
        </p:txBody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ACC69538-5850-425F-83CA-A733231457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Cosmic Ray Flux</a:t>
            </a:r>
          </a:p>
          <a:p>
            <a:r>
              <a:rPr lang="en-US" altLang="en-US"/>
              <a:t>Changes in Earth’s Magnetic Field</a:t>
            </a:r>
          </a:p>
          <a:p>
            <a:r>
              <a:rPr lang="en-US" altLang="en-US"/>
              <a:t>Dendrochronology (Tree Ring Dating)</a:t>
            </a:r>
          </a:p>
          <a:p>
            <a:r>
              <a:rPr lang="en-US" altLang="en-US"/>
              <a:t>Bristlecone Pines. California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40" name="Picture 4">
            <a:extLst>
              <a:ext uri="{FF2B5EF4-FFF2-40B4-BE49-F238E27FC236}">
                <a16:creationId xmlns:a16="http://schemas.microsoft.com/office/drawing/2014/main" id="{44D24EAB-2704-44BB-9A3E-D574EE327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541" name="Text Box 5">
            <a:extLst>
              <a:ext uri="{FF2B5EF4-FFF2-40B4-BE49-F238E27FC236}">
                <a16:creationId xmlns:a16="http://schemas.microsoft.com/office/drawing/2014/main" id="{1DBB4272-1031-4BEB-8590-35B61EC87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0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bg2"/>
                </a:solidFill>
              </a:rPr>
              <a:t>TREE RING DATING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2" name="Picture 4">
            <a:extLst>
              <a:ext uri="{FF2B5EF4-FFF2-40B4-BE49-F238E27FC236}">
                <a16:creationId xmlns:a16="http://schemas.microsoft.com/office/drawing/2014/main" id="{797BE75B-9823-4BB7-84FF-477E6CC5B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"/>
            <a:ext cx="7162800" cy="349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613" name="Text Box 5">
            <a:extLst>
              <a:ext uri="{FF2B5EF4-FFF2-40B4-BE49-F238E27FC236}">
                <a16:creationId xmlns:a16="http://schemas.microsoft.com/office/drawing/2014/main" id="{E2A1F7D7-9C61-4BBC-B747-3036279AB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343400"/>
            <a:ext cx="487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http://www.sonic.net/bristlecone/dendro.html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9" name="Text Box 5">
            <a:extLst>
              <a:ext uri="{FF2B5EF4-FFF2-40B4-BE49-F238E27FC236}">
                <a16:creationId xmlns:a16="http://schemas.microsoft.com/office/drawing/2014/main" id="{2592B261-F8CE-448F-89E5-FCF907C9B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04800"/>
            <a:ext cx="19812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Leonard Millar, 2004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http://www.sonic.net/bristlecone/Images.html</a:t>
            </a:r>
          </a:p>
        </p:txBody>
      </p:sp>
      <p:pic>
        <p:nvPicPr>
          <p:cNvPr id="195590" name="Picture 6">
            <a:extLst>
              <a:ext uri="{FF2B5EF4-FFF2-40B4-BE49-F238E27FC236}">
                <a16:creationId xmlns:a16="http://schemas.microsoft.com/office/drawing/2014/main" id="{5230EEC1-CA70-4044-9A43-E364C0319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0"/>
            <a:ext cx="5399088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109726C8-ED3C-4A95-BB33-A632D9F15B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Thermoluminescence Dating</a:t>
            </a:r>
          </a:p>
        </p:txBody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7E4FBCA3-0D2B-43A5-BED1-46D67C548F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Artifact exposure to ionizing radiation</a:t>
            </a:r>
          </a:p>
          <a:p>
            <a:r>
              <a:rPr lang="en-US" altLang="en-US"/>
              <a:t>Light emissions a function of age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60" name="Picture 4">
            <a:extLst>
              <a:ext uri="{FF2B5EF4-FFF2-40B4-BE49-F238E27FC236}">
                <a16:creationId xmlns:a16="http://schemas.microsoft.com/office/drawing/2014/main" id="{5A6BDFBD-4CAE-43D2-A6AA-EFC2E6658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6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4C77866C-AF7F-4630-9D5A-816DF282EE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Biblical History</a:t>
            </a:r>
          </a:p>
        </p:txBody>
      </p:sp>
      <p:sp>
        <p:nvSpPr>
          <p:cNvPr id="205827" name="Rectangle 3">
            <a:extLst>
              <a:ext uri="{FF2B5EF4-FFF2-40B4-BE49-F238E27FC236}">
                <a16:creationId xmlns:a16="http://schemas.microsoft.com/office/drawing/2014/main" id="{2A44D327-6BCF-4DB4-9F2B-1A08C9AFEA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Adam and Eve	Paleolithic (32,000-                             				8,000)</a:t>
            </a:r>
          </a:p>
          <a:p>
            <a:r>
              <a:rPr lang="en-US" altLang="en-US"/>
              <a:t>Noah			Early Bronze Age I 					(3000 BC)</a:t>
            </a:r>
          </a:p>
          <a:p>
            <a:r>
              <a:rPr lang="en-US" altLang="en-US"/>
              <a:t>Abraham		Early Bronze Age IV or 				Middle Bronze Age II 				(2165 BC)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A448FA76-149E-4FDD-BEFD-2B72EBCBDC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Biblical History</a:t>
            </a:r>
          </a:p>
        </p:txBody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CDCA5EA2-831D-4BF3-9D7E-77B512398F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Job			Early Bronze Age IV or 				Middle Bronze Age I 				(circa 2100 BC)</a:t>
            </a:r>
          </a:p>
          <a:p>
            <a:pPr>
              <a:lnSpc>
                <a:spcPct val="90000"/>
              </a:lnSpc>
            </a:pPr>
            <a:r>
              <a:rPr lang="en-US" altLang="en-US"/>
              <a:t>Abraham		Early Bronze Age IV or enters Canaan	Middle Bronze Age I 				(2090 BC)</a:t>
            </a:r>
          </a:p>
          <a:p>
            <a:pPr>
              <a:lnSpc>
                <a:spcPct val="90000"/>
              </a:lnSpc>
            </a:pPr>
            <a:r>
              <a:rPr lang="en-US" altLang="en-US"/>
              <a:t>Issac			Early Bronze Age IV or 				Middle Bronze Age I 				(2065 BC)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7B01B4A-1E82-4319-B611-B2DC1AFD5E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Archaeological Methods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FE6CE646-0C98-4EB6-9B52-564EDEAC81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Pottery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07159B8B-6B70-4B76-A33C-F315EC166B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Biblical History</a:t>
            </a:r>
          </a:p>
        </p:txBody>
      </p:sp>
      <p:sp>
        <p:nvSpPr>
          <p:cNvPr id="207875" name="Rectangle 3">
            <a:extLst>
              <a:ext uri="{FF2B5EF4-FFF2-40B4-BE49-F238E27FC236}">
                <a16:creationId xmlns:a16="http://schemas.microsoft.com/office/drawing/2014/main" id="{AF2BD651-EA1B-4AE5-9AA5-A70C9E4E70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Jacob and Esau	Early Bronze Age IV or 				Middle Bronze Age I 				(2005 BC)</a:t>
            </a:r>
          </a:p>
          <a:p>
            <a:pPr>
              <a:lnSpc>
                <a:spcPct val="90000"/>
              </a:lnSpc>
            </a:pPr>
            <a:r>
              <a:rPr lang="en-US" altLang="en-US"/>
              <a:t>Joseph			Middle Bronze Age II 				(1914 BC)</a:t>
            </a:r>
          </a:p>
          <a:p>
            <a:pPr>
              <a:lnSpc>
                <a:spcPct val="90000"/>
              </a:lnSpc>
            </a:pPr>
            <a:r>
              <a:rPr lang="en-US" altLang="en-US"/>
              <a:t>Moses leads		Late Bronze Age IA   the Exodus		(1445 or 1250 BC)</a:t>
            </a:r>
          </a:p>
          <a:p>
            <a:pPr>
              <a:lnSpc>
                <a:spcPct val="90000"/>
              </a:lnSpc>
            </a:pPr>
            <a:r>
              <a:rPr lang="en-US" altLang="en-US"/>
              <a:t>Conquest		Late Bronze Age IB					(1406-1309 BC)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8CF20BFC-9F76-439D-8964-998CDFF0CB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Biblical History</a:t>
            </a:r>
          </a:p>
        </p:txBody>
      </p:sp>
      <p:sp>
        <p:nvSpPr>
          <p:cNvPr id="208899" name="Rectangle 3">
            <a:extLst>
              <a:ext uri="{FF2B5EF4-FFF2-40B4-BE49-F238E27FC236}">
                <a16:creationId xmlns:a16="http://schemas.microsoft.com/office/drawing/2014/main" id="{80FE764C-7A99-4A88-A932-519BB6AA97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Deborah and Barak	Late Bronze Age 					(1237-1198 BC)</a:t>
            </a:r>
          </a:p>
          <a:p>
            <a:pPr>
              <a:lnSpc>
                <a:spcPct val="90000"/>
              </a:lnSpc>
            </a:pPr>
            <a:r>
              <a:rPr lang="en-US" altLang="en-US"/>
              <a:t>Widespread Near 		Late Bronze Age Destruction			(c 1200 BC)</a:t>
            </a:r>
          </a:p>
          <a:p>
            <a:pPr>
              <a:lnSpc>
                <a:spcPct val="90000"/>
              </a:lnSpc>
            </a:pPr>
            <a:r>
              <a:rPr lang="en-US" altLang="en-US"/>
              <a:t>Gideon				Late Bronze Age</a:t>
            </a:r>
          </a:p>
          <a:p>
            <a:pPr>
              <a:lnSpc>
                <a:spcPct val="90000"/>
              </a:lnSpc>
            </a:pPr>
            <a:r>
              <a:rPr lang="en-US" altLang="en-US"/>
              <a:t>Samuel				Late Bronze Age					(1105 BC)</a:t>
            </a:r>
          </a:p>
          <a:p>
            <a:pPr>
              <a:lnSpc>
                <a:spcPct val="90000"/>
              </a:lnSpc>
            </a:pPr>
            <a:r>
              <a:rPr lang="en-US" altLang="en-US"/>
              <a:t>Samson			Late Bronze Age 					(1069 BC)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14BDCE14-9E47-4C49-BA7E-569F8AA68E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Biblical History</a:t>
            </a:r>
          </a:p>
        </p:txBody>
      </p:sp>
      <p:sp>
        <p:nvSpPr>
          <p:cNvPr id="209923" name="Rectangle 3">
            <a:extLst>
              <a:ext uri="{FF2B5EF4-FFF2-40B4-BE49-F238E27FC236}">
                <a16:creationId xmlns:a16="http://schemas.microsoft.com/office/drawing/2014/main" id="{0024DDC0-2C16-4E5D-AD91-3969FB4403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David			Iron Age IA (1001 BC)</a:t>
            </a:r>
          </a:p>
          <a:p>
            <a:r>
              <a:rPr lang="en-US" altLang="en-US"/>
              <a:t>Solomon		Iron Age IA or Iron 					Age	II (971 BC)</a:t>
            </a:r>
          </a:p>
          <a:p>
            <a:r>
              <a:rPr lang="en-US" altLang="en-US"/>
              <a:t>Temple started	Iron Age IA or Iron Age 				II (966 BC)</a:t>
            </a:r>
          </a:p>
          <a:p>
            <a:r>
              <a:rPr lang="en-US" altLang="en-US"/>
              <a:t>Divided Kingdoms		Iron Age II						 (931 BC)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72AF6F56-96C6-48A8-A32E-1A564644D1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Biblical History</a:t>
            </a:r>
          </a:p>
        </p:txBody>
      </p:sp>
      <p:sp>
        <p:nvSpPr>
          <p:cNvPr id="210947" name="Rectangle 3">
            <a:extLst>
              <a:ext uri="{FF2B5EF4-FFF2-40B4-BE49-F238E27FC236}">
                <a16:creationId xmlns:a16="http://schemas.microsoft.com/office/drawing/2014/main" id="{4E20AC59-FD38-4567-A073-8013168F41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Destructions of 	Beginning of Iron Age Shishak			IIA (925 BC)</a:t>
            </a:r>
          </a:p>
          <a:p>
            <a:r>
              <a:rPr lang="en-US" altLang="en-US"/>
              <a:t>Jehu’s Revolt	End of Iron Age IIA  					(830 BC)</a:t>
            </a:r>
          </a:p>
          <a:p>
            <a:r>
              <a:rPr lang="en-US" altLang="en-US"/>
              <a:t>War with Hazael	End of Iron Age IIA		of Damascus	(830 BC)</a:t>
            </a:r>
          </a:p>
          <a:p>
            <a:r>
              <a:rPr lang="en-US" altLang="en-US"/>
              <a:t>Fall of Samaria	Iron Age II (722 BC)	</a:t>
            </a:r>
          </a:p>
          <a:p>
            <a:r>
              <a:rPr lang="en-US" altLang="en-US"/>
              <a:t>End of Northern Kingdom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E0C7DFC9-2419-4EF3-9C55-2861416B48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Biblical History</a:t>
            </a:r>
          </a:p>
        </p:txBody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EBF10536-D745-493E-8330-B3EE079516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Fall of Jerusalem		Iron Age II			End of the Southern	 (586 BC)			Kingdom	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Daniel and the Exile		Iron Age III 						(605-536 BC)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2</a:t>
            </a:r>
            <a:r>
              <a:rPr lang="en-US" altLang="en-US" sz="2800" baseline="30000"/>
              <a:t>nd</a:t>
            </a:r>
            <a:r>
              <a:rPr lang="en-US" altLang="en-US" sz="2800"/>
              <a:t> Temple 			Iron Age III		constructed		(536-516 BC)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Ezra-Nehemiah		458-445 BC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Apocrapha and 		160-50 BC Pseudepigrapha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>
            <a:extLst>
              <a:ext uri="{FF2B5EF4-FFF2-40B4-BE49-F238E27FC236}">
                <a16:creationId xmlns:a16="http://schemas.microsoft.com/office/drawing/2014/main" id="{86073609-9120-4A5A-8CA2-1964441F1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188"/>
            <a:ext cx="8915400" cy="68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>
            <a:extLst>
              <a:ext uri="{FF2B5EF4-FFF2-40B4-BE49-F238E27FC236}">
                <a16:creationId xmlns:a16="http://schemas.microsoft.com/office/drawing/2014/main" id="{430415CC-1A99-4E88-92F9-C9B8BFDF9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100"/>
            <a:ext cx="914400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>
            <a:extLst>
              <a:ext uri="{FF2B5EF4-FFF2-40B4-BE49-F238E27FC236}">
                <a16:creationId xmlns:a16="http://schemas.microsoft.com/office/drawing/2014/main" id="{E644D86C-D06A-4BC8-9CD3-E46D895A6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113"/>
            <a:ext cx="8991600" cy="695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>
            <a:extLst>
              <a:ext uri="{FF2B5EF4-FFF2-40B4-BE49-F238E27FC236}">
                <a16:creationId xmlns:a16="http://schemas.microsoft.com/office/drawing/2014/main" id="{5D0AC0C2-45DA-4240-B911-1BA98B721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9850"/>
            <a:ext cx="8991600" cy="683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CC9874D-9B5A-489F-AA45-EC6ABB64609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8013" y="228600"/>
            <a:ext cx="7958137" cy="985838"/>
          </a:xfrm>
        </p:spPr>
        <p:txBody>
          <a:bodyPr/>
          <a:lstStyle/>
          <a:p>
            <a:r>
              <a:rPr lang="en-US" altLang="en-US"/>
              <a:t>The Truth Triangle</a:t>
            </a:r>
          </a:p>
        </p:txBody>
      </p:sp>
      <p:pic>
        <p:nvPicPr>
          <p:cNvPr id="3077" name="Picture 5">
            <a:extLst>
              <a:ext uri="{FF2B5EF4-FFF2-40B4-BE49-F238E27FC236}">
                <a16:creationId xmlns:a16="http://schemas.microsoft.com/office/drawing/2014/main" id="{FEAAE7AB-0D24-4A3F-A3C8-EF41B3EC4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7162800" cy="484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>
            <a:extLst>
              <a:ext uri="{FF2B5EF4-FFF2-40B4-BE49-F238E27FC236}">
                <a16:creationId xmlns:a16="http://schemas.microsoft.com/office/drawing/2014/main" id="{B635F90B-4252-4FCE-B1C9-913A8A72E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>
            <a:extLst>
              <a:ext uri="{FF2B5EF4-FFF2-40B4-BE49-F238E27FC236}">
                <a16:creationId xmlns:a16="http://schemas.microsoft.com/office/drawing/2014/main" id="{894349AF-BD62-4E87-A4D9-DABCD6B2B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100"/>
            <a:ext cx="914400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>
            <a:extLst>
              <a:ext uri="{FF2B5EF4-FFF2-40B4-BE49-F238E27FC236}">
                <a16:creationId xmlns:a16="http://schemas.microsoft.com/office/drawing/2014/main" id="{57FBC865-B7F4-4AE2-95D8-A19E2F621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250"/>
            <a:ext cx="9144000" cy="565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>
            <a:extLst>
              <a:ext uri="{FF2B5EF4-FFF2-40B4-BE49-F238E27FC236}">
                <a16:creationId xmlns:a16="http://schemas.microsoft.com/office/drawing/2014/main" id="{02877A60-A0F5-4827-A964-5F394FC4B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0"/>
            <a:ext cx="4951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>
            <a:extLst>
              <a:ext uri="{FF2B5EF4-FFF2-40B4-BE49-F238E27FC236}">
                <a16:creationId xmlns:a16="http://schemas.microsoft.com/office/drawing/2014/main" id="{FA2885F7-E64D-4BBA-B5F2-11EA0B366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63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>
            <a:extLst>
              <a:ext uri="{FF2B5EF4-FFF2-40B4-BE49-F238E27FC236}">
                <a16:creationId xmlns:a16="http://schemas.microsoft.com/office/drawing/2014/main" id="{029F32D4-88DE-4AD7-9D49-2FEB53ACE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7950"/>
            <a:ext cx="7620000" cy="677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>
            <a:extLst>
              <a:ext uri="{FF2B5EF4-FFF2-40B4-BE49-F238E27FC236}">
                <a16:creationId xmlns:a16="http://schemas.microsoft.com/office/drawing/2014/main" id="{2AD97C31-E963-49D2-9C4E-F2687B83C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93725"/>
            <a:ext cx="5486400" cy="566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id="{5A63687C-529A-4113-89A6-DAB96BB6A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50" y="0"/>
            <a:ext cx="4813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82251EB-150B-491C-9902-742018C9E4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Pottery Stratigraphy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21C93315-1580-4B5C-A7B3-38FB8968EB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Neolithic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>
            <a:extLst>
              <a:ext uri="{FF2B5EF4-FFF2-40B4-BE49-F238E27FC236}">
                <a16:creationId xmlns:a16="http://schemas.microsoft.com/office/drawing/2014/main" id="{EAE87311-2666-48EB-8B85-6E18BDB8A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63" y="0"/>
            <a:ext cx="44878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C44A25F-2913-433B-AA39-C618AFC9A1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Uniqueness of the Historical Sciences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073B526-F3DD-4857-9A83-9E84803617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No repeat</a:t>
            </a:r>
          </a:p>
          <a:p>
            <a:r>
              <a:rPr lang="en-US" altLang="en-US"/>
              <a:t>No experimentation</a:t>
            </a:r>
          </a:p>
          <a:p>
            <a:r>
              <a:rPr lang="en-US" altLang="en-US"/>
              <a:t>Requires assumptions</a:t>
            </a:r>
          </a:p>
          <a:p>
            <a:r>
              <a:rPr lang="en-US" altLang="en-US"/>
              <a:t>Possibilities</a:t>
            </a:r>
          </a:p>
          <a:p>
            <a:r>
              <a:rPr lang="en-US" altLang="en-US"/>
              <a:t>Probabilities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>
            <a:extLst>
              <a:ext uri="{FF2B5EF4-FFF2-40B4-BE49-F238E27FC236}">
                <a16:creationId xmlns:a16="http://schemas.microsoft.com/office/drawing/2014/main" id="{C136254E-F850-4D51-BBBA-4E9E1A253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0"/>
            <a:ext cx="4505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5DD7BEA3-E386-4AD4-9954-C7818CB518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Pottery Stratigraphy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8116443A-2B7C-4C8F-AF38-0B9E774A16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Chalcolithic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>
            <a:extLst>
              <a:ext uri="{FF2B5EF4-FFF2-40B4-BE49-F238E27FC236}">
                <a16:creationId xmlns:a16="http://schemas.microsoft.com/office/drawing/2014/main" id="{D559CFA2-3788-4DB2-8767-E18314526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36513"/>
            <a:ext cx="8229600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>
            <a:extLst>
              <a:ext uri="{FF2B5EF4-FFF2-40B4-BE49-F238E27FC236}">
                <a16:creationId xmlns:a16="http://schemas.microsoft.com/office/drawing/2014/main" id="{1B7648C2-687D-4214-B946-EAFA91A36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0"/>
            <a:ext cx="3911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>
            <a:extLst>
              <a:ext uri="{FF2B5EF4-FFF2-40B4-BE49-F238E27FC236}">
                <a16:creationId xmlns:a16="http://schemas.microsoft.com/office/drawing/2014/main" id="{2A383A94-A8BF-4D69-BA56-124F1BE87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4138"/>
            <a:ext cx="8077200" cy="681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D9969824-4D40-4E04-ADB2-5B3E387939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Pottery Stratigraphy	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7CD457B2-84AD-4DBD-8E14-B3F12AA44F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Early Bronze Age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>
            <a:extLst>
              <a:ext uri="{FF2B5EF4-FFF2-40B4-BE49-F238E27FC236}">
                <a16:creationId xmlns:a16="http://schemas.microsoft.com/office/drawing/2014/main" id="{CEA33E2A-F72A-432A-B11C-6CEDCFC4E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363"/>
            <a:ext cx="9144000" cy="639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941C88B9-E1A4-4EE5-BF4D-41586F13D1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Pottery Stratigraphy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F06EB1CA-2DD4-4F6B-A366-26D7579B45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Middle Bronze Age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>
            <a:extLst>
              <a:ext uri="{FF2B5EF4-FFF2-40B4-BE49-F238E27FC236}">
                <a16:creationId xmlns:a16="http://schemas.microsoft.com/office/drawing/2014/main" id="{9F8CE195-80A5-434A-B6BC-E5E55E8C7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463"/>
            <a:ext cx="9144000" cy="631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D1FBEA8E-F35D-4D22-9BB9-40828AE3DB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Pottery Stratigraphy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37BEAF8E-C30B-4362-AA79-E8BF1EA65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Late Bronze Age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073C9FBB-6298-43C3-BE0A-DC29C60CE4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Truth Spectrum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1F9B2DDF-DB7C-4BBE-B7C8-5DFEFE99C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8077200" cy="126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Text Box 9">
            <a:extLst>
              <a:ext uri="{FF2B5EF4-FFF2-40B4-BE49-F238E27FC236}">
                <a16:creationId xmlns:a16="http://schemas.microsoft.com/office/drawing/2014/main" id="{806B00FE-24C6-4FFE-B2A0-BFDA73236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886200"/>
            <a:ext cx="640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5136" name="Text Box 16">
            <a:extLst>
              <a:ext uri="{FF2B5EF4-FFF2-40B4-BE49-F238E27FC236}">
                <a16:creationId xmlns:a16="http://schemas.microsoft.com/office/drawing/2014/main" id="{B4164F75-0FD8-4402-8513-19DDD23EA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733800"/>
            <a:ext cx="784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5138" name="Text Box 18">
            <a:extLst>
              <a:ext uri="{FF2B5EF4-FFF2-40B4-BE49-F238E27FC236}">
                <a16:creationId xmlns:a16="http://schemas.microsoft.com/office/drawing/2014/main" id="{B5ABA6FC-656E-4E72-AA2B-9DC8AC285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429000"/>
            <a:ext cx="18288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Conservative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Maximalist</a:t>
            </a:r>
          </a:p>
        </p:txBody>
      </p:sp>
      <p:sp>
        <p:nvSpPr>
          <p:cNvPr id="5139" name="Text Box 19">
            <a:extLst>
              <a:ext uri="{FF2B5EF4-FFF2-40B4-BE49-F238E27FC236}">
                <a16:creationId xmlns:a16="http://schemas.microsoft.com/office/drawing/2014/main" id="{B96DA534-1AF3-41F7-BC7F-D38DF0D0C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3429000"/>
            <a:ext cx="16764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Liberal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Minimalist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>
            <a:extLst>
              <a:ext uri="{FF2B5EF4-FFF2-40B4-BE49-F238E27FC236}">
                <a16:creationId xmlns:a16="http://schemas.microsoft.com/office/drawing/2014/main" id="{2557EEA0-055C-4C73-A721-4531A924B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0"/>
            <a:ext cx="4437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>
            <a:extLst>
              <a:ext uri="{FF2B5EF4-FFF2-40B4-BE49-F238E27FC236}">
                <a16:creationId xmlns:a16="http://schemas.microsoft.com/office/drawing/2014/main" id="{35554D91-FBC8-4290-A7D9-3337FE07C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100"/>
            <a:ext cx="9144000" cy="652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>
            <a:extLst>
              <a:ext uri="{FF2B5EF4-FFF2-40B4-BE49-F238E27FC236}">
                <a16:creationId xmlns:a16="http://schemas.microsoft.com/office/drawing/2014/main" id="{5BBA4DCB-3A39-486D-9383-76576E4FF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75"/>
            <a:ext cx="8153400" cy="678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>
            <a:extLst>
              <a:ext uri="{FF2B5EF4-FFF2-40B4-BE49-F238E27FC236}">
                <a16:creationId xmlns:a16="http://schemas.microsoft.com/office/drawing/2014/main" id="{5AD29529-A1E9-4B80-A8B6-65036B9BF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150"/>
            <a:ext cx="9144000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>
            <a:extLst>
              <a:ext uri="{FF2B5EF4-FFF2-40B4-BE49-F238E27FC236}">
                <a16:creationId xmlns:a16="http://schemas.microsoft.com/office/drawing/2014/main" id="{D94A4AE0-722A-4012-804D-9CEC35298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0"/>
            <a:ext cx="44719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5">
            <a:extLst>
              <a:ext uri="{FF2B5EF4-FFF2-40B4-BE49-F238E27FC236}">
                <a16:creationId xmlns:a16="http://schemas.microsoft.com/office/drawing/2014/main" id="{32ECC7F5-FF29-4D46-B0B4-F3200BE8A8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Pottery Stratigraphy</a:t>
            </a: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533E9CD3-2A48-4A2B-8B63-C855CEB62D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Iron Age I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>
            <a:extLst>
              <a:ext uri="{FF2B5EF4-FFF2-40B4-BE49-F238E27FC236}">
                <a16:creationId xmlns:a16="http://schemas.microsoft.com/office/drawing/2014/main" id="{6C336E72-8532-43A0-B1A4-012F2A476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0"/>
            <a:ext cx="5297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>
            <a:extLst>
              <a:ext uri="{FF2B5EF4-FFF2-40B4-BE49-F238E27FC236}">
                <a16:creationId xmlns:a16="http://schemas.microsoft.com/office/drawing/2014/main" id="{A85F159D-078D-4D3B-AAC0-418365B91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0"/>
            <a:ext cx="4035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>
            <a:extLst>
              <a:ext uri="{FF2B5EF4-FFF2-40B4-BE49-F238E27FC236}">
                <a16:creationId xmlns:a16="http://schemas.microsoft.com/office/drawing/2014/main" id="{667859AE-6FF2-4F90-9BBC-1EF185856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0"/>
            <a:ext cx="4440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>
            <a:extLst>
              <a:ext uri="{FF2B5EF4-FFF2-40B4-BE49-F238E27FC236}">
                <a16:creationId xmlns:a16="http://schemas.microsoft.com/office/drawing/2014/main" id="{D57A7E37-E725-4C52-A55A-47DD9EAB9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963"/>
            <a:ext cx="9144000" cy="593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E2D75A6F-FF05-454B-AED6-7BD7FD90B0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/>
          <a:lstStyle/>
          <a:p>
            <a:r>
              <a:rPr lang="en-US" altLang="en-US" sz="4000"/>
              <a:t>Conservative Maximalists</a:t>
            </a:r>
            <a:br>
              <a:rPr lang="en-US" altLang="en-US" sz="4000"/>
            </a:br>
            <a:r>
              <a:rPr lang="en-US" altLang="en-US" sz="4000"/>
              <a:t>vs</a:t>
            </a:r>
            <a:br>
              <a:rPr lang="en-US" altLang="en-US" sz="4000"/>
            </a:br>
            <a:r>
              <a:rPr lang="en-US" altLang="en-US" sz="4000"/>
              <a:t>Liberal Minimalists</a:t>
            </a:r>
            <a:br>
              <a:rPr lang="en-US" altLang="en-US" sz="4000"/>
            </a:br>
            <a:endParaRPr lang="en-US" altLang="en-US" sz="400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DF8C4A1B-A509-4D9A-B154-9EC1DD92CD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2057400"/>
            <a:ext cx="8534400" cy="4068763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       Conservative			Liberal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-</a:t>
            </a:r>
            <a:r>
              <a:rPr lang="en-US" altLang="en-US" sz="2000"/>
              <a:t>Bible mostly historical			-Bible mostly mythical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/>
              <a:t>-Early date for Exodus (1450 BC)		-Late date for Exodus (1250 BC)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/>
              <a:t>-Young Earth / Creationism		-Old Earth / Evolutionism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/>
              <a:t>	</a:t>
            </a:r>
            <a:r>
              <a:rPr lang="en-US" altLang="en-US" sz="2800"/>
              <a:t>FUNDAMENTALISTS	    HUMANISTS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/>
              <a:t>-Dinosaurs and Men lived together	-Biostratigraphy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/>
              <a:t>-Noah’s Flood responsible for most	-Uniformitarianism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/>
              <a:t>Geologic strata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/>
              <a:t>-Literal Interpretation			-Symbolic Interpretation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>
            <a:extLst>
              <a:ext uri="{FF2B5EF4-FFF2-40B4-BE49-F238E27FC236}">
                <a16:creationId xmlns:a16="http://schemas.microsoft.com/office/drawing/2014/main" id="{FE173003-9C1D-4321-B78D-98DD9E634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"/>
            <a:ext cx="8991600" cy="693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>
            <a:extLst>
              <a:ext uri="{FF2B5EF4-FFF2-40B4-BE49-F238E27FC236}">
                <a16:creationId xmlns:a16="http://schemas.microsoft.com/office/drawing/2014/main" id="{988F9EEA-3322-44CC-B087-F40591D1F5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Pottery Stratigraphy</a:t>
            </a:r>
          </a:p>
        </p:txBody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B891DFA1-CD31-431C-866D-AB2363549E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Iron Age II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>
            <a:extLst>
              <a:ext uri="{FF2B5EF4-FFF2-40B4-BE49-F238E27FC236}">
                <a16:creationId xmlns:a16="http://schemas.microsoft.com/office/drawing/2014/main" id="{EA8D7149-1BEA-4AEB-8139-FA8BE385D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0"/>
            <a:ext cx="4645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>
            <a:extLst>
              <a:ext uri="{FF2B5EF4-FFF2-40B4-BE49-F238E27FC236}">
                <a16:creationId xmlns:a16="http://schemas.microsoft.com/office/drawing/2014/main" id="{A6BE1B35-877C-4DCA-8A88-67454C700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9144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>
            <a:extLst>
              <a:ext uri="{FF2B5EF4-FFF2-40B4-BE49-F238E27FC236}">
                <a16:creationId xmlns:a16="http://schemas.microsoft.com/office/drawing/2014/main" id="{833F7463-2C82-4AD3-B85A-101F34348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5725"/>
            <a:ext cx="7848600" cy="675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>
            <a:extLst>
              <a:ext uri="{FF2B5EF4-FFF2-40B4-BE49-F238E27FC236}">
                <a16:creationId xmlns:a16="http://schemas.microsoft.com/office/drawing/2014/main" id="{D32F725A-D021-49D0-93C4-6FD0A9492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0"/>
            <a:ext cx="5540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>
            <a:extLst>
              <a:ext uri="{FF2B5EF4-FFF2-40B4-BE49-F238E27FC236}">
                <a16:creationId xmlns:a16="http://schemas.microsoft.com/office/drawing/2014/main" id="{61019D66-6706-466F-9B87-020256F77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7138"/>
            <a:ext cx="9144000" cy="440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>
            <a:extLst>
              <a:ext uri="{FF2B5EF4-FFF2-40B4-BE49-F238E27FC236}">
                <a16:creationId xmlns:a16="http://schemas.microsoft.com/office/drawing/2014/main" id="{6F2E89BA-1B97-4C89-8C7C-C5F2633A03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Pottery Stratigraphy</a:t>
            </a:r>
          </a:p>
        </p:txBody>
      </p:sp>
      <p:sp>
        <p:nvSpPr>
          <p:cNvPr id="65541" name="Rectangle 5">
            <a:extLst>
              <a:ext uri="{FF2B5EF4-FFF2-40B4-BE49-F238E27FC236}">
                <a16:creationId xmlns:a16="http://schemas.microsoft.com/office/drawing/2014/main" id="{B94DA15D-663D-4892-9246-C9426E73E7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Persian Period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>
            <a:extLst>
              <a:ext uri="{FF2B5EF4-FFF2-40B4-BE49-F238E27FC236}">
                <a16:creationId xmlns:a16="http://schemas.microsoft.com/office/drawing/2014/main" id="{917CC52C-BAC3-42D3-8975-AFCD0738D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3413"/>
            <a:ext cx="8915400" cy="573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>
            <a:extLst>
              <a:ext uri="{FF2B5EF4-FFF2-40B4-BE49-F238E27FC236}">
                <a16:creationId xmlns:a16="http://schemas.microsoft.com/office/drawing/2014/main" id="{BAB02176-F4F2-4D45-919F-EDE29EC8D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4211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4A79A22-E2BC-452A-BD0E-6810926BC4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Archaeological Methods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3CD04C22-8D1C-4CF4-84EE-7A55E6FF6D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Stratigraphy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7" name="Picture 5">
            <a:extLst>
              <a:ext uri="{FF2B5EF4-FFF2-40B4-BE49-F238E27FC236}">
                <a16:creationId xmlns:a16="http://schemas.microsoft.com/office/drawing/2014/main" id="{B2F67855-312F-4C28-BD56-CA53ADC38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831850"/>
            <a:ext cx="6811963" cy="51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>
            <a:extLst>
              <a:ext uri="{FF2B5EF4-FFF2-40B4-BE49-F238E27FC236}">
                <a16:creationId xmlns:a16="http://schemas.microsoft.com/office/drawing/2014/main" id="{5168149C-2E5D-4FE2-B1B4-55A3E6912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3" y="0"/>
            <a:ext cx="45132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>
            <a:extLst>
              <a:ext uri="{FF2B5EF4-FFF2-40B4-BE49-F238E27FC236}">
                <a16:creationId xmlns:a16="http://schemas.microsoft.com/office/drawing/2014/main" id="{5DC6B7E8-97D9-42A0-AF9F-40874872F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88"/>
            <a:ext cx="9144000" cy="667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4">
            <a:extLst>
              <a:ext uri="{FF2B5EF4-FFF2-40B4-BE49-F238E27FC236}">
                <a16:creationId xmlns:a16="http://schemas.microsoft.com/office/drawing/2014/main" id="{B5BD5169-9BBA-4220-B0A1-749C7FB4CE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Seals and Bullae</a:t>
            </a:r>
          </a:p>
        </p:txBody>
      </p:sp>
      <p:sp>
        <p:nvSpPr>
          <p:cNvPr id="72709" name="Rectangle 5">
            <a:extLst>
              <a:ext uri="{FF2B5EF4-FFF2-40B4-BE49-F238E27FC236}">
                <a16:creationId xmlns:a16="http://schemas.microsoft.com/office/drawing/2014/main" id="{36831F94-70F8-46C8-8648-9E5CD826E7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Bullae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>
            <a:extLst>
              <a:ext uri="{FF2B5EF4-FFF2-40B4-BE49-F238E27FC236}">
                <a16:creationId xmlns:a16="http://schemas.microsoft.com/office/drawing/2014/main" id="{A4D68795-485C-4450-88A9-20500944F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988"/>
            <a:ext cx="8610600" cy="674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>
            <a:extLst>
              <a:ext uri="{FF2B5EF4-FFF2-40B4-BE49-F238E27FC236}">
                <a16:creationId xmlns:a16="http://schemas.microsoft.com/office/drawing/2014/main" id="{21AC67DA-0BC4-4208-96B4-31D85FA0E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963"/>
            <a:ext cx="9144000" cy="644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3" name="Text Box 5">
            <a:extLst>
              <a:ext uri="{FF2B5EF4-FFF2-40B4-BE49-F238E27FC236}">
                <a16:creationId xmlns:a16="http://schemas.microsoft.com/office/drawing/2014/main" id="{71AA0DD9-3208-431B-9153-E6FB5959D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733800"/>
            <a:ext cx="2895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/>
              <a:t>BULLAE FROM ELEPHANTINE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>
            <a:extLst>
              <a:ext uri="{FF2B5EF4-FFF2-40B4-BE49-F238E27FC236}">
                <a16:creationId xmlns:a16="http://schemas.microsoft.com/office/drawing/2014/main" id="{CD3F6F22-B38A-4E8C-A46D-2F33FAEA3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0"/>
            <a:ext cx="421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1" name="Text Box 5">
            <a:extLst>
              <a:ext uri="{FF2B5EF4-FFF2-40B4-BE49-F238E27FC236}">
                <a16:creationId xmlns:a16="http://schemas.microsoft.com/office/drawing/2014/main" id="{AEAB7930-B7DC-410B-AA0E-ABB8DD08E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276600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/>
              <a:t>Bullea of Ahaz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>
            <a:extLst>
              <a:ext uri="{FF2B5EF4-FFF2-40B4-BE49-F238E27FC236}">
                <a16:creationId xmlns:a16="http://schemas.microsoft.com/office/drawing/2014/main" id="{2B2CF397-97FC-4252-9C88-F9576E7F1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0"/>
            <a:ext cx="5510212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>
            <a:extLst>
              <a:ext uri="{FF2B5EF4-FFF2-40B4-BE49-F238E27FC236}">
                <a16:creationId xmlns:a16="http://schemas.microsoft.com/office/drawing/2014/main" id="{CD83CE62-8EAE-451E-8E36-F578D77B8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0"/>
            <a:ext cx="4781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>
            <a:extLst>
              <a:ext uri="{FF2B5EF4-FFF2-40B4-BE49-F238E27FC236}">
                <a16:creationId xmlns:a16="http://schemas.microsoft.com/office/drawing/2014/main" id="{7BE477F9-281F-4D72-97D8-E8700A25C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0"/>
            <a:ext cx="5872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>
            <a:extLst>
              <a:ext uri="{FF2B5EF4-FFF2-40B4-BE49-F238E27FC236}">
                <a16:creationId xmlns:a16="http://schemas.microsoft.com/office/drawing/2014/main" id="{995164DE-F8CC-4F72-BB92-D932298F6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25"/>
            <a:ext cx="9144000" cy="666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Text Box 5">
            <a:extLst>
              <a:ext uri="{FF2B5EF4-FFF2-40B4-BE49-F238E27FC236}">
                <a16:creationId xmlns:a16="http://schemas.microsoft.com/office/drawing/2014/main" id="{40E9565D-F4B2-4FEA-BCAD-4C603E22F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419600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/>
              <a:t>IRON AGE, TELL BATASH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>
            <a:extLst>
              <a:ext uri="{FF2B5EF4-FFF2-40B4-BE49-F238E27FC236}">
                <a16:creationId xmlns:a16="http://schemas.microsoft.com/office/drawing/2014/main" id="{2E12111D-EC2D-4064-969C-25238F642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4" name="Rectangle 6">
            <a:extLst>
              <a:ext uri="{FF2B5EF4-FFF2-40B4-BE49-F238E27FC236}">
                <a16:creationId xmlns:a16="http://schemas.microsoft.com/office/drawing/2014/main" id="{41A27AE9-A93A-40C9-9B1B-B01B35A8F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0"/>
            <a:ext cx="465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/>
              <a:t>BULLAE OF GEMARYAHU OF JER. 36:10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>
            <a:extLst>
              <a:ext uri="{FF2B5EF4-FFF2-40B4-BE49-F238E27FC236}">
                <a16:creationId xmlns:a16="http://schemas.microsoft.com/office/drawing/2014/main" id="{66BB1107-4445-4EF4-A8F6-B4C4628FB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8991600" cy="494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1" name="Text Box 5">
            <a:extLst>
              <a:ext uri="{FF2B5EF4-FFF2-40B4-BE49-F238E27FC236}">
                <a16:creationId xmlns:a16="http://schemas.microsoft.com/office/drawing/2014/main" id="{39D98EFF-8B7C-46DA-BCB2-234DFD159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81000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/>
              <a:t>BULLAE OF HEZEKIAH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C34E169A-CD04-4C48-94FC-CE2B4F9CF3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Seals</a:t>
            </a: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B1428BA9-D93C-4AA8-8462-49A442413A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Ring Seals</a:t>
            </a:r>
          </a:p>
          <a:p>
            <a:r>
              <a:rPr lang="en-US" altLang="en-US"/>
              <a:t>Cylinder Seals</a:t>
            </a:r>
          </a:p>
          <a:p>
            <a:r>
              <a:rPr lang="en-US" altLang="en-US"/>
              <a:t>Stamp Seals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>
            <a:extLst>
              <a:ext uri="{FF2B5EF4-FFF2-40B4-BE49-F238E27FC236}">
                <a16:creationId xmlns:a16="http://schemas.microsoft.com/office/drawing/2014/main" id="{261F7ADB-CF75-4078-86D4-925565E6B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25"/>
            <a:ext cx="9144000" cy="650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>
            <a:extLst>
              <a:ext uri="{FF2B5EF4-FFF2-40B4-BE49-F238E27FC236}">
                <a16:creationId xmlns:a16="http://schemas.microsoft.com/office/drawing/2014/main" id="{EDFBFB73-1801-45F6-9AFB-C901A5611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2075"/>
            <a:ext cx="6934200" cy="675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>
            <a:extLst>
              <a:ext uri="{FF2B5EF4-FFF2-40B4-BE49-F238E27FC236}">
                <a16:creationId xmlns:a16="http://schemas.microsoft.com/office/drawing/2014/main" id="{48367A58-B85D-41FE-AF95-99138D5B6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0"/>
            <a:ext cx="3332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>
            <a:extLst>
              <a:ext uri="{FF2B5EF4-FFF2-40B4-BE49-F238E27FC236}">
                <a16:creationId xmlns:a16="http://schemas.microsoft.com/office/drawing/2014/main" id="{97340232-DF09-497A-84E3-A67A3D23E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0" y="0"/>
            <a:ext cx="57800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>
            <a:extLst>
              <a:ext uri="{FF2B5EF4-FFF2-40B4-BE49-F238E27FC236}">
                <a16:creationId xmlns:a16="http://schemas.microsoft.com/office/drawing/2014/main" id="{BC18B242-E98C-4424-953E-BD0D49956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963"/>
            <a:ext cx="9144000" cy="618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Text Box 5">
            <a:extLst>
              <a:ext uri="{FF2B5EF4-FFF2-40B4-BE49-F238E27FC236}">
                <a16:creationId xmlns:a16="http://schemas.microsoft.com/office/drawing/2014/main" id="{78EBF1EC-0E0E-4AF5-8E89-CEFBAB194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5943600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/>
              <a:t>2 Kings 25:23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D72150F4-0452-4F88-9451-5F97306313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Natural vs Man-Caused</a:t>
            </a:r>
            <a:br>
              <a:rPr lang="en-US" altLang="en-US" sz="4000"/>
            </a:br>
            <a:r>
              <a:rPr lang="en-US" altLang="en-US" sz="4000"/>
              <a:t>Destruction Levels</a:t>
            </a: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1EB44A15-EF0A-4551-83E4-2A147A0F4D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Neat rows of fallen columns</a:t>
            </a:r>
          </a:p>
          <a:p>
            <a:r>
              <a:rPr lang="en-US" altLang="en-US"/>
              <a:t>Collapsed walls</a:t>
            </a:r>
          </a:p>
          <a:p>
            <a:r>
              <a:rPr lang="en-US" altLang="en-US"/>
              <a:t>Fallen keystones</a:t>
            </a:r>
          </a:p>
          <a:p>
            <a:r>
              <a:rPr lang="en-US" altLang="en-US"/>
              <a:t>Patched walls</a:t>
            </a:r>
          </a:p>
          <a:p>
            <a:r>
              <a:rPr lang="en-US" altLang="en-US"/>
              <a:t>Crushed skeletons</a:t>
            </a:r>
          </a:p>
          <a:p>
            <a:r>
              <a:rPr lang="en-US" altLang="en-US"/>
              <a:t>Patterns of destruction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>
            <a:extLst>
              <a:ext uri="{FF2B5EF4-FFF2-40B4-BE49-F238E27FC236}">
                <a16:creationId xmlns:a16="http://schemas.microsoft.com/office/drawing/2014/main" id="{262CD17B-8B1B-436E-A773-4E6C1A6D2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0"/>
            <a:ext cx="431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>
            <a:extLst>
              <a:ext uri="{FF2B5EF4-FFF2-40B4-BE49-F238E27FC236}">
                <a16:creationId xmlns:a16="http://schemas.microsoft.com/office/drawing/2014/main" id="{6A44C24B-A7E2-4002-97F5-F7CCBBD54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888"/>
            <a:ext cx="9144000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>
            <a:extLst>
              <a:ext uri="{FF2B5EF4-FFF2-40B4-BE49-F238E27FC236}">
                <a16:creationId xmlns:a16="http://schemas.microsoft.com/office/drawing/2014/main" id="{EDF75FAD-40AC-47D7-BF2A-34C9CC0A1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0"/>
            <a:ext cx="3884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>
            <a:extLst>
              <a:ext uri="{FF2B5EF4-FFF2-40B4-BE49-F238E27FC236}">
                <a16:creationId xmlns:a16="http://schemas.microsoft.com/office/drawing/2014/main" id="{54FFF4CF-5430-4519-B111-49D0AF04B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0"/>
            <a:ext cx="474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>
            <a:extLst>
              <a:ext uri="{FF2B5EF4-FFF2-40B4-BE49-F238E27FC236}">
                <a16:creationId xmlns:a16="http://schemas.microsoft.com/office/drawing/2014/main" id="{EF77F241-94D3-4F1A-87C2-01FD934E2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0"/>
            <a:ext cx="5300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>
            <a:extLst>
              <a:ext uri="{FF2B5EF4-FFF2-40B4-BE49-F238E27FC236}">
                <a16:creationId xmlns:a16="http://schemas.microsoft.com/office/drawing/2014/main" id="{34F59449-7424-4FB0-B5DB-8240AAE70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8686800" cy="670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>
            <a:extLst>
              <a:ext uri="{FF2B5EF4-FFF2-40B4-BE49-F238E27FC236}">
                <a16:creationId xmlns:a16="http://schemas.microsoft.com/office/drawing/2014/main" id="{EB7BC59A-2191-4C75-A427-CD20962A5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575"/>
            <a:ext cx="7772400" cy="679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>
            <a:extLst>
              <a:ext uri="{FF2B5EF4-FFF2-40B4-BE49-F238E27FC236}">
                <a16:creationId xmlns:a16="http://schemas.microsoft.com/office/drawing/2014/main" id="{C2049A6B-2781-4830-A6B9-317AADEF0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0"/>
            <a:ext cx="4010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>
            <a:extLst>
              <a:ext uri="{FF2B5EF4-FFF2-40B4-BE49-F238E27FC236}">
                <a16:creationId xmlns:a16="http://schemas.microsoft.com/office/drawing/2014/main" id="{04214AFB-7F8A-45F2-BEA2-AF4AD5032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0"/>
            <a:ext cx="5953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>
            <a:extLst>
              <a:ext uri="{FF2B5EF4-FFF2-40B4-BE49-F238E27FC236}">
                <a16:creationId xmlns:a16="http://schemas.microsoft.com/office/drawing/2014/main" id="{45451D2C-A586-4F53-BBB9-90B4F0337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238"/>
            <a:ext cx="91440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>
            <a:extLst>
              <a:ext uri="{FF2B5EF4-FFF2-40B4-BE49-F238E27FC236}">
                <a16:creationId xmlns:a16="http://schemas.microsoft.com/office/drawing/2014/main" id="{5BC141BD-D708-4380-A16F-CD3E3C206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470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7" name="Text Box 5">
            <a:extLst>
              <a:ext uri="{FF2B5EF4-FFF2-40B4-BE49-F238E27FC236}">
                <a16:creationId xmlns:a16="http://schemas.microsoft.com/office/drawing/2014/main" id="{42D58509-38C1-45C1-9804-9A1318773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762000"/>
            <a:ext cx="2057400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PATTERNS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OF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DESTRUCTION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6B63B57E-BCB9-4226-81A3-33FB0DF587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Geophysical Methods	</a:t>
            </a: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8AA4B805-00EB-475C-A730-28C8F226C1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Ground Penetrating Radar</a:t>
            </a:r>
          </a:p>
          <a:p>
            <a:r>
              <a:rPr lang="en-US" altLang="en-US"/>
              <a:t>Geophysical diffraction tomology (GDT)</a:t>
            </a:r>
          </a:p>
          <a:p>
            <a:r>
              <a:rPr lang="en-US" altLang="en-US"/>
              <a:t>Computer graphics programs (GIS)</a:t>
            </a:r>
          </a:p>
          <a:p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>
            <a:extLst>
              <a:ext uri="{FF2B5EF4-FFF2-40B4-BE49-F238E27FC236}">
                <a16:creationId xmlns:a16="http://schemas.microsoft.com/office/drawing/2014/main" id="{6DFA01DC-3749-4F43-89F1-92F449A8A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0"/>
            <a:ext cx="5703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 Box 5">
            <a:extLst>
              <a:ext uri="{FF2B5EF4-FFF2-40B4-BE49-F238E27FC236}">
                <a16:creationId xmlns:a16="http://schemas.microsoft.com/office/drawing/2014/main" id="{4C33172C-D982-4A9A-A56F-2932A58AA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/>
              <a:t>JERICHO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>
            <a:extLst>
              <a:ext uri="{FF2B5EF4-FFF2-40B4-BE49-F238E27FC236}">
                <a16:creationId xmlns:a16="http://schemas.microsoft.com/office/drawing/2014/main" id="{205ABBFA-E55A-48CD-8F9F-C39915982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23813"/>
            <a:ext cx="7239000" cy="683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>
            <a:extLst>
              <a:ext uri="{FF2B5EF4-FFF2-40B4-BE49-F238E27FC236}">
                <a16:creationId xmlns:a16="http://schemas.microsoft.com/office/drawing/2014/main" id="{6A0C5A32-0FE8-4C92-BD41-08E402F13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4456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3" name="Text Box 5">
            <a:extLst>
              <a:ext uri="{FF2B5EF4-FFF2-40B4-BE49-F238E27FC236}">
                <a16:creationId xmlns:a16="http://schemas.microsoft.com/office/drawing/2014/main" id="{C3F3F53E-B7A4-4DBE-B172-8570386B5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838200"/>
            <a:ext cx="2514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000" b="1"/>
              <a:t>GROUND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1"/>
              <a:t>PENETRATING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1"/>
              <a:t>RADAR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4">
            <a:extLst>
              <a:ext uri="{FF2B5EF4-FFF2-40B4-BE49-F238E27FC236}">
                <a16:creationId xmlns:a16="http://schemas.microsoft.com/office/drawing/2014/main" id="{B39AFD9A-92AD-4CA3-8BDF-285B55A39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963"/>
            <a:ext cx="914400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>
            <a:extLst>
              <a:ext uri="{FF2B5EF4-FFF2-40B4-BE49-F238E27FC236}">
                <a16:creationId xmlns:a16="http://schemas.microsoft.com/office/drawing/2014/main" id="{30B45FAE-FB36-46A8-889B-4443737B1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91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5" name="Text Box 5">
            <a:extLst>
              <a:ext uri="{FF2B5EF4-FFF2-40B4-BE49-F238E27FC236}">
                <a16:creationId xmlns:a16="http://schemas.microsoft.com/office/drawing/2014/main" id="{0F823D80-E58F-489A-BF40-0ADB2282F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1219200"/>
            <a:ext cx="16764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000" b="1"/>
              <a:t>ROGEM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1"/>
              <a:t>HARI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1"/>
              <a:t>NEOLITHIC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0" name="Picture 4">
            <a:extLst>
              <a:ext uri="{FF2B5EF4-FFF2-40B4-BE49-F238E27FC236}">
                <a16:creationId xmlns:a16="http://schemas.microsoft.com/office/drawing/2014/main" id="{485D74AE-33BD-4B49-84C0-0750E4ED7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3225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1" name="Text Box 5">
            <a:extLst>
              <a:ext uri="{FF2B5EF4-FFF2-40B4-BE49-F238E27FC236}">
                <a16:creationId xmlns:a16="http://schemas.microsoft.com/office/drawing/2014/main" id="{271EBAAD-7299-4DC0-AD28-7A920BA5D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143000"/>
            <a:ext cx="2743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GROUND PENETRATING RADAR TARGETS AT ROGEM HARI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>
            <a:extLst>
              <a:ext uri="{FF2B5EF4-FFF2-40B4-BE49-F238E27FC236}">
                <a16:creationId xmlns:a16="http://schemas.microsoft.com/office/drawing/2014/main" id="{E35D7745-4A33-49D8-AAD5-52C19CCD8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0"/>
            <a:ext cx="6523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>
            <a:extLst>
              <a:ext uri="{FF2B5EF4-FFF2-40B4-BE49-F238E27FC236}">
                <a16:creationId xmlns:a16="http://schemas.microsoft.com/office/drawing/2014/main" id="{FC70C81B-73AC-432E-ABE3-8E48C2AD3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088"/>
            <a:ext cx="9144000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Picture 4">
            <a:extLst>
              <a:ext uri="{FF2B5EF4-FFF2-40B4-BE49-F238E27FC236}">
                <a16:creationId xmlns:a16="http://schemas.microsoft.com/office/drawing/2014/main" id="{69D26AA3-467F-464E-8473-17E21ED3A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638"/>
            <a:ext cx="8915400" cy="683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>
            <a:extLst>
              <a:ext uri="{FF2B5EF4-FFF2-40B4-BE49-F238E27FC236}">
                <a16:creationId xmlns:a16="http://schemas.microsoft.com/office/drawing/2014/main" id="{10EDB703-532F-4D8A-9D1C-0F222FDA2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9144000" cy="607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6A5BB0C1-788E-4058-AE0F-40D67266E4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RELATIVE DATING AND COMPARATIVE STRATIGRAPHY</a:t>
            </a: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907BF1AD-7D2D-44EE-AC00-9E26619F2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Stone Age (Paleolithic)</a:t>
            </a:r>
          </a:p>
          <a:p>
            <a:r>
              <a:rPr lang="en-US" altLang="en-US"/>
              <a:t>Copper Age (Chalcolithic)</a:t>
            </a:r>
          </a:p>
          <a:p>
            <a:r>
              <a:rPr lang="en-US" altLang="en-US"/>
              <a:t>Bronze Age</a:t>
            </a:r>
          </a:p>
          <a:p>
            <a:r>
              <a:rPr lang="en-US" altLang="en-US"/>
              <a:t>Iron Age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2690</TotalTime>
  <Words>1551</Words>
  <Application>Microsoft Office PowerPoint</Application>
  <PresentationFormat>On-screen Show (4:3)</PresentationFormat>
  <Paragraphs>234</Paragraphs>
  <Slides>154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154</vt:i4>
      </vt:variant>
    </vt:vector>
  </HeadingPairs>
  <TitlesOfParts>
    <vt:vector size="157" baseType="lpstr">
      <vt:lpstr>Arial</vt:lpstr>
      <vt:lpstr>Wingdings</vt:lpstr>
      <vt:lpstr>Mountain Top</vt:lpstr>
      <vt:lpstr>Archaeology and the Old Testament Chapter 1: Introduction</vt:lpstr>
      <vt:lpstr>The Truth Triangle</vt:lpstr>
      <vt:lpstr>Uniqueness of the Historical Sciences</vt:lpstr>
      <vt:lpstr>Truth Spectrum</vt:lpstr>
      <vt:lpstr>Conservative Maximalists vs Liberal Minimalists </vt:lpstr>
      <vt:lpstr>Archaeological Methods</vt:lpstr>
      <vt:lpstr>PowerPoint Presentation</vt:lpstr>
      <vt:lpstr>PowerPoint Presentation</vt:lpstr>
      <vt:lpstr>PowerPoint Presentation</vt:lpstr>
      <vt:lpstr>PowerPoint Presentation</vt:lpstr>
      <vt:lpstr>Archaeological Methods</vt:lpstr>
      <vt:lpstr>PowerPoint Presentation</vt:lpstr>
      <vt:lpstr>PowerPoint Presentation</vt:lpstr>
      <vt:lpstr>PowerPoint Presentation</vt:lpstr>
      <vt:lpstr>Archaeological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Pottery Stratigraphy</vt:lpstr>
      <vt:lpstr>PowerPoint Presentation</vt:lpstr>
      <vt:lpstr>PowerPoint Presentation</vt:lpstr>
      <vt:lpstr>Pottery Stratigraphy</vt:lpstr>
      <vt:lpstr>PowerPoint Presentation</vt:lpstr>
      <vt:lpstr>PowerPoint Presentation</vt:lpstr>
      <vt:lpstr>PowerPoint Presentation</vt:lpstr>
      <vt:lpstr>Pottery Stratigraphy </vt:lpstr>
      <vt:lpstr>PowerPoint Presentation</vt:lpstr>
      <vt:lpstr>Pottery Stratigraphy</vt:lpstr>
      <vt:lpstr>PowerPoint Presentation</vt:lpstr>
      <vt:lpstr>Pottery Stratigraphy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Pottery Stratigraphy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Pottery Stratigraphy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Pottery Stratigraphy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Seals and Bullae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Natural vs Man-Caused Destruction Levels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Geophysical Methods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RELATIVE DATING AND COMPARATIVE STRATIGRAPHY</vt:lpstr>
      <vt:lpstr>Early Bronze Age</vt:lpstr>
      <vt:lpstr>Middle Bronze Age</vt:lpstr>
      <vt:lpstr>Late Bronze Age</vt:lpstr>
      <vt:lpstr>ABSOLUTE DATING</vt:lpstr>
      <vt:lpstr>Literary Methods of Dating</vt:lpstr>
      <vt:lpstr>PowerPoint Presentation</vt:lpstr>
      <vt:lpstr>PowerPoint Presentation</vt:lpstr>
      <vt:lpstr>PowerPoint Presentation</vt:lpstr>
      <vt:lpstr>Literary Methods Israel’s Festival Calendar</vt:lpstr>
      <vt:lpstr>Spring Harvest Festival  (Exodus 23:15)</vt:lpstr>
      <vt:lpstr>Summer Wheat Harvest Festival (Feast of Weeks, Ex. 34:22)</vt:lpstr>
      <vt:lpstr>Autumn General Harvest (Feast of Ingathering,  Feast of Booths)</vt:lpstr>
      <vt:lpstr>First Months</vt:lpstr>
      <vt:lpstr>First Years Traditional “inauguration” month</vt:lpstr>
      <vt:lpstr>Royal Dating Systems For First Years</vt:lpstr>
      <vt:lpstr>PowerPoint Presentation</vt:lpstr>
      <vt:lpstr>PowerPoint Presentation</vt:lpstr>
      <vt:lpstr>Overlapping Reigns Co-Regencies</vt:lpstr>
      <vt:lpstr>Comparison to Assyrian and Babylonian Records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Astroarchaeological Dates and Assyrian Records</vt:lpstr>
      <vt:lpstr>Astroarchaeological Dates and Egyptian Records</vt:lpstr>
      <vt:lpstr>PowerPoint Presentation</vt:lpstr>
      <vt:lpstr>Chronologies of Israelite Kings Before the Exile</vt:lpstr>
      <vt:lpstr>PowerPoint Presentation</vt:lpstr>
      <vt:lpstr>PowerPoint Presentation</vt:lpstr>
      <vt:lpstr>JUDGES</vt:lpstr>
      <vt:lpstr>PowerPoint Presentation</vt:lpstr>
      <vt:lpstr>Moses, Exodus and Conquest</vt:lpstr>
      <vt:lpstr>Geochemical and Geophysical Methods for Age Dating</vt:lpstr>
      <vt:lpstr>C-14 dating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Calibration</vt:lpstr>
      <vt:lpstr>PowerPoint Presentation</vt:lpstr>
      <vt:lpstr>PowerPoint Presentation</vt:lpstr>
      <vt:lpstr>PowerPoint Presentation</vt:lpstr>
      <vt:lpstr>Thermoluminescence Dating</vt:lpstr>
      <vt:lpstr>PowerPoint Presentation</vt:lpstr>
      <vt:lpstr>Biblical History</vt:lpstr>
      <vt:lpstr>Biblical History</vt:lpstr>
      <vt:lpstr>Biblical History</vt:lpstr>
      <vt:lpstr>Biblical History</vt:lpstr>
      <vt:lpstr>Biblical History</vt:lpstr>
      <vt:lpstr>Biblical History</vt:lpstr>
      <vt:lpstr>Biblical History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Archaeology and the Old Testament</dc:title>
  <dc:creator>HP Authorized Customer</dc:creator>
  <cp:lastModifiedBy>Gregg Wilkerson</cp:lastModifiedBy>
  <cp:revision>37</cp:revision>
  <dcterms:created xsi:type="dcterms:W3CDTF">2004-04-27T03:59:12Z</dcterms:created>
  <dcterms:modified xsi:type="dcterms:W3CDTF">2020-07-20T23:20:41Z</dcterms:modified>
</cp:coreProperties>
</file>