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5" r:id="rId9"/>
    <p:sldId id="263" r:id="rId10"/>
    <p:sldId id="264" r:id="rId11"/>
    <p:sldId id="266" r:id="rId12"/>
    <p:sldId id="271" r:id="rId13"/>
    <p:sldId id="267" r:id="rId14"/>
    <p:sldId id="265" r:id="rId15"/>
    <p:sldId id="269" r:id="rId16"/>
    <p:sldId id="270"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8/11/2019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8/11/2019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8/11/2019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04%20Submersible%20and%20Crack%20in%20Earth.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video.search.yahoo.com/yhs/search?fr=yhs-pty-pty_maps&amp;hsimp=yhs-pty_maps&amp;hspart=pty&amp;p=pillow+lava+video#id=3&amp;vid=de68e226be8dd6b3043c64b6ad4f7dbd&amp;action=clic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06%20I%20fucked%20up.mp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07%20Destruction.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08%20H%20Bomb%20Solution.mp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08%20the%20bomb%20video.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10%20blow%20up%20the%20volcano.mp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11%20made%20things%20worse%20video.mp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12%20birth%20of%20a%20moon%20video.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13%20crack%20video.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14%20new%20moon.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01%20The%20Mission.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bmp"/><Relationship Id="rId2" Type="http://schemas.openxmlformats.org/officeDocument/2006/relationships/hyperlink" Target="02%20Lets%20not%20do%20this.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03%20Blast%20down%20video.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04%20animals%20video.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665-3F7B-4913-9AFD-85FBFF497331}"/>
              </a:ext>
            </a:extLst>
          </p:cNvPr>
          <p:cNvSpPr>
            <a:spLocks noGrp="1"/>
          </p:cNvSpPr>
          <p:nvPr>
            <p:ph type="ctrTitle"/>
          </p:nvPr>
        </p:nvSpPr>
        <p:spPr/>
        <p:txBody>
          <a:bodyPr/>
          <a:lstStyle/>
          <a:p>
            <a:r>
              <a:rPr lang="en-US" dirty="0"/>
              <a:t>Crack in the Earth (1965)	</a:t>
            </a:r>
          </a:p>
        </p:txBody>
      </p:sp>
      <p:sp>
        <p:nvSpPr>
          <p:cNvPr id="3" name="Subtitle 2">
            <a:extLst>
              <a:ext uri="{FF2B5EF4-FFF2-40B4-BE49-F238E27FC236}">
                <a16:creationId xmlns:a16="http://schemas.microsoft.com/office/drawing/2014/main" id="{2FC316B9-D1B0-4CCD-A8F2-2924988D5A17}"/>
              </a:ext>
            </a:extLst>
          </p:cNvPr>
          <p:cNvSpPr>
            <a:spLocks noGrp="1"/>
          </p:cNvSpPr>
          <p:nvPr>
            <p:ph type="subTitle" idx="1"/>
          </p:nvPr>
        </p:nvSpPr>
        <p:spPr/>
        <p:txBody>
          <a:bodyPr/>
          <a:lstStyle/>
          <a:p>
            <a:r>
              <a:rPr lang="en-US" dirty="0"/>
              <a:t>Dr. Gregg </a:t>
            </a:r>
            <a:r>
              <a:rPr lang="en-US" dirty="0" err="1"/>
              <a:t>wilkerson</a:t>
            </a:r>
            <a:endParaRPr lang="en-US" dirty="0"/>
          </a:p>
        </p:txBody>
      </p:sp>
      <p:pic>
        <p:nvPicPr>
          <p:cNvPr id="5" name="Picture 4" descr="A picture containing sky, outdoor, boat, mountain&#10;&#10;Description automatically generated">
            <a:extLst>
              <a:ext uri="{FF2B5EF4-FFF2-40B4-BE49-F238E27FC236}">
                <a16:creationId xmlns:a16="http://schemas.microsoft.com/office/drawing/2014/main" id="{AA968C82-10A7-4EE8-B294-0EDF04E2E43C}"/>
              </a:ext>
            </a:extLst>
          </p:cNvPr>
          <p:cNvPicPr>
            <a:picLocks noChangeAspect="1"/>
          </p:cNvPicPr>
          <p:nvPr/>
        </p:nvPicPr>
        <p:blipFill>
          <a:blip r:embed="rId2"/>
          <a:stretch>
            <a:fillRect/>
          </a:stretch>
        </p:blipFill>
        <p:spPr>
          <a:xfrm>
            <a:off x="5883563" y="647578"/>
            <a:ext cx="5518727" cy="3100653"/>
          </a:xfrm>
          <a:prstGeom prst="rect">
            <a:avLst/>
          </a:prstGeom>
        </p:spPr>
      </p:pic>
    </p:spTree>
    <p:extLst>
      <p:ext uri="{BB962C8B-B14F-4D97-AF65-F5344CB8AC3E}">
        <p14:creationId xmlns:p14="http://schemas.microsoft.com/office/powerpoint/2010/main" val="82641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5C1C6-5CEE-4EA5-8F0C-B3A0B3C997D7}"/>
              </a:ext>
            </a:extLst>
          </p:cNvPr>
          <p:cNvSpPr>
            <a:spLocks noGrp="1"/>
          </p:cNvSpPr>
          <p:nvPr>
            <p:ph type="title"/>
          </p:nvPr>
        </p:nvSpPr>
        <p:spPr/>
        <p:txBody>
          <a:bodyPr/>
          <a:lstStyle/>
          <a:p>
            <a:r>
              <a:rPr lang="en-US" dirty="0"/>
              <a:t>Port Victoria Earthquake</a:t>
            </a:r>
          </a:p>
        </p:txBody>
      </p:sp>
      <p:sp>
        <p:nvSpPr>
          <p:cNvPr id="3" name="Content Placeholder 2">
            <a:extLst>
              <a:ext uri="{FF2B5EF4-FFF2-40B4-BE49-F238E27FC236}">
                <a16:creationId xmlns:a16="http://schemas.microsoft.com/office/drawing/2014/main" id="{E60BD3E8-0D2B-48B8-8D12-7E43BDF7ED90}"/>
              </a:ext>
            </a:extLst>
          </p:cNvPr>
          <p:cNvSpPr>
            <a:spLocks noGrp="1"/>
          </p:cNvSpPr>
          <p:nvPr>
            <p:ph idx="1"/>
          </p:nvPr>
        </p:nvSpPr>
        <p:spPr>
          <a:xfrm>
            <a:off x="1154954" y="2603500"/>
            <a:ext cx="2645259" cy="3416300"/>
          </a:xfrm>
        </p:spPr>
        <p:txBody>
          <a:bodyPr>
            <a:normAutofit lnSpcReduction="10000"/>
          </a:bodyPr>
          <a:lstStyle/>
          <a:p>
            <a:r>
              <a:rPr lang="en-US" dirty="0"/>
              <a:t>Photos from Alaska, 1964</a:t>
            </a:r>
          </a:p>
          <a:p>
            <a:r>
              <a:rPr lang="en-US" dirty="0"/>
              <a:t>Prediction: next quake on </a:t>
            </a:r>
            <a:r>
              <a:rPr lang="en-US" dirty="0" err="1"/>
              <a:t>Quinamanukan</a:t>
            </a:r>
            <a:r>
              <a:rPr lang="en-US" dirty="0"/>
              <a:t> Island Island</a:t>
            </a:r>
          </a:p>
          <a:p>
            <a:r>
              <a:rPr lang="en-US" dirty="0"/>
              <a:t>On Line of </a:t>
            </a:r>
            <a:r>
              <a:rPr lang="en-US" dirty="0" err="1"/>
              <a:t>Masedo</a:t>
            </a:r>
            <a:r>
              <a:rPr lang="en-US" dirty="0"/>
              <a:t> Fault</a:t>
            </a:r>
          </a:p>
          <a:p>
            <a:r>
              <a:rPr lang="en-US" dirty="0"/>
              <a:t>Prediction: next quake on Shearwater Island. </a:t>
            </a:r>
          </a:p>
        </p:txBody>
      </p:sp>
      <p:pic>
        <p:nvPicPr>
          <p:cNvPr id="5" name="Picture 4" descr="A picture containing text, map&#10;&#10;Description automatically generated">
            <a:extLst>
              <a:ext uri="{FF2B5EF4-FFF2-40B4-BE49-F238E27FC236}">
                <a16:creationId xmlns:a16="http://schemas.microsoft.com/office/drawing/2014/main" id="{BFC8963C-DA93-4E47-BB3A-0D213CC83C12}"/>
              </a:ext>
            </a:extLst>
          </p:cNvPr>
          <p:cNvPicPr>
            <a:picLocks noChangeAspect="1"/>
          </p:cNvPicPr>
          <p:nvPr/>
        </p:nvPicPr>
        <p:blipFill>
          <a:blip r:embed="rId2"/>
          <a:stretch>
            <a:fillRect/>
          </a:stretch>
        </p:blipFill>
        <p:spPr>
          <a:xfrm>
            <a:off x="6096000" y="1865013"/>
            <a:ext cx="5013469" cy="4478699"/>
          </a:xfrm>
          <a:prstGeom prst="rect">
            <a:avLst/>
          </a:prstGeom>
        </p:spPr>
      </p:pic>
    </p:spTree>
    <p:extLst>
      <p:ext uri="{BB962C8B-B14F-4D97-AF65-F5344CB8AC3E}">
        <p14:creationId xmlns:p14="http://schemas.microsoft.com/office/powerpoint/2010/main" val="413697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9892-7B2D-4293-8D58-50F2780217E8}"/>
              </a:ext>
            </a:extLst>
          </p:cNvPr>
          <p:cNvSpPr>
            <a:spLocks noGrp="1"/>
          </p:cNvSpPr>
          <p:nvPr>
            <p:ph type="title"/>
          </p:nvPr>
        </p:nvSpPr>
        <p:spPr/>
        <p:txBody>
          <a:bodyPr/>
          <a:lstStyle/>
          <a:p>
            <a:r>
              <a:rPr lang="en-US" dirty="0"/>
              <a:t>Macedo Trench vs Java Trench</a:t>
            </a:r>
          </a:p>
        </p:txBody>
      </p:sp>
      <p:sp>
        <p:nvSpPr>
          <p:cNvPr id="3" name="Content Placeholder 2">
            <a:extLst>
              <a:ext uri="{FF2B5EF4-FFF2-40B4-BE49-F238E27FC236}">
                <a16:creationId xmlns:a16="http://schemas.microsoft.com/office/drawing/2014/main" id="{DECAB892-4E04-4CAE-AD0C-8EAEABA39F1B}"/>
              </a:ext>
            </a:extLst>
          </p:cNvPr>
          <p:cNvSpPr>
            <a:spLocks noGrp="1"/>
          </p:cNvSpPr>
          <p:nvPr>
            <p:ph idx="1"/>
          </p:nvPr>
        </p:nvSpPr>
        <p:spPr>
          <a:xfrm>
            <a:off x="1154954" y="2603500"/>
            <a:ext cx="3969307" cy="3416300"/>
          </a:xfrm>
        </p:spPr>
        <p:txBody>
          <a:bodyPr/>
          <a:lstStyle/>
          <a:p>
            <a:r>
              <a:rPr lang="en-US" dirty="0"/>
              <a:t>Dr. Ted Rampion: Along the Macedo Trench. It's following a geological flaw in the Earth's crust, known as the Macedo Fault. That runs from here, to the tip of India, veers off towards Indonesia, and terminates off the Australian continental shelf.</a:t>
            </a:r>
          </a:p>
          <a:p>
            <a:r>
              <a:rPr lang="en-US" dirty="0"/>
              <a:t>Made up</a:t>
            </a:r>
          </a:p>
          <a:p>
            <a:r>
              <a:rPr lang="en-US" dirty="0"/>
              <a:t>Similar to the Java Trench</a:t>
            </a:r>
          </a:p>
        </p:txBody>
      </p:sp>
      <p:pic>
        <p:nvPicPr>
          <p:cNvPr id="6" name="Picture 5" descr="A close up of a sign&#10;&#10;Description automatically generated">
            <a:extLst>
              <a:ext uri="{FF2B5EF4-FFF2-40B4-BE49-F238E27FC236}">
                <a16:creationId xmlns:a16="http://schemas.microsoft.com/office/drawing/2014/main" id="{FF6AAA76-E8C9-46CD-B835-4C0A05566728}"/>
              </a:ext>
            </a:extLst>
          </p:cNvPr>
          <p:cNvPicPr>
            <a:picLocks noChangeAspect="1"/>
          </p:cNvPicPr>
          <p:nvPr/>
        </p:nvPicPr>
        <p:blipFill>
          <a:blip r:embed="rId2"/>
          <a:stretch>
            <a:fillRect/>
          </a:stretch>
        </p:blipFill>
        <p:spPr>
          <a:xfrm>
            <a:off x="5321174" y="1657350"/>
            <a:ext cx="6934200" cy="5200650"/>
          </a:xfrm>
          <a:prstGeom prst="rect">
            <a:avLst/>
          </a:prstGeom>
        </p:spPr>
      </p:pic>
    </p:spTree>
    <p:extLst>
      <p:ext uri="{BB962C8B-B14F-4D97-AF65-F5344CB8AC3E}">
        <p14:creationId xmlns:p14="http://schemas.microsoft.com/office/powerpoint/2010/main" val="178423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A248-E340-402B-9C39-E452FBDF7BCF}"/>
              </a:ext>
            </a:extLst>
          </p:cNvPr>
          <p:cNvSpPr>
            <a:spLocks noGrp="1"/>
          </p:cNvSpPr>
          <p:nvPr>
            <p:ph type="title"/>
          </p:nvPr>
        </p:nvSpPr>
        <p:spPr/>
        <p:txBody>
          <a:bodyPr/>
          <a:lstStyle/>
          <a:p>
            <a:r>
              <a:rPr lang="en-US" dirty="0"/>
              <a:t>Mariana Trench</a:t>
            </a:r>
          </a:p>
        </p:txBody>
      </p:sp>
      <p:sp>
        <p:nvSpPr>
          <p:cNvPr id="3" name="Content Placeholder 2">
            <a:extLst>
              <a:ext uri="{FF2B5EF4-FFF2-40B4-BE49-F238E27FC236}">
                <a16:creationId xmlns:a16="http://schemas.microsoft.com/office/drawing/2014/main" id="{C082FA71-AF5F-49B4-97B5-5CA927A7E36E}"/>
              </a:ext>
            </a:extLst>
          </p:cNvPr>
          <p:cNvSpPr>
            <a:spLocks noGrp="1"/>
          </p:cNvSpPr>
          <p:nvPr>
            <p:ph idx="1"/>
          </p:nvPr>
        </p:nvSpPr>
        <p:spPr>
          <a:xfrm>
            <a:off x="1154954" y="2603500"/>
            <a:ext cx="4557783" cy="3416300"/>
          </a:xfrm>
        </p:spPr>
        <p:txBody>
          <a:bodyPr/>
          <a:lstStyle/>
          <a:p>
            <a:r>
              <a:rPr lang="en-US" dirty="0"/>
              <a:t>The Mariana Trench is the deepest of all ocean trenches. Formed by the same plates that created the Philippine Trench, the Mariana Trench is just northeast of that slightly shallower one, to the east of the Mariana Island chain and just south of Japan. The deepest part, known as the Challenger Deep, is 10,911 meters (35,797 feet) below sea level. </a:t>
            </a:r>
          </a:p>
          <a:p>
            <a:endParaRPr lang="en-US" dirty="0"/>
          </a:p>
        </p:txBody>
      </p:sp>
    </p:spTree>
    <p:extLst>
      <p:ext uri="{BB962C8B-B14F-4D97-AF65-F5344CB8AC3E}">
        <p14:creationId xmlns:p14="http://schemas.microsoft.com/office/powerpoint/2010/main" val="310134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E771-F6EC-4319-AAE7-41FC428D25CE}"/>
              </a:ext>
            </a:extLst>
          </p:cNvPr>
          <p:cNvSpPr>
            <a:spLocks noGrp="1"/>
          </p:cNvSpPr>
          <p:nvPr>
            <p:ph type="title"/>
          </p:nvPr>
        </p:nvSpPr>
        <p:spPr/>
        <p:txBody>
          <a:bodyPr/>
          <a:lstStyle/>
          <a:p>
            <a:r>
              <a:rPr lang="en-US" dirty="0"/>
              <a:t>Mariana Trench</a:t>
            </a:r>
          </a:p>
        </p:txBody>
      </p:sp>
      <p:pic>
        <p:nvPicPr>
          <p:cNvPr id="5" name="Content Placeholder 4" descr="A picture containing text, map&#10;&#10;Description automatically generated">
            <a:extLst>
              <a:ext uri="{FF2B5EF4-FFF2-40B4-BE49-F238E27FC236}">
                <a16:creationId xmlns:a16="http://schemas.microsoft.com/office/drawing/2014/main" id="{242C6320-2F21-4F3C-A2D4-4ABC64082614}"/>
              </a:ext>
            </a:extLst>
          </p:cNvPr>
          <p:cNvPicPr>
            <a:picLocks noGrp="1" noChangeAspect="1"/>
          </p:cNvPicPr>
          <p:nvPr>
            <p:ph idx="1"/>
          </p:nvPr>
        </p:nvPicPr>
        <p:blipFill>
          <a:blip r:embed="rId2"/>
          <a:stretch>
            <a:fillRect/>
          </a:stretch>
        </p:blipFill>
        <p:spPr>
          <a:xfrm>
            <a:off x="1441316" y="2630660"/>
            <a:ext cx="9687844" cy="4041744"/>
          </a:xfrm>
        </p:spPr>
      </p:pic>
    </p:spTree>
    <p:extLst>
      <p:ext uri="{BB962C8B-B14F-4D97-AF65-F5344CB8AC3E}">
        <p14:creationId xmlns:p14="http://schemas.microsoft.com/office/powerpoint/2010/main" val="415016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0A5E-A9B8-4E88-9324-DC34362CB791}"/>
              </a:ext>
            </a:extLst>
          </p:cNvPr>
          <p:cNvSpPr>
            <a:spLocks noGrp="1"/>
          </p:cNvSpPr>
          <p:nvPr>
            <p:ph type="title"/>
          </p:nvPr>
        </p:nvSpPr>
        <p:spPr/>
        <p:txBody>
          <a:bodyPr/>
          <a:lstStyle/>
          <a:p>
            <a:r>
              <a:rPr lang="en-US" dirty="0" err="1"/>
              <a:t>Quinamanukan</a:t>
            </a:r>
            <a:r>
              <a:rPr lang="en-US" dirty="0"/>
              <a:t> Island</a:t>
            </a:r>
          </a:p>
        </p:txBody>
      </p:sp>
      <p:sp>
        <p:nvSpPr>
          <p:cNvPr id="3" name="Content Placeholder 2">
            <a:extLst>
              <a:ext uri="{FF2B5EF4-FFF2-40B4-BE49-F238E27FC236}">
                <a16:creationId xmlns:a16="http://schemas.microsoft.com/office/drawing/2014/main" id="{961F9D73-E7F8-464A-96D2-5042255FB476}"/>
              </a:ext>
            </a:extLst>
          </p:cNvPr>
          <p:cNvSpPr>
            <a:spLocks noGrp="1"/>
          </p:cNvSpPr>
          <p:nvPr>
            <p:ph idx="1"/>
          </p:nvPr>
        </p:nvSpPr>
        <p:spPr>
          <a:xfrm>
            <a:off x="1154954" y="2603500"/>
            <a:ext cx="2547913" cy="3416300"/>
          </a:xfrm>
        </p:spPr>
        <p:txBody>
          <a:bodyPr/>
          <a:lstStyle/>
          <a:p>
            <a:r>
              <a:rPr lang="en-US" dirty="0"/>
              <a:t>Camarines North Province</a:t>
            </a:r>
          </a:p>
          <a:p>
            <a:r>
              <a:rPr lang="en-US" dirty="0"/>
              <a:t>6 hours drive from Manila</a:t>
            </a:r>
          </a:p>
        </p:txBody>
      </p:sp>
      <p:pic>
        <p:nvPicPr>
          <p:cNvPr id="7" name="Picture 6" descr="A large body of water&#10;&#10;Description automatically generated">
            <a:extLst>
              <a:ext uri="{FF2B5EF4-FFF2-40B4-BE49-F238E27FC236}">
                <a16:creationId xmlns:a16="http://schemas.microsoft.com/office/drawing/2014/main" id="{E96C015A-1C01-43FB-B901-0493A11BBDDE}"/>
              </a:ext>
            </a:extLst>
          </p:cNvPr>
          <p:cNvPicPr>
            <a:picLocks noChangeAspect="1"/>
          </p:cNvPicPr>
          <p:nvPr/>
        </p:nvPicPr>
        <p:blipFill>
          <a:blip r:embed="rId2"/>
          <a:stretch>
            <a:fillRect/>
          </a:stretch>
        </p:blipFill>
        <p:spPr>
          <a:xfrm>
            <a:off x="4425638" y="2953073"/>
            <a:ext cx="7025494" cy="2847667"/>
          </a:xfrm>
          <a:prstGeom prst="rect">
            <a:avLst/>
          </a:prstGeom>
        </p:spPr>
      </p:pic>
    </p:spTree>
    <p:extLst>
      <p:ext uri="{BB962C8B-B14F-4D97-AF65-F5344CB8AC3E}">
        <p14:creationId xmlns:p14="http://schemas.microsoft.com/office/powerpoint/2010/main" val="184025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99E8-2BD4-4C06-9AD1-ED21502A7C75}"/>
              </a:ext>
            </a:extLst>
          </p:cNvPr>
          <p:cNvSpPr>
            <a:spLocks noGrp="1"/>
          </p:cNvSpPr>
          <p:nvPr>
            <p:ph type="title"/>
          </p:nvPr>
        </p:nvSpPr>
        <p:spPr/>
        <p:txBody>
          <a:bodyPr/>
          <a:lstStyle/>
          <a:p>
            <a:r>
              <a:rPr lang="en-US" dirty="0"/>
              <a:t>Undersea Exploration: Deep Fissure</a:t>
            </a:r>
          </a:p>
        </p:txBody>
      </p:sp>
      <p:sp>
        <p:nvSpPr>
          <p:cNvPr id="3" name="Content Placeholder 2">
            <a:extLst>
              <a:ext uri="{FF2B5EF4-FFF2-40B4-BE49-F238E27FC236}">
                <a16:creationId xmlns:a16="http://schemas.microsoft.com/office/drawing/2014/main" id="{DE6D0BD6-3A56-4CBE-B9C8-3DF06507BBA4}"/>
              </a:ext>
            </a:extLst>
          </p:cNvPr>
          <p:cNvSpPr>
            <a:spLocks noGrp="1"/>
          </p:cNvSpPr>
          <p:nvPr>
            <p:ph idx="1"/>
          </p:nvPr>
        </p:nvSpPr>
        <p:spPr>
          <a:xfrm>
            <a:off x="1154955" y="2603500"/>
            <a:ext cx="2738036" cy="3416300"/>
          </a:xfrm>
        </p:spPr>
        <p:txBody>
          <a:bodyPr/>
          <a:lstStyle/>
          <a:p>
            <a:r>
              <a:rPr lang="en-US" dirty="0"/>
              <a:t>Submersible</a:t>
            </a:r>
          </a:p>
          <a:p>
            <a:r>
              <a:rPr lang="en-US" dirty="0"/>
              <a:t>Undersea Lava</a:t>
            </a:r>
          </a:p>
          <a:p>
            <a:r>
              <a:rPr lang="en-US" dirty="0"/>
              <a:t>Crack in the Earth!</a:t>
            </a:r>
          </a:p>
          <a:p>
            <a:r>
              <a:rPr lang="en-US"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dirty="0">
              <a:solidFill>
                <a:srgbClr val="FF0000"/>
              </a:solidFill>
            </a:endParaRPr>
          </a:p>
        </p:txBody>
      </p:sp>
      <p:pic>
        <p:nvPicPr>
          <p:cNvPr id="5" name="Picture 4" descr="A person standing in a room&#10;&#10;Description automatically generated">
            <a:extLst>
              <a:ext uri="{FF2B5EF4-FFF2-40B4-BE49-F238E27FC236}">
                <a16:creationId xmlns:a16="http://schemas.microsoft.com/office/drawing/2014/main" id="{A9F57B36-F501-4B7F-9499-558BAB8819B3}"/>
              </a:ext>
            </a:extLst>
          </p:cNvPr>
          <p:cNvPicPr>
            <a:picLocks noChangeAspect="1"/>
          </p:cNvPicPr>
          <p:nvPr/>
        </p:nvPicPr>
        <p:blipFill>
          <a:blip r:embed="rId3"/>
          <a:stretch>
            <a:fillRect/>
          </a:stretch>
        </p:blipFill>
        <p:spPr>
          <a:xfrm>
            <a:off x="4179045" y="2152650"/>
            <a:ext cx="7292834" cy="4112348"/>
          </a:xfrm>
          <a:prstGeom prst="rect">
            <a:avLst/>
          </a:prstGeom>
        </p:spPr>
      </p:pic>
    </p:spTree>
    <p:extLst>
      <p:ext uri="{BB962C8B-B14F-4D97-AF65-F5344CB8AC3E}">
        <p14:creationId xmlns:p14="http://schemas.microsoft.com/office/powerpoint/2010/main" val="137211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CAD5-141A-4D68-8329-8D66667C6FDE}"/>
              </a:ext>
            </a:extLst>
          </p:cNvPr>
          <p:cNvSpPr>
            <a:spLocks noGrp="1"/>
          </p:cNvSpPr>
          <p:nvPr>
            <p:ph type="title"/>
          </p:nvPr>
        </p:nvSpPr>
        <p:spPr/>
        <p:txBody>
          <a:bodyPr/>
          <a:lstStyle/>
          <a:p>
            <a:r>
              <a:rPr lang="en-US" dirty="0"/>
              <a:t>Submersibles and Pillow Lavas</a:t>
            </a:r>
          </a:p>
        </p:txBody>
      </p:sp>
      <p:sp>
        <p:nvSpPr>
          <p:cNvPr id="3" name="Content Placeholder 2">
            <a:extLst>
              <a:ext uri="{FF2B5EF4-FFF2-40B4-BE49-F238E27FC236}">
                <a16:creationId xmlns:a16="http://schemas.microsoft.com/office/drawing/2014/main" id="{6C653D98-A54E-45D4-8A75-9320363B2D46}"/>
              </a:ext>
            </a:extLst>
          </p:cNvPr>
          <p:cNvSpPr>
            <a:spLocks noGrp="1"/>
          </p:cNvSpPr>
          <p:nvPr>
            <p:ph idx="1"/>
          </p:nvPr>
        </p:nvSpPr>
        <p:spPr>
          <a:xfrm>
            <a:off x="1154954" y="2603500"/>
            <a:ext cx="3054907" cy="3416300"/>
          </a:xfrm>
        </p:spPr>
        <p:txBody>
          <a:bodyPr/>
          <a:lstStyle/>
          <a:p>
            <a:r>
              <a:rPr lang="en-US" dirty="0"/>
              <a:t>Submersibles good to 14,800 Ft (Alvin)</a:t>
            </a:r>
          </a:p>
          <a:p>
            <a:r>
              <a:rPr lang="en-US" dirty="0">
                <a:solidFill>
                  <a:srgbClr val="FF0000"/>
                </a:solidFill>
                <a:hlinkClick r:id="rId2">
                  <a:extLst>
                    <a:ext uri="{A12FA001-AC4F-418D-AE19-62706E023703}">
                      <ahyp:hlinkClr xmlns:ahyp="http://schemas.microsoft.com/office/drawing/2018/hyperlinkcolor" val="tx"/>
                    </a:ext>
                  </a:extLst>
                </a:hlinkClick>
              </a:rPr>
              <a:t>PILLOW LAVA VIDEO</a:t>
            </a:r>
            <a:endParaRPr lang="en-US" dirty="0">
              <a:solidFill>
                <a:srgbClr val="FF0000"/>
              </a:solidFill>
            </a:endParaRPr>
          </a:p>
        </p:txBody>
      </p:sp>
      <p:pic>
        <p:nvPicPr>
          <p:cNvPr id="7" name="Picture 6" descr="A large white building&#10;&#10;Description automatically generated">
            <a:extLst>
              <a:ext uri="{FF2B5EF4-FFF2-40B4-BE49-F238E27FC236}">
                <a16:creationId xmlns:a16="http://schemas.microsoft.com/office/drawing/2014/main" id="{F60C03F3-3EA3-4A84-9695-ACDC6C4EDE9B}"/>
              </a:ext>
            </a:extLst>
          </p:cNvPr>
          <p:cNvPicPr>
            <a:picLocks noChangeAspect="1"/>
          </p:cNvPicPr>
          <p:nvPr/>
        </p:nvPicPr>
        <p:blipFill>
          <a:blip r:embed="rId3"/>
          <a:stretch>
            <a:fillRect/>
          </a:stretch>
        </p:blipFill>
        <p:spPr>
          <a:xfrm>
            <a:off x="4825496" y="2215647"/>
            <a:ext cx="6762939" cy="3804153"/>
          </a:xfrm>
          <a:prstGeom prst="rect">
            <a:avLst/>
          </a:prstGeom>
        </p:spPr>
      </p:pic>
    </p:spTree>
    <p:extLst>
      <p:ext uri="{BB962C8B-B14F-4D97-AF65-F5344CB8AC3E}">
        <p14:creationId xmlns:p14="http://schemas.microsoft.com/office/powerpoint/2010/main" val="4265257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8D5D-8B68-437D-8067-DECA6DB5B986}"/>
              </a:ext>
            </a:extLst>
          </p:cNvPr>
          <p:cNvSpPr>
            <a:spLocks noGrp="1"/>
          </p:cNvSpPr>
          <p:nvPr>
            <p:ph type="title"/>
          </p:nvPr>
        </p:nvSpPr>
        <p:spPr/>
        <p:txBody>
          <a:bodyPr/>
          <a:lstStyle/>
          <a:p>
            <a:r>
              <a:rPr lang="en-US" dirty="0"/>
              <a:t>Crack in the World</a:t>
            </a:r>
          </a:p>
        </p:txBody>
      </p:sp>
      <p:sp>
        <p:nvSpPr>
          <p:cNvPr id="3" name="Content Placeholder 2">
            <a:extLst>
              <a:ext uri="{FF2B5EF4-FFF2-40B4-BE49-F238E27FC236}">
                <a16:creationId xmlns:a16="http://schemas.microsoft.com/office/drawing/2014/main" id="{D6834208-BE0B-491A-919A-6BE52ADA00FC}"/>
              </a:ext>
            </a:extLst>
          </p:cNvPr>
          <p:cNvSpPr>
            <a:spLocks noGrp="1"/>
          </p:cNvSpPr>
          <p:nvPr>
            <p:ph idx="1"/>
          </p:nvPr>
        </p:nvSpPr>
        <p:spPr>
          <a:xfrm>
            <a:off x="1154955" y="2603500"/>
            <a:ext cx="3281244" cy="3416300"/>
          </a:xfrm>
        </p:spPr>
        <p:txBody>
          <a:bodyPr/>
          <a:lstStyle/>
          <a:p>
            <a:r>
              <a:rPr lang="en-US" dirty="0"/>
              <a:t>Imaginary Macedo Trench not quite like real tectonic plates</a:t>
            </a:r>
          </a:p>
          <a:p>
            <a:r>
              <a:rPr lang="en-US" dirty="0"/>
              <a:t>Imaginary trench will go around the world</a:t>
            </a:r>
          </a:p>
          <a:p>
            <a:r>
              <a:rPr lang="en-US" dirty="0"/>
              <a:t>Closest real analogue would be the Pacific Plate</a:t>
            </a:r>
          </a:p>
          <a:p>
            <a:r>
              <a:rPr lang="en-US"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dirty="0">
              <a:solidFill>
                <a:srgbClr val="FF0000"/>
              </a:solidFill>
            </a:endParaRPr>
          </a:p>
        </p:txBody>
      </p:sp>
      <p:pic>
        <p:nvPicPr>
          <p:cNvPr id="5" name="Picture 4" descr="A person standing in front of a window&#10;&#10;Description automatically generated">
            <a:extLst>
              <a:ext uri="{FF2B5EF4-FFF2-40B4-BE49-F238E27FC236}">
                <a16:creationId xmlns:a16="http://schemas.microsoft.com/office/drawing/2014/main" id="{68E9B471-EC45-4F0E-8BEF-FEAAAF45B48D}"/>
              </a:ext>
            </a:extLst>
          </p:cNvPr>
          <p:cNvPicPr>
            <a:picLocks noChangeAspect="1"/>
          </p:cNvPicPr>
          <p:nvPr/>
        </p:nvPicPr>
        <p:blipFill>
          <a:blip r:embed="rId3"/>
          <a:stretch>
            <a:fillRect/>
          </a:stretch>
        </p:blipFill>
        <p:spPr>
          <a:xfrm>
            <a:off x="4555161" y="2442361"/>
            <a:ext cx="7405221" cy="4175722"/>
          </a:xfrm>
          <a:prstGeom prst="rect">
            <a:avLst/>
          </a:prstGeom>
        </p:spPr>
      </p:pic>
    </p:spTree>
    <p:extLst>
      <p:ext uri="{BB962C8B-B14F-4D97-AF65-F5344CB8AC3E}">
        <p14:creationId xmlns:p14="http://schemas.microsoft.com/office/powerpoint/2010/main" val="68507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0B0B-4090-4283-AE11-500B9D5E1F21}"/>
              </a:ext>
            </a:extLst>
          </p:cNvPr>
          <p:cNvSpPr>
            <a:spLocks noGrp="1"/>
          </p:cNvSpPr>
          <p:nvPr>
            <p:ph type="title"/>
          </p:nvPr>
        </p:nvSpPr>
        <p:spPr/>
        <p:txBody>
          <a:bodyPr/>
          <a:lstStyle/>
          <a:p>
            <a:r>
              <a:rPr lang="en-US" dirty="0"/>
              <a:t>Tectonic Plates</a:t>
            </a:r>
          </a:p>
        </p:txBody>
      </p:sp>
      <p:sp>
        <p:nvSpPr>
          <p:cNvPr id="3" name="Content Placeholder 2">
            <a:extLst>
              <a:ext uri="{FF2B5EF4-FFF2-40B4-BE49-F238E27FC236}">
                <a16:creationId xmlns:a16="http://schemas.microsoft.com/office/drawing/2014/main" id="{819BD874-E748-4F18-BF51-7D7E6202DAD5}"/>
              </a:ext>
            </a:extLst>
          </p:cNvPr>
          <p:cNvSpPr>
            <a:spLocks noGrp="1"/>
          </p:cNvSpPr>
          <p:nvPr>
            <p:ph idx="1"/>
          </p:nvPr>
        </p:nvSpPr>
        <p:spPr>
          <a:xfrm>
            <a:off x="1154954" y="2603500"/>
            <a:ext cx="1733101" cy="3416300"/>
          </a:xfrm>
        </p:spPr>
        <p:txBody>
          <a:bodyPr>
            <a:normAutofit/>
          </a:bodyPr>
          <a:lstStyle/>
          <a:p>
            <a:r>
              <a:rPr lang="en-US" sz="2400" dirty="0"/>
              <a:t>7 large</a:t>
            </a:r>
          </a:p>
          <a:p>
            <a:r>
              <a:rPr lang="en-US" sz="2400" dirty="0"/>
              <a:t>Several small</a:t>
            </a:r>
          </a:p>
        </p:txBody>
      </p:sp>
      <p:pic>
        <p:nvPicPr>
          <p:cNvPr id="5" name="Graphic 4">
            <a:extLst>
              <a:ext uri="{FF2B5EF4-FFF2-40B4-BE49-F238E27FC236}">
                <a16:creationId xmlns:a16="http://schemas.microsoft.com/office/drawing/2014/main" id="{76460B19-387C-47A4-AD93-366F51DE02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3303" y="1680632"/>
            <a:ext cx="7010576" cy="4784756"/>
          </a:xfrm>
          <a:prstGeom prst="rect">
            <a:avLst/>
          </a:prstGeom>
        </p:spPr>
      </p:pic>
    </p:spTree>
    <p:extLst>
      <p:ext uri="{BB962C8B-B14F-4D97-AF65-F5344CB8AC3E}">
        <p14:creationId xmlns:p14="http://schemas.microsoft.com/office/powerpoint/2010/main" val="709670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4FC1-C771-4D63-AAC2-F7A50D14BFA8}"/>
              </a:ext>
            </a:extLst>
          </p:cNvPr>
          <p:cNvSpPr>
            <a:spLocks noGrp="1"/>
          </p:cNvSpPr>
          <p:nvPr>
            <p:ph type="title"/>
          </p:nvPr>
        </p:nvSpPr>
        <p:spPr/>
        <p:txBody>
          <a:bodyPr/>
          <a:lstStyle/>
          <a:p>
            <a:r>
              <a:rPr lang="en-US" dirty="0"/>
              <a:t>Destruction and more destruction</a:t>
            </a:r>
          </a:p>
        </p:txBody>
      </p:sp>
      <p:sp>
        <p:nvSpPr>
          <p:cNvPr id="3" name="Content Placeholder 2">
            <a:extLst>
              <a:ext uri="{FF2B5EF4-FFF2-40B4-BE49-F238E27FC236}">
                <a16:creationId xmlns:a16="http://schemas.microsoft.com/office/drawing/2014/main" id="{E6A1D169-220C-4415-9533-FF9317DDA833}"/>
              </a:ext>
            </a:extLst>
          </p:cNvPr>
          <p:cNvSpPr>
            <a:spLocks noGrp="1"/>
          </p:cNvSpPr>
          <p:nvPr>
            <p:ph idx="1"/>
          </p:nvPr>
        </p:nvSpPr>
        <p:spPr>
          <a:xfrm>
            <a:off x="1154955" y="2603500"/>
            <a:ext cx="3417046" cy="3416300"/>
          </a:xfrm>
        </p:spPr>
        <p:txBody>
          <a:bodyPr/>
          <a:lstStyle/>
          <a:p>
            <a:r>
              <a:rPr lang="en-US" dirty="0"/>
              <a:t>Oh the poor little animals!</a:t>
            </a:r>
          </a:p>
          <a:p>
            <a:r>
              <a:rPr lang="en-US"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dirty="0">
              <a:solidFill>
                <a:srgbClr val="FF0000"/>
              </a:solidFill>
            </a:endParaRPr>
          </a:p>
        </p:txBody>
      </p:sp>
      <p:pic>
        <p:nvPicPr>
          <p:cNvPr id="5" name="Picture 4" descr="A close up of a tree&#10;&#10;Description automatically generated">
            <a:extLst>
              <a:ext uri="{FF2B5EF4-FFF2-40B4-BE49-F238E27FC236}">
                <a16:creationId xmlns:a16="http://schemas.microsoft.com/office/drawing/2014/main" id="{C0A115C3-8AFB-44AF-93A6-04B8F2EB32CD}"/>
              </a:ext>
            </a:extLst>
          </p:cNvPr>
          <p:cNvPicPr>
            <a:picLocks noChangeAspect="1"/>
          </p:cNvPicPr>
          <p:nvPr/>
        </p:nvPicPr>
        <p:blipFill>
          <a:blip r:embed="rId3"/>
          <a:stretch>
            <a:fillRect/>
          </a:stretch>
        </p:blipFill>
        <p:spPr>
          <a:xfrm>
            <a:off x="4645426" y="2204707"/>
            <a:ext cx="7296849" cy="4114612"/>
          </a:xfrm>
          <a:prstGeom prst="rect">
            <a:avLst/>
          </a:prstGeom>
        </p:spPr>
      </p:pic>
    </p:spTree>
    <p:extLst>
      <p:ext uri="{BB962C8B-B14F-4D97-AF65-F5344CB8AC3E}">
        <p14:creationId xmlns:p14="http://schemas.microsoft.com/office/powerpoint/2010/main" val="318011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05DA-0415-4E07-8659-A1187750A658}"/>
              </a:ext>
            </a:extLst>
          </p:cNvPr>
          <p:cNvSpPr>
            <a:spLocks noGrp="1"/>
          </p:cNvSpPr>
          <p:nvPr>
            <p:ph type="title"/>
          </p:nvPr>
        </p:nvSpPr>
        <p:spPr/>
        <p:txBody>
          <a:bodyPr/>
          <a:lstStyle/>
          <a:p>
            <a:endParaRPr lang="en-US"/>
          </a:p>
        </p:txBody>
      </p:sp>
      <p:pic>
        <p:nvPicPr>
          <p:cNvPr id="5" name="Content Placeholder 4" descr="A picture containing text, book&#10;&#10;Description automatically generated">
            <a:extLst>
              <a:ext uri="{FF2B5EF4-FFF2-40B4-BE49-F238E27FC236}">
                <a16:creationId xmlns:a16="http://schemas.microsoft.com/office/drawing/2014/main" id="{528AE777-EE52-40A5-A495-E3F8B8E70541}"/>
              </a:ext>
            </a:extLst>
          </p:cNvPr>
          <p:cNvPicPr>
            <a:picLocks noGrp="1" noChangeAspect="1"/>
          </p:cNvPicPr>
          <p:nvPr>
            <p:ph idx="1"/>
          </p:nvPr>
        </p:nvPicPr>
        <p:blipFill>
          <a:blip r:embed="rId2"/>
          <a:stretch>
            <a:fillRect/>
          </a:stretch>
        </p:blipFill>
        <p:spPr>
          <a:xfrm>
            <a:off x="1911056" y="350585"/>
            <a:ext cx="8369887" cy="6538974"/>
          </a:xfrm>
        </p:spPr>
      </p:pic>
    </p:spTree>
    <p:extLst>
      <p:ext uri="{BB962C8B-B14F-4D97-AF65-F5344CB8AC3E}">
        <p14:creationId xmlns:p14="http://schemas.microsoft.com/office/powerpoint/2010/main" val="3064831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AECD-532A-4194-AA62-32FBD514E3BD}"/>
              </a:ext>
            </a:extLst>
          </p:cNvPr>
          <p:cNvSpPr>
            <a:spLocks noGrp="1"/>
          </p:cNvSpPr>
          <p:nvPr>
            <p:ph type="title"/>
          </p:nvPr>
        </p:nvSpPr>
        <p:spPr/>
        <p:txBody>
          <a:bodyPr/>
          <a:lstStyle/>
          <a:p>
            <a:r>
              <a:rPr lang="en-US" dirty="0"/>
              <a:t>Hydrogen Bomb Solution</a:t>
            </a:r>
          </a:p>
        </p:txBody>
      </p:sp>
      <p:sp>
        <p:nvSpPr>
          <p:cNvPr id="3" name="Content Placeholder 2">
            <a:extLst>
              <a:ext uri="{FF2B5EF4-FFF2-40B4-BE49-F238E27FC236}">
                <a16:creationId xmlns:a16="http://schemas.microsoft.com/office/drawing/2014/main" id="{30858F48-D17B-4D56-8590-7985A4DB44E6}"/>
              </a:ext>
            </a:extLst>
          </p:cNvPr>
          <p:cNvSpPr>
            <a:spLocks noGrp="1"/>
          </p:cNvSpPr>
          <p:nvPr>
            <p:ph idx="1"/>
          </p:nvPr>
        </p:nvSpPr>
        <p:spPr>
          <a:xfrm>
            <a:off x="1154954" y="2603500"/>
            <a:ext cx="2620341" cy="3416300"/>
          </a:xfrm>
        </p:spPr>
        <p:txBody>
          <a:bodyPr/>
          <a:lstStyle/>
          <a:p>
            <a:r>
              <a:rPr lang="en-US" dirty="0"/>
              <a:t>Comparison of spectrographs</a:t>
            </a:r>
          </a:p>
          <a:p>
            <a:r>
              <a:rPr lang="en-US" dirty="0"/>
              <a:t>Interior Hydrogen!</a:t>
            </a:r>
          </a:p>
          <a:p>
            <a:r>
              <a:rPr lang="en-US" dirty="0" err="1"/>
              <a:t>Kakamora</a:t>
            </a:r>
            <a:r>
              <a:rPr lang="en-US" dirty="0"/>
              <a:t> Island</a:t>
            </a:r>
          </a:p>
          <a:p>
            <a:r>
              <a:rPr lang="en-US"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dirty="0">
              <a:solidFill>
                <a:srgbClr val="FF0000"/>
              </a:solidFill>
            </a:endParaRPr>
          </a:p>
        </p:txBody>
      </p:sp>
      <p:pic>
        <p:nvPicPr>
          <p:cNvPr id="5" name="Picture 4" descr="A group of people standing in front of a crowd&#10;&#10;Description automatically generated">
            <a:extLst>
              <a:ext uri="{FF2B5EF4-FFF2-40B4-BE49-F238E27FC236}">
                <a16:creationId xmlns:a16="http://schemas.microsoft.com/office/drawing/2014/main" id="{BDB75F92-DA18-4165-9A93-4B11493ACC76}"/>
              </a:ext>
            </a:extLst>
          </p:cNvPr>
          <p:cNvPicPr>
            <a:picLocks noChangeAspect="1"/>
          </p:cNvPicPr>
          <p:nvPr/>
        </p:nvPicPr>
        <p:blipFill>
          <a:blip r:embed="rId3"/>
          <a:stretch>
            <a:fillRect/>
          </a:stretch>
        </p:blipFill>
        <p:spPr>
          <a:xfrm>
            <a:off x="4640654" y="2152650"/>
            <a:ext cx="7405221" cy="4175722"/>
          </a:xfrm>
          <a:prstGeom prst="rect">
            <a:avLst/>
          </a:prstGeom>
        </p:spPr>
      </p:pic>
    </p:spTree>
    <p:extLst>
      <p:ext uri="{BB962C8B-B14F-4D97-AF65-F5344CB8AC3E}">
        <p14:creationId xmlns:p14="http://schemas.microsoft.com/office/powerpoint/2010/main" val="290306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4DB8-8F29-4117-976A-7A9DA83C476D}"/>
              </a:ext>
            </a:extLst>
          </p:cNvPr>
          <p:cNvSpPr>
            <a:spLocks noGrp="1"/>
          </p:cNvSpPr>
          <p:nvPr>
            <p:ph type="title"/>
          </p:nvPr>
        </p:nvSpPr>
        <p:spPr/>
        <p:txBody>
          <a:bodyPr/>
          <a:lstStyle/>
          <a:p>
            <a:r>
              <a:rPr lang="en-US" dirty="0" err="1"/>
              <a:t>Kakamora</a:t>
            </a:r>
            <a:endParaRPr lang="en-US" dirty="0"/>
          </a:p>
        </p:txBody>
      </p:sp>
      <p:sp>
        <p:nvSpPr>
          <p:cNvPr id="3" name="Content Placeholder 2">
            <a:extLst>
              <a:ext uri="{FF2B5EF4-FFF2-40B4-BE49-F238E27FC236}">
                <a16:creationId xmlns:a16="http://schemas.microsoft.com/office/drawing/2014/main" id="{0E3953DA-4132-4512-BD56-24B9DD96E11C}"/>
              </a:ext>
            </a:extLst>
          </p:cNvPr>
          <p:cNvSpPr>
            <a:spLocks noGrp="1"/>
          </p:cNvSpPr>
          <p:nvPr>
            <p:ph idx="1"/>
          </p:nvPr>
        </p:nvSpPr>
        <p:spPr>
          <a:xfrm>
            <a:off x="1154955" y="2603500"/>
            <a:ext cx="3685494" cy="3416300"/>
          </a:xfrm>
        </p:spPr>
        <p:txBody>
          <a:bodyPr>
            <a:normAutofit fontScale="85000" lnSpcReduction="10000"/>
          </a:bodyPr>
          <a:lstStyle/>
          <a:p>
            <a:r>
              <a:rPr lang="en-US" dirty="0"/>
              <a:t>There is no such island</a:t>
            </a:r>
          </a:p>
          <a:p>
            <a:r>
              <a:rPr lang="en-US" dirty="0"/>
              <a:t>There are mythical being named  “</a:t>
            </a:r>
            <a:r>
              <a:rPr lang="en-US" dirty="0" err="1"/>
              <a:t>Kakamora</a:t>
            </a:r>
            <a:r>
              <a:rPr lang="en-US" dirty="0"/>
              <a:t>” in the legends of the Solomon Islands</a:t>
            </a:r>
          </a:p>
          <a:p>
            <a:r>
              <a:rPr lang="en-US" dirty="0"/>
              <a:t> "</a:t>
            </a:r>
            <a:r>
              <a:rPr lang="en-US" dirty="0" err="1"/>
              <a:t>Kakamora</a:t>
            </a:r>
            <a:r>
              <a:rPr lang="en-US" dirty="0"/>
              <a:t> [...] are not quite human.  They vary in height, from six inches [approx. 15 cm - WB] to three or four feet [approx. 95 to 125 cm - WB] [...].  Most of them are considered to be quite harmless, but sometimes they have been known to attack men.”</a:t>
            </a:r>
          </a:p>
        </p:txBody>
      </p:sp>
      <p:pic>
        <p:nvPicPr>
          <p:cNvPr id="7" name="Picture 6" descr="A picture containing person, indoor&#10;&#10;Description automatically generated">
            <a:extLst>
              <a:ext uri="{FF2B5EF4-FFF2-40B4-BE49-F238E27FC236}">
                <a16:creationId xmlns:a16="http://schemas.microsoft.com/office/drawing/2014/main" id="{B1A03D95-BAF5-4248-A724-FCDA95D1A38F}"/>
              </a:ext>
            </a:extLst>
          </p:cNvPr>
          <p:cNvPicPr>
            <a:picLocks noChangeAspect="1"/>
          </p:cNvPicPr>
          <p:nvPr/>
        </p:nvPicPr>
        <p:blipFill>
          <a:blip r:embed="rId2"/>
          <a:stretch>
            <a:fillRect/>
          </a:stretch>
        </p:blipFill>
        <p:spPr>
          <a:xfrm>
            <a:off x="5776035" y="2589011"/>
            <a:ext cx="5741304" cy="3896686"/>
          </a:xfrm>
          <a:prstGeom prst="rect">
            <a:avLst/>
          </a:prstGeom>
        </p:spPr>
      </p:pic>
    </p:spTree>
    <p:extLst>
      <p:ext uri="{BB962C8B-B14F-4D97-AF65-F5344CB8AC3E}">
        <p14:creationId xmlns:p14="http://schemas.microsoft.com/office/powerpoint/2010/main" val="112115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7743-7140-43F4-B3BB-418659E55F55}"/>
              </a:ext>
            </a:extLst>
          </p:cNvPr>
          <p:cNvSpPr>
            <a:spLocks noGrp="1"/>
          </p:cNvSpPr>
          <p:nvPr>
            <p:ph type="title"/>
          </p:nvPr>
        </p:nvSpPr>
        <p:spPr/>
        <p:txBody>
          <a:bodyPr/>
          <a:lstStyle/>
          <a:p>
            <a:r>
              <a:rPr lang="en-US" dirty="0"/>
              <a:t>Drop the </a:t>
            </a:r>
            <a:r>
              <a:rPr lang="en-US" dirty="0" err="1"/>
              <a:t>Bomp</a:t>
            </a:r>
            <a:endParaRPr lang="en-US" dirty="0"/>
          </a:p>
        </p:txBody>
      </p:sp>
      <p:sp>
        <p:nvSpPr>
          <p:cNvPr id="3" name="Content Placeholder 2">
            <a:extLst>
              <a:ext uri="{FF2B5EF4-FFF2-40B4-BE49-F238E27FC236}">
                <a16:creationId xmlns:a16="http://schemas.microsoft.com/office/drawing/2014/main" id="{5B62D5CF-974F-4E74-BEBF-A8DE13490F7E}"/>
              </a:ext>
            </a:extLst>
          </p:cNvPr>
          <p:cNvSpPr>
            <a:spLocks noGrp="1"/>
          </p:cNvSpPr>
          <p:nvPr>
            <p:ph idx="1"/>
          </p:nvPr>
        </p:nvSpPr>
        <p:spPr>
          <a:xfrm>
            <a:off x="1154954" y="2603500"/>
            <a:ext cx="2863373" cy="3416300"/>
          </a:xfrm>
        </p:spPr>
        <p:txBody>
          <a:bodyPr/>
          <a:lstStyle/>
          <a:p>
            <a:r>
              <a:rPr lang="en-US" dirty="0"/>
              <a:t>Into a volcanic neck</a:t>
            </a:r>
          </a:p>
          <a:p>
            <a:r>
              <a:rPr lang="en-US" dirty="0"/>
              <a:t>Geometry unrealistic</a:t>
            </a:r>
          </a:p>
          <a:p>
            <a:r>
              <a:rPr lang="en-US" dirty="0">
                <a:hlinkClick r:id="rId2" action="ppaction://hlinkfile"/>
              </a:rPr>
              <a:t>WATCH IT</a:t>
            </a:r>
            <a:endParaRPr lang="en-US" dirty="0"/>
          </a:p>
        </p:txBody>
      </p:sp>
      <p:pic>
        <p:nvPicPr>
          <p:cNvPr id="5" name="Picture 4" descr="A picture containing wall, indoor&#10;&#10;Description automatically generated">
            <a:extLst>
              <a:ext uri="{FF2B5EF4-FFF2-40B4-BE49-F238E27FC236}">
                <a16:creationId xmlns:a16="http://schemas.microsoft.com/office/drawing/2014/main" id="{A3548539-00D2-4C81-822E-98E6D59057B3}"/>
              </a:ext>
            </a:extLst>
          </p:cNvPr>
          <p:cNvPicPr>
            <a:picLocks noChangeAspect="1"/>
          </p:cNvPicPr>
          <p:nvPr/>
        </p:nvPicPr>
        <p:blipFill>
          <a:blip r:embed="rId3"/>
          <a:stretch>
            <a:fillRect/>
          </a:stretch>
        </p:blipFill>
        <p:spPr>
          <a:xfrm>
            <a:off x="4018327" y="2101071"/>
            <a:ext cx="7967305" cy="4492675"/>
          </a:xfrm>
          <a:prstGeom prst="rect">
            <a:avLst/>
          </a:prstGeom>
        </p:spPr>
      </p:pic>
    </p:spTree>
    <p:extLst>
      <p:ext uri="{BB962C8B-B14F-4D97-AF65-F5344CB8AC3E}">
        <p14:creationId xmlns:p14="http://schemas.microsoft.com/office/powerpoint/2010/main" val="120581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1813-6AAF-457D-9768-C8D8A61B0CC5}"/>
              </a:ext>
            </a:extLst>
          </p:cNvPr>
          <p:cNvSpPr>
            <a:spLocks noGrp="1"/>
          </p:cNvSpPr>
          <p:nvPr>
            <p:ph type="title"/>
          </p:nvPr>
        </p:nvSpPr>
        <p:spPr/>
        <p:txBody>
          <a:bodyPr/>
          <a:lstStyle/>
          <a:p>
            <a:r>
              <a:rPr lang="en-US" dirty="0"/>
              <a:t>Blow up the Volcano</a:t>
            </a:r>
          </a:p>
        </p:txBody>
      </p:sp>
      <p:sp>
        <p:nvSpPr>
          <p:cNvPr id="3" name="Content Placeholder 2">
            <a:extLst>
              <a:ext uri="{FF2B5EF4-FFF2-40B4-BE49-F238E27FC236}">
                <a16:creationId xmlns:a16="http://schemas.microsoft.com/office/drawing/2014/main" id="{B95CE1DC-2736-4F11-8D3E-325D8B0A2DC7}"/>
              </a:ext>
            </a:extLst>
          </p:cNvPr>
          <p:cNvSpPr>
            <a:spLocks noGrp="1"/>
          </p:cNvSpPr>
          <p:nvPr>
            <p:ph idx="1"/>
          </p:nvPr>
        </p:nvSpPr>
        <p:spPr>
          <a:xfrm>
            <a:off x="1154955" y="2603500"/>
            <a:ext cx="2368422" cy="3416300"/>
          </a:xfrm>
        </p:spPr>
        <p:txBody>
          <a:bodyPr>
            <a:normAutofit lnSpcReduction="10000"/>
          </a:bodyPr>
          <a:lstStyle/>
          <a:p>
            <a:r>
              <a:rPr lang="en-US" dirty="0"/>
              <a:t>I love a good explosion</a:t>
            </a:r>
          </a:p>
          <a:p>
            <a:r>
              <a:rPr lang="en-US" dirty="0"/>
              <a:t>Proximity of observers too close to avoid radiation damage</a:t>
            </a:r>
          </a:p>
          <a:p>
            <a:r>
              <a:rPr lang="en-US" dirty="0"/>
              <a:t>Clipped footage of nuclear test</a:t>
            </a:r>
          </a:p>
          <a:p>
            <a:r>
              <a:rPr lang="en-US"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dirty="0">
              <a:solidFill>
                <a:srgbClr val="FF0000"/>
              </a:solidFill>
            </a:endParaRPr>
          </a:p>
        </p:txBody>
      </p:sp>
      <p:pic>
        <p:nvPicPr>
          <p:cNvPr id="5" name="Picture 4" descr="A picture containing weapon, missile, water, outdoor&#10;&#10;Description automatically generated">
            <a:extLst>
              <a:ext uri="{FF2B5EF4-FFF2-40B4-BE49-F238E27FC236}">
                <a16:creationId xmlns:a16="http://schemas.microsoft.com/office/drawing/2014/main" id="{00768875-7E93-4470-9044-A038DD91A4AE}"/>
              </a:ext>
            </a:extLst>
          </p:cNvPr>
          <p:cNvPicPr>
            <a:picLocks noChangeAspect="1"/>
          </p:cNvPicPr>
          <p:nvPr/>
        </p:nvPicPr>
        <p:blipFill>
          <a:blip r:embed="rId3"/>
          <a:stretch>
            <a:fillRect/>
          </a:stretch>
        </p:blipFill>
        <p:spPr>
          <a:xfrm>
            <a:off x="3415845" y="1904629"/>
            <a:ext cx="8642971" cy="4873675"/>
          </a:xfrm>
          <a:prstGeom prst="rect">
            <a:avLst/>
          </a:prstGeom>
        </p:spPr>
      </p:pic>
    </p:spTree>
    <p:extLst>
      <p:ext uri="{BB962C8B-B14F-4D97-AF65-F5344CB8AC3E}">
        <p14:creationId xmlns:p14="http://schemas.microsoft.com/office/powerpoint/2010/main" val="84590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AFA5-56A1-4A36-9112-1AEA7EDE08D5}"/>
              </a:ext>
            </a:extLst>
          </p:cNvPr>
          <p:cNvSpPr>
            <a:spLocks noGrp="1"/>
          </p:cNvSpPr>
          <p:nvPr>
            <p:ph type="title"/>
          </p:nvPr>
        </p:nvSpPr>
        <p:spPr/>
        <p:txBody>
          <a:bodyPr/>
          <a:lstStyle/>
          <a:p>
            <a:r>
              <a:rPr lang="en-US" dirty="0"/>
              <a:t>We just made things worse!</a:t>
            </a:r>
          </a:p>
        </p:txBody>
      </p:sp>
      <p:sp>
        <p:nvSpPr>
          <p:cNvPr id="3" name="Content Placeholder 2">
            <a:extLst>
              <a:ext uri="{FF2B5EF4-FFF2-40B4-BE49-F238E27FC236}">
                <a16:creationId xmlns:a16="http://schemas.microsoft.com/office/drawing/2014/main" id="{E9C375A6-A430-4CA7-BAE3-B8B10992C507}"/>
              </a:ext>
            </a:extLst>
          </p:cNvPr>
          <p:cNvSpPr>
            <a:spLocks noGrp="1"/>
          </p:cNvSpPr>
          <p:nvPr>
            <p:ph idx="1"/>
          </p:nvPr>
        </p:nvSpPr>
        <p:spPr>
          <a:xfrm>
            <a:off x="1154954" y="2603500"/>
            <a:ext cx="2989207" cy="3416300"/>
          </a:xfrm>
        </p:spPr>
        <p:txBody>
          <a:bodyPr/>
          <a:lstStyle/>
          <a:p>
            <a:r>
              <a:rPr lang="en-US" dirty="0"/>
              <a:t>Crack not stopped</a:t>
            </a:r>
          </a:p>
          <a:p>
            <a:r>
              <a:rPr lang="en-US" dirty="0"/>
              <a:t>Changed direction</a:t>
            </a:r>
          </a:p>
          <a:p>
            <a:r>
              <a:rPr lang="en-US" dirty="0">
                <a:hlinkClick r:id="rId2" action="ppaction://hlinkfile"/>
              </a:rPr>
              <a:t>WATCH IT!</a:t>
            </a:r>
            <a:endParaRPr lang="en-US" dirty="0"/>
          </a:p>
        </p:txBody>
      </p:sp>
      <p:pic>
        <p:nvPicPr>
          <p:cNvPr id="5" name="Picture 4" descr="A person in a cart&#10;&#10;Description automatically generated">
            <a:extLst>
              <a:ext uri="{FF2B5EF4-FFF2-40B4-BE49-F238E27FC236}">
                <a16:creationId xmlns:a16="http://schemas.microsoft.com/office/drawing/2014/main" id="{C39A756D-5188-4EF7-BC91-CDC4141ECE54}"/>
              </a:ext>
            </a:extLst>
          </p:cNvPr>
          <p:cNvPicPr>
            <a:picLocks noChangeAspect="1"/>
          </p:cNvPicPr>
          <p:nvPr/>
        </p:nvPicPr>
        <p:blipFill>
          <a:blip r:embed="rId3"/>
          <a:stretch>
            <a:fillRect/>
          </a:stretch>
        </p:blipFill>
        <p:spPr>
          <a:xfrm>
            <a:off x="4144161" y="2384658"/>
            <a:ext cx="7694988" cy="4339118"/>
          </a:xfrm>
          <a:prstGeom prst="rect">
            <a:avLst/>
          </a:prstGeom>
        </p:spPr>
      </p:pic>
    </p:spTree>
    <p:extLst>
      <p:ext uri="{BB962C8B-B14F-4D97-AF65-F5344CB8AC3E}">
        <p14:creationId xmlns:p14="http://schemas.microsoft.com/office/powerpoint/2010/main" val="250725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4D68-5DAA-48F0-9345-86163C04B87D}"/>
              </a:ext>
            </a:extLst>
          </p:cNvPr>
          <p:cNvSpPr>
            <a:spLocks noGrp="1"/>
          </p:cNvSpPr>
          <p:nvPr>
            <p:ph type="title"/>
          </p:nvPr>
        </p:nvSpPr>
        <p:spPr/>
        <p:txBody>
          <a:bodyPr/>
          <a:lstStyle/>
          <a:p>
            <a:r>
              <a:rPr lang="en-US" dirty="0"/>
              <a:t>Two Fissures</a:t>
            </a:r>
          </a:p>
        </p:txBody>
      </p:sp>
      <p:sp>
        <p:nvSpPr>
          <p:cNvPr id="3" name="Content Placeholder 2">
            <a:extLst>
              <a:ext uri="{FF2B5EF4-FFF2-40B4-BE49-F238E27FC236}">
                <a16:creationId xmlns:a16="http://schemas.microsoft.com/office/drawing/2014/main" id="{6EEE7610-0983-4651-86FB-D15A88EB4953}"/>
              </a:ext>
            </a:extLst>
          </p:cNvPr>
          <p:cNvSpPr>
            <a:spLocks noGrp="1"/>
          </p:cNvSpPr>
          <p:nvPr>
            <p:ph idx="1"/>
          </p:nvPr>
        </p:nvSpPr>
        <p:spPr>
          <a:xfrm>
            <a:off x="1154954" y="2603500"/>
            <a:ext cx="3022763" cy="3416300"/>
          </a:xfrm>
        </p:spPr>
        <p:txBody>
          <a:bodyPr/>
          <a:lstStyle/>
          <a:p>
            <a:r>
              <a:rPr lang="en-US" dirty="0"/>
              <a:t>Crack Returns to where it started</a:t>
            </a:r>
          </a:p>
          <a:p>
            <a:r>
              <a:rPr lang="en-US" dirty="0"/>
              <a:t>20,000 square miles</a:t>
            </a:r>
          </a:p>
          <a:p>
            <a:r>
              <a:rPr lang="en-US" dirty="0"/>
              <a:t>Birth of a moon predicted!</a:t>
            </a:r>
          </a:p>
          <a:p>
            <a:r>
              <a:rPr lang="en-US" dirty="0">
                <a:solidFill>
                  <a:srgbClr val="FF0000"/>
                </a:solidFill>
                <a:hlinkClick r:id="rId2" action="ppaction://hlinkfile"/>
              </a:rPr>
              <a:t>WATCH IT!</a:t>
            </a:r>
            <a:endParaRPr lang="en-US" dirty="0">
              <a:solidFill>
                <a:srgbClr val="FF0000"/>
              </a:solidFill>
            </a:endParaRPr>
          </a:p>
        </p:txBody>
      </p:sp>
      <p:pic>
        <p:nvPicPr>
          <p:cNvPr id="5" name="Picture 4" descr="A picture containing person, man, holding&#10;&#10;Description automatically generated">
            <a:extLst>
              <a:ext uri="{FF2B5EF4-FFF2-40B4-BE49-F238E27FC236}">
                <a16:creationId xmlns:a16="http://schemas.microsoft.com/office/drawing/2014/main" id="{50DFEBD8-AE91-4D86-AEF8-5B4D212E8464}"/>
              </a:ext>
            </a:extLst>
          </p:cNvPr>
          <p:cNvPicPr>
            <a:picLocks noChangeAspect="1"/>
          </p:cNvPicPr>
          <p:nvPr/>
        </p:nvPicPr>
        <p:blipFill>
          <a:blip r:embed="rId3"/>
          <a:stretch>
            <a:fillRect/>
          </a:stretch>
        </p:blipFill>
        <p:spPr>
          <a:xfrm>
            <a:off x="4311242" y="2225266"/>
            <a:ext cx="7747058" cy="4368480"/>
          </a:xfrm>
          <a:prstGeom prst="rect">
            <a:avLst/>
          </a:prstGeom>
        </p:spPr>
      </p:pic>
    </p:spTree>
    <p:extLst>
      <p:ext uri="{BB962C8B-B14F-4D97-AF65-F5344CB8AC3E}">
        <p14:creationId xmlns:p14="http://schemas.microsoft.com/office/powerpoint/2010/main" val="2338676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93E0-B103-4D11-956E-2369A1A53C05}"/>
              </a:ext>
            </a:extLst>
          </p:cNvPr>
          <p:cNvSpPr>
            <a:spLocks noGrp="1"/>
          </p:cNvSpPr>
          <p:nvPr>
            <p:ph type="title"/>
          </p:nvPr>
        </p:nvSpPr>
        <p:spPr/>
        <p:txBody>
          <a:bodyPr/>
          <a:lstStyle/>
          <a:p>
            <a:r>
              <a:rPr lang="en-US" dirty="0"/>
              <a:t>Now that’s a crack!</a:t>
            </a:r>
          </a:p>
        </p:txBody>
      </p:sp>
      <p:sp>
        <p:nvSpPr>
          <p:cNvPr id="3" name="Content Placeholder 2">
            <a:extLst>
              <a:ext uri="{FF2B5EF4-FFF2-40B4-BE49-F238E27FC236}">
                <a16:creationId xmlns:a16="http://schemas.microsoft.com/office/drawing/2014/main" id="{05C0CD12-4CA3-4EA6-9D0C-9DFE0FBB6425}"/>
              </a:ext>
            </a:extLst>
          </p:cNvPr>
          <p:cNvSpPr>
            <a:spLocks noGrp="1"/>
          </p:cNvSpPr>
          <p:nvPr>
            <p:ph idx="1"/>
          </p:nvPr>
        </p:nvSpPr>
        <p:spPr>
          <a:xfrm>
            <a:off x="1154955" y="2603500"/>
            <a:ext cx="2401978" cy="3416300"/>
          </a:xfrm>
        </p:spPr>
        <p:txBody>
          <a:bodyPr>
            <a:normAutofit/>
          </a:bodyPr>
          <a:lstStyle/>
          <a:p>
            <a:r>
              <a:rPr lang="en-US" sz="2800" dirty="0"/>
              <a:t>Train wreck</a:t>
            </a:r>
          </a:p>
          <a:p>
            <a:r>
              <a:rPr lang="en-US" sz="2800" dirty="0"/>
              <a:t>Fissure formation</a:t>
            </a:r>
          </a:p>
          <a:p>
            <a:r>
              <a:rPr lang="en-US" sz="2800" dirty="0">
                <a:hlinkClick r:id="rId2" action="ppaction://hlinkfile"/>
              </a:rPr>
              <a:t>WATCH IT</a:t>
            </a:r>
            <a:r>
              <a:rPr lang="en-US" sz="2800" dirty="0"/>
              <a:t>!</a:t>
            </a:r>
          </a:p>
        </p:txBody>
      </p:sp>
      <p:pic>
        <p:nvPicPr>
          <p:cNvPr id="5" name="Picture 4" descr="A close up of a rock&#10;&#10;Description automatically generated">
            <a:extLst>
              <a:ext uri="{FF2B5EF4-FFF2-40B4-BE49-F238E27FC236}">
                <a16:creationId xmlns:a16="http://schemas.microsoft.com/office/drawing/2014/main" id="{808D5A87-8B76-4062-A0C7-C956587F71EE}"/>
              </a:ext>
            </a:extLst>
          </p:cNvPr>
          <p:cNvPicPr>
            <a:picLocks noChangeAspect="1"/>
          </p:cNvPicPr>
          <p:nvPr/>
        </p:nvPicPr>
        <p:blipFill>
          <a:blip r:embed="rId3"/>
          <a:stretch>
            <a:fillRect/>
          </a:stretch>
        </p:blipFill>
        <p:spPr>
          <a:xfrm>
            <a:off x="4646802" y="2378075"/>
            <a:ext cx="6858000" cy="3867150"/>
          </a:xfrm>
          <a:prstGeom prst="rect">
            <a:avLst/>
          </a:prstGeom>
        </p:spPr>
      </p:pic>
    </p:spTree>
    <p:extLst>
      <p:ext uri="{BB962C8B-B14F-4D97-AF65-F5344CB8AC3E}">
        <p14:creationId xmlns:p14="http://schemas.microsoft.com/office/powerpoint/2010/main" val="126081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6C98-1A14-4F1E-A4A5-84B0C223D948}"/>
              </a:ext>
            </a:extLst>
          </p:cNvPr>
          <p:cNvSpPr>
            <a:spLocks noGrp="1"/>
          </p:cNvSpPr>
          <p:nvPr>
            <p:ph type="title"/>
          </p:nvPr>
        </p:nvSpPr>
        <p:spPr>
          <a:xfrm>
            <a:off x="1154954" y="973667"/>
            <a:ext cx="8761413" cy="1081635"/>
          </a:xfrm>
        </p:spPr>
        <p:txBody>
          <a:bodyPr/>
          <a:lstStyle/>
          <a:p>
            <a:r>
              <a:rPr lang="en-US" dirty="0"/>
              <a:t>Escape just in time to see birth of new moon</a:t>
            </a:r>
          </a:p>
        </p:txBody>
      </p:sp>
      <p:sp>
        <p:nvSpPr>
          <p:cNvPr id="3" name="Content Placeholder 2">
            <a:extLst>
              <a:ext uri="{FF2B5EF4-FFF2-40B4-BE49-F238E27FC236}">
                <a16:creationId xmlns:a16="http://schemas.microsoft.com/office/drawing/2014/main" id="{6BC86BAC-2B45-4513-A22E-A7BEE386C2DB}"/>
              </a:ext>
            </a:extLst>
          </p:cNvPr>
          <p:cNvSpPr>
            <a:spLocks noGrp="1"/>
          </p:cNvSpPr>
          <p:nvPr>
            <p:ph idx="1"/>
          </p:nvPr>
        </p:nvSpPr>
        <p:spPr>
          <a:xfrm>
            <a:off x="1154955" y="2603500"/>
            <a:ext cx="2150308" cy="3416300"/>
          </a:xfrm>
        </p:spPr>
        <p:txBody>
          <a:bodyPr/>
          <a:lstStyle/>
          <a:p>
            <a:r>
              <a:rPr lang="en-US" dirty="0"/>
              <a:t>The villain stays behind but dies heroically</a:t>
            </a:r>
          </a:p>
          <a:p>
            <a:r>
              <a:rPr lang="en-US" dirty="0"/>
              <a:t>Wrecked a beautiful old car</a:t>
            </a:r>
          </a:p>
          <a:p>
            <a:r>
              <a:rPr lang="en-US" dirty="0"/>
              <a:t>Two moons!</a:t>
            </a:r>
          </a:p>
          <a:p>
            <a:r>
              <a:rPr lang="en-US" dirty="0">
                <a:solidFill>
                  <a:srgbClr val="FF0000"/>
                </a:solidFill>
                <a:hlinkClick r:id="rId2" action="ppaction://hlinkfile"/>
              </a:rPr>
              <a:t>WATCH IT!</a:t>
            </a:r>
            <a:endParaRPr lang="en-US" dirty="0">
              <a:solidFill>
                <a:srgbClr val="FF0000"/>
              </a:solidFill>
            </a:endParaRPr>
          </a:p>
        </p:txBody>
      </p:sp>
      <p:pic>
        <p:nvPicPr>
          <p:cNvPr id="5" name="Picture 4" descr="A picture containing orange, outdoor, sky&#10;&#10;Description automatically generated">
            <a:extLst>
              <a:ext uri="{FF2B5EF4-FFF2-40B4-BE49-F238E27FC236}">
                <a16:creationId xmlns:a16="http://schemas.microsoft.com/office/drawing/2014/main" id="{BE4BD125-BB4B-4C52-8466-96240FF6E20D}"/>
              </a:ext>
            </a:extLst>
          </p:cNvPr>
          <p:cNvPicPr>
            <a:picLocks noChangeAspect="1"/>
          </p:cNvPicPr>
          <p:nvPr/>
        </p:nvPicPr>
        <p:blipFill>
          <a:blip r:embed="rId3"/>
          <a:stretch>
            <a:fillRect/>
          </a:stretch>
        </p:blipFill>
        <p:spPr>
          <a:xfrm>
            <a:off x="4043242" y="2315612"/>
            <a:ext cx="7935345" cy="4474653"/>
          </a:xfrm>
          <a:prstGeom prst="rect">
            <a:avLst/>
          </a:prstGeom>
        </p:spPr>
      </p:pic>
    </p:spTree>
    <p:extLst>
      <p:ext uri="{BB962C8B-B14F-4D97-AF65-F5344CB8AC3E}">
        <p14:creationId xmlns:p14="http://schemas.microsoft.com/office/powerpoint/2010/main" val="482883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3C7A-5EEC-4E44-8A9A-CBD815A4E5E1}"/>
              </a:ext>
            </a:extLst>
          </p:cNvPr>
          <p:cNvSpPr>
            <a:spLocks noGrp="1"/>
          </p:cNvSpPr>
          <p:nvPr>
            <p:ph type="title"/>
          </p:nvPr>
        </p:nvSpPr>
        <p:spPr/>
        <p:txBody>
          <a:bodyPr/>
          <a:lstStyle/>
          <a:p>
            <a:r>
              <a:rPr lang="en-US" dirty="0"/>
              <a:t>Physics and moon creation</a:t>
            </a:r>
          </a:p>
        </p:txBody>
      </p:sp>
      <p:sp>
        <p:nvSpPr>
          <p:cNvPr id="3" name="Content Placeholder 2">
            <a:extLst>
              <a:ext uri="{FF2B5EF4-FFF2-40B4-BE49-F238E27FC236}">
                <a16:creationId xmlns:a16="http://schemas.microsoft.com/office/drawing/2014/main" id="{625B7D35-07C0-4C8E-905F-D5CCBC9DBD90}"/>
              </a:ext>
            </a:extLst>
          </p:cNvPr>
          <p:cNvSpPr>
            <a:spLocks noGrp="1"/>
          </p:cNvSpPr>
          <p:nvPr>
            <p:ph idx="1"/>
          </p:nvPr>
        </p:nvSpPr>
        <p:spPr>
          <a:xfrm>
            <a:off x="1154954" y="2603500"/>
            <a:ext cx="2520753" cy="3416300"/>
          </a:xfrm>
        </p:spPr>
        <p:txBody>
          <a:bodyPr/>
          <a:lstStyle/>
          <a:p>
            <a:r>
              <a:rPr lang="en-US" dirty="0"/>
              <a:t>Our moon is the result of a collision, 4.5 billion years ago</a:t>
            </a:r>
          </a:p>
        </p:txBody>
      </p:sp>
      <p:pic>
        <p:nvPicPr>
          <p:cNvPr id="5" name="Picture 4" descr="A star filled sky&#10;&#10;Description automatically generated">
            <a:extLst>
              <a:ext uri="{FF2B5EF4-FFF2-40B4-BE49-F238E27FC236}">
                <a16:creationId xmlns:a16="http://schemas.microsoft.com/office/drawing/2014/main" id="{4AB3D643-905A-4455-A17C-9F29A7C82883}"/>
              </a:ext>
            </a:extLst>
          </p:cNvPr>
          <p:cNvPicPr>
            <a:picLocks noChangeAspect="1"/>
          </p:cNvPicPr>
          <p:nvPr/>
        </p:nvPicPr>
        <p:blipFill>
          <a:blip r:embed="rId2"/>
          <a:stretch>
            <a:fillRect/>
          </a:stretch>
        </p:blipFill>
        <p:spPr>
          <a:xfrm>
            <a:off x="4707802" y="2014037"/>
            <a:ext cx="6570812" cy="5256650"/>
          </a:xfrm>
          <a:prstGeom prst="rect">
            <a:avLst/>
          </a:prstGeom>
        </p:spPr>
      </p:pic>
    </p:spTree>
    <p:extLst>
      <p:ext uri="{BB962C8B-B14F-4D97-AF65-F5344CB8AC3E}">
        <p14:creationId xmlns:p14="http://schemas.microsoft.com/office/powerpoint/2010/main" val="305354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76CC-B5B1-46B1-8016-E8F217B2294A}"/>
              </a:ext>
            </a:extLst>
          </p:cNvPr>
          <p:cNvSpPr>
            <a:spLocks noGrp="1"/>
          </p:cNvSpPr>
          <p:nvPr>
            <p:ph type="title"/>
          </p:nvPr>
        </p:nvSpPr>
        <p:spPr/>
        <p:txBody>
          <a:bodyPr/>
          <a:lstStyle/>
          <a:p>
            <a:r>
              <a:rPr lang="en-US" dirty="0"/>
              <a:t>Evidence for collision hypothesis</a:t>
            </a:r>
          </a:p>
        </p:txBody>
      </p:sp>
      <p:sp>
        <p:nvSpPr>
          <p:cNvPr id="3" name="Content Placeholder 2">
            <a:extLst>
              <a:ext uri="{FF2B5EF4-FFF2-40B4-BE49-F238E27FC236}">
                <a16:creationId xmlns:a16="http://schemas.microsoft.com/office/drawing/2014/main" id="{6640B6C7-2128-4890-8850-2C188D7B5892}"/>
              </a:ext>
            </a:extLst>
          </p:cNvPr>
          <p:cNvSpPr>
            <a:spLocks noGrp="1"/>
          </p:cNvSpPr>
          <p:nvPr>
            <p:ph idx="1"/>
          </p:nvPr>
        </p:nvSpPr>
        <p:spPr/>
        <p:txBody>
          <a:bodyPr>
            <a:normAutofit lnSpcReduction="10000"/>
          </a:bodyPr>
          <a:lstStyle/>
          <a:p>
            <a:r>
              <a:rPr lang="en-US" dirty="0"/>
              <a:t>Earth's spin and the Moon's orbit have similar orientations.[5]</a:t>
            </a:r>
          </a:p>
          <a:p>
            <a:r>
              <a:rPr lang="en-US" dirty="0"/>
              <a:t>Moon samples indicate that the Moon's surface was once molten.</a:t>
            </a:r>
          </a:p>
          <a:p>
            <a:r>
              <a:rPr lang="en-US" dirty="0"/>
              <a:t>The Moon has a relatively small iron core.</a:t>
            </a:r>
          </a:p>
          <a:p>
            <a:r>
              <a:rPr lang="en-US" dirty="0"/>
              <a:t>The Moon has a lower density than Earth.</a:t>
            </a:r>
          </a:p>
          <a:p>
            <a:r>
              <a:rPr lang="en-US" dirty="0"/>
              <a:t>There is evidence in other star systems of similar collisions, resulting in debris disks.</a:t>
            </a:r>
          </a:p>
          <a:p>
            <a:r>
              <a:rPr lang="en-US" dirty="0"/>
              <a:t>Giant collisions are consistent with the leading theories of the formation of the Solar System.</a:t>
            </a:r>
          </a:p>
          <a:p>
            <a:r>
              <a:rPr lang="en-US" dirty="0"/>
              <a:t>The stable-isotope ratios of lunar and terrestrial rock are identical, implying a common origin</a:t>
            </a:r>
          </a:p>
        </p:txBody>
      </p:sp>
    </p:spTree>
    <p:extLst>
      <p:ext uri="{BB962C8B-B14F-4D97-AF65-F5344CB8AC3E}">
        <p14:creationId xmlns:p14="http://schemas.microsoft.com/office/powerpoint/2010/main" val="7139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73C3-D651-4CF3-977D-CF0F19C6F5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751FFB-6469-4442-B084-67716C13DBA4}"/>
              </a:ext>
            </a:extLst>
          </p:cNvPr>
          <p:cNvSpPr>
            <a:spLocks noGrp="1"/>
          </p:cNvSpPr>
          <p:nvPr>
            <p:ph idx="1"/>
          </p:nvPr>
        </p:nvSpPr>
        <p:spPr>
          <a:xfrm>
            <a:off x="2315361" y="5402510"/>
            <a:ext cx="7665252" cy="847288"/>
          </a:xfrm>
        </p:spPr>
        <p:txBody>
          <a:bodyPr>
            <a:noAutofit/>
          </a:bodyPr>
          <a:lstStyle/>
          <a:p>
            <a:pPr algn="ctr"/>
            <a:r>
              <a:rPr lang="en-US" sz="2400" dirty="0"/>
              <a:t>Dana Andrews, Janette Scott, Kieron Moore Alexander Knox</a:t>
            </a:r>
          </a:p>
        </p:txBody>
      </p:sp>
      <p:pic>
        <p:nvPicPr>
          <p:cNvPr id="5" name="Picture 4" descr="A person wearing a suit and tie smiling and looking at the camera&#10;&#10;Description automatically generated">
            <a:extLst>
              <a:ext uri="{FF2B5EF4-FFF2-40B4-BE49-F238E27FC236}">
                <a16:creationId xmlns:a16="http://schemas.microsoft.com/office/drawing/2014/main" id="{66240D28-59F8-41A1-97D7-29A55658588F}"/>
              </a:ext>
            </a:extLst>
          </p:cNvPr>
          <p:cNvPicPr>
            <a:picLocks noChangeAspect="1"/>
          </p:cNvPicPr>
          <p:nvPr/>
        </p:nvPicPr>
        <p:blipFill>
          <a:blip r:embed="rId2"/>
          <a:stretch>
            <a:fillRect/>
          </a:stretch>
        </p:blipFill>
        <p:spPr>
          <a:xfrm>
            <a:off x="880843" y="493463"/>
            <a:ext cx="2355419" cy="2935537"/>
          </a:xfrm>
          <a:prstGeom prst="rect">
            <a:avLst/>
          </a:prstGeom>
        </p:spPr>
      </p:pic>
      <p:pic>
        <p:nvPicPr>
          <p:cNvPr id="7" name="Picture 6" descr="A picture containing person, girl, woman, outdoor&#10;&#10;Description automatically generated">
            <a:extLst>
              <a:ext uri="{FF2B5EF4-FFF2-40B4-BE49-F238E27FC236}">
                <a16:creationId xmlns:a16="http://schemas.microsoft.com/office/drawing/2014/main" id="{CC7A4ADF-B772-4FDD-B9FA-5B5DD41412B1}"/>
              </a:ext>
            </a:extLst>
          </p:cNvPr>
          <p:cNvPicPr>
            <a:picLocks noChangeAspect="1"/>
          </p:cNvPicPr>
          <p:nvPr/>
        </p:nvPicPr>
        <p:blipFill>
          <a:blip r:embed="rId3"/>
          <a:stretch>
            <a:fillRect/>
          </a:stretch>
        </p:blipFill>
        <p:spPr>
          <a:xfrm>
            <a:off x="3573710" y="608202"/>
            <a:ext cx="2315926" cy="2820798"/>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F41DC747-2160-4EB1-91B0-3742DDCAFB44}"/>
              </a:ext>
            </a:extLst>
          </p:cNvPr>
          <p:cNvPicPr>
            <a:picLocks noChangeAspect="1"/>
          </p:cNvPicPr>
          <p:nvPr/>
        </p:nvPicPr>
        <p:blipFill>
          <a:blip r:embed="rId4"/>
          <a:stretch>
            <a:fillRect/>
          </a:stretch>
        </p:blipFill>
        <p:spPr>
          <a:xfrm>
            <a:off x="6006561" y="690955"/>
            <a:ext cx="2695575" cy="4133850"/>
          </a:xfrm>
          <a:prstGeom prst="rect">
            <a:avLst/>
          </a:prstGeom>
        </p:spPr>
      </p:pic>
      <p:pic>
        <p:nvPicPr>
          <p:cNvPr id="11" name="Picture 10" descr="A person looking at the camera&#10;&#10;Description automatically generated">
            <a:extLst>
              <a:ext uri="{FF2B5EF4-FFF2-40B4-BE49-F238E27FC236}">
                <a16:creationId xmlns:a16="http://schemas.microsoft.com/office/drawing/2014/main" id="{7A04451E-658F-4C32-AD4B-1BA0D7480D68}"/>
              </a:ext>
            </a:extLst>
          </p:cNvPr>
          <p:cNvPicPr>
            <a:picLocks noChangeAspect="1"/>
          </p:cNvPicPr>
          <p:nvPr/>
        </p:nvPicPr>
        <p:blipFill>
          <a:blip r:embed="rId5"/>
          <a:stretch>
            <a:fillRect/>
          </a:stretch>
        </p:blipFill>
        <p:spPr>
          <a:xfrm>
            <a:off x="8819061" y="690955"/>
            <a:ext cx="3048000" cy="2286000"/>
          </a:xfrm>
          <a:prstGeom prst="rect">
            <a:avLst/>
          </a:prstGeom>
        </p:spPr>
      </p:pic>
    </p:spTree>
    <p:extLst>
      <p:ext uri="{BB962C8B-B14F-4D97-AF65-F5344CB8AC3E}">
        <p14:creationId xmlns:p14="http://schemas.microsoft.com/office/powerpoint/2010/main" val="1154091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07FC-C8D2-4EBC-A09C-5C3EF27C5351}"/>
              </a:ext>
            </a:extLst>
          </p:cNvPr>
          <p:cNvSpPr>
            <a:spLocks noGrp="1"/>
          </p:cNvSpPr>
          <p:nvPr>
            <p:ph type="title"/>
          </p:nvPr>
        </p:nvSpPr>
        <p:spPr>
          <a:xfrm>
            <a:off x="1154954" y="973667"/>
            <a:ext cx="8761413" cy="1144843"/>
          </a:xfrm>
        </p:spPr>
        <p:txBody>
          <a:bodyPr/>
          <a:lstStyle/>
          <a:p>
            <a:r>
              <a:rPr lang="en-US" dirty="0"/>
              <a:t>Crack in world theory: does not hold water</a:t>
            </a:r>
          </a:p>
        </p:txBody>
      </p:sp>
      <p:sp>
        <p:nvSpPr>
          <p:cNvPr id="3" name="Content Placeholder 2">
            <a:extLst>
              <a:ext uri="{FF2B5EF4-FFF2-40B4-BE49-F238E27FC236}">
                <a16:creationId xmlns:a16="http://schemas.microsoft.com/office/drawing/2014/main" id="{EC2891C9-44CB-421C-AE82-7E48B1FF54F0}"/>
              </a:ext>
            </a:extLst>
          </p:cNvPr>
          <p:cNvSpPr>
            <a:spLocks noGrp="1"/>
          </p:cNvSpPr>
          <p:nvPr>
            <p:ph idx="1"/>
          </p:nvPr>
        </p:nvSpPr>
        <p:spPr>
          <a:xfrm>
            <a:off x="1154955" y="2603500"/>
            <a:ext cx="2566020" cy="3416300"/>
          </a:xfrm>
        </p:spPr>
        <p:txBody>
          <a:bodyPr/>
          <a:lstStyle/>
          <a:p>
            <a:r>
              <a:rPr lang="en-US" sz="2800" dirty="0"/>
              <a:t>F = ma</a:t>
            </a:r>
          </a:p>
          <a:p>
            <a:r>
              <a:rPr lang="en-US" sz="2800" dirty="0"/>
              <a:t>Escape velocity </a:t>
            </a:r>
            <a:r>
              <a:rPr lang="pl-PL" sz="2800" dirty="0"/>
              <a:t>11.186 km/s (6.951 mi/s</a:t>
            </a:r>
            <a:r>
              <a:rPr lang="en-US" sz="2800" dirty="0"/>
              <a:t>)</a:t>
            </a:r>
          </a:p>
          <a:p>
            <a:endParaRPr lang="en-US" dirty="0"/>
          </a:p>
        </p:txBody>
      </p:sp>
      <p:pic>
        <p:nvPicPr>
          <p:cNvPr id="5" name="Picture 4" descr="A close up of a map&#10;&#10;Description automatically generated">
            <a:extLst>
              <a:ext uri="{FF2B5EF4-FFF2-40B4-BE49-F238E27FC236}">
                <a16:creationId xmlns:a16="http://schemas.microsoft.com/office/drawing/2014/main" id="{4E9F6D42-B19D-4700-AEB2-2B2D7F782BD8}"/>
              </a:ext>
            </a:extLst>
          </p:cNvPr>
          <p:cNvPicPr>
            <a:picLocks noChangeAspect="1"/>
          </p:cNvPicPr>
          <p:nvPr/>
        </p:nvPicPr>
        <p:blipFill>
          <a:blip r:embed="rId2"/>
          <a:stretch>
            <a:fillRect/>
          </a:stretch>
        </p:blipFill>
        <p:spPr>
          <a:xfrm>
            <a:off x="4906977" y="1751318"/>
            <a:ext cx="6525851" cy="5106682"/>
          </a:xfrm>
          <a:prstGeom prst="rect">
            <a:avLst/>
          </a:prstGeom>
        </p:spPr>
      </p:pic>
    </p:spTree>
    <p:extLst>
      <p:ext uri="{BB962C8B-B14F-4D97-AF65-F5344CB8AC3E}">
        <p14:creationId xmlns:p14="http://schemas.microsoft.com/office/powerpoint/2010/main" val="356048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28C2-C544-4CE3-9692-E3F6419C5BDC}"/>
              </a:ext>
            </a:extLst>
          </p:cNvPr>
          <p:cNvSpPr>
            <a:spLocks noGrp="1"/>
          </p:cNvSpPr>
          <p:nvPr>
            <p:ph type="title"/>
          </p:nvPr>
        </p:nvSpPr>
        <p:spPr/>
        <p:txBody>
          <a:bodyPr/>
          <a:lstStyle/>
          <a:p>
            <a:r>
              <a:rPr lang="en-US" dirty="0"/>
              <a:t>Director</a:t>
            </a:r>
          </a:p>
        </p:txBody>
      </p:sp>
      <p:sp>
        <p:nvSpPr>
          <p:cNvPr id="3" name="Content Placeholder 2">
            <a:extLst>
              <a:ext uri="{FF2B5EF4-FFF2-40B4-BE49-F238E27FC236}">
                <a16:creationId xmlns:a16="http://schemas.microsoft.com/office/drawing/2014/main" id="{4A4439E0-25C9-447E-B8BF-AC7EB27291A7}"/>
              </a:ext>
            </a:extLst>
          </p:cNvPr>
          <p:cNvSpPr>
            <a:spLocks noGrp="1"/>
          </p:cNvSpPr>
          <p:nvPr>
            <p:ph idx="1"/>
          </p:nvPr>
        </p:nvSpPr>
        <p:spPr>
          <a:xfrm>
            <a:off x="1154955" y="4085438"/>
            <a:ext cx="2754316" cy="1934361"/>
          </a:xfrm>
        </p:spPr>
        <p:txBody>
          <a:bodyPr>
            <a:normAutofit/>
          </a:bodyPr>
          <a:lstStyle/>
          <a:p>
            <a:r>
              <a:rPr lang="en-US" sz="2800" dirty="0"/>
              <a:t>Andrew </a:t>
            </a:r>
            <a:r>
              <a:rPr lang="en-US" sz="2800" dirty="0" err="1"/>
              <a:t>Marton</a:t>
            </a:r>
            <a:endParaRPr lang="en-US" sz="2800" dirty="0"/>
          </a:p>
        </p:txBody>
      </p:sp>
      <p:pic>
        <p:nvPicPr>
          <p:cNvPr id="5" name="Picture 4" descr="A person wearing a suit and tie&#10;&#10;Description automatically generated">
            <a:extLst>
              <a:ext uri="{FF2B5EF4-FFF2-40B4-BE49-F238E27FC236}">
                <a16:creationId xmlns:a16="http://schemas.microsoft.com/office/drawing/2014/main" id="{307E0802-B29E-4E0D-9D3D-AEEED30C64ED}"/>
              </a:ext>
            </a:extLst>
          </p:cNvPr>
          <p:cNvPicPr>
            <a:picLocks noChangeAspect="1"/>
          </p:cNvPicPr>
          <p:nvPr/>
        </p:nvPicPr>
        <p:blipFill>
          <a:blip r:embed="rId2"/>
          <a:stretch>
            <a:fillRect/>
          </a:stretch>
        </p:blipFill>
        <p:spPr>
          <a:xfrm>
            <a:off x="6096000" y="973668"/>
            <a:ext cx="3245054" cy="4806926"/>
          </a:xfrm>
          <a:prstGeom prst="rect">
            <a:avLst/>
          </a:prstGeom>
        </p:spPr>
      </p:pic>
    </p:spTree>
    <p:extLst>
      <p:ext uri="{BB962C8B-B14F-4D97-AF65-F5344CB8AC3E}">
        <p14:creationId xmlns:p14="http://schemas.microsoft.com/office/powerpoint/2010/main" val="359035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CCF7-381A-42EA-A8B5-EEDA818DA99E}"/>
              </a:ext>
            </a:extLst>
          </p:cNvPr>
          <p:cNvSpPr>
            <a:spLocks noGrp="1"/>
          </p:cNvSpPr>
          <p:nvPr>
            <p:ph type="title"/>
          </p:nvPr>
        </p:nvSpPr>
        <p:spPr/>
        <p:txBody>
          <a:bodyPr/>
          <a:lstStyle/>
          <a:p>
            <a:r>
              <a:rPr lang="en-US" dirty="0"/>
              <a:t>The Mission: Geothermal Energy	</a:t>
            </a:r>
          </a:p>
        </p:txBody>
      </p:sp>
      <p:sp>
        <p:nvSpPr>
          <p:cNvPr id="3" name="Content Placeholder 2">
            <a:extLst>
              <a:ext uri="{FF2B5EF4-FFF2-40B4-BE49-F238E27FC236}">
                <a16:creationId xmlns:a16="http://schemas.microsoft.com/office/drawing/2014/main" id="{C230822B-72B1-4AFD-9F55-D450B638E968}"/>
              </a:ext>
            </a:extLst>
          </p:cNvPr>
          <p:cNvSpPr>
            <a:spLocks noGrp="1"/>
          </p:cNvSpPr>
          <p:nvPr>
            <p:ph idx="1"/>
          </p:nvPr>
        </p:nvSpPr>
        <p:spPr>
          <a:xfrm>
            <a:off x="1154954" y="2603500"/>
            <a:ext cx="2611703" cy="3416300"/>
          </a:xfrm>
        </p:spPr>
        <p:txBody>
          <a:bodyPr/>
          <a:lstStyle/>
          <a:p>
            <a:r>
              <a:rPr lang="en-US" dirty="0"/>
              <a:t>Drill down to core-mantle interface</a:t>
            </a:r>
          </a:p>
          <a:p>
            <a:r>
              <a:rPr lang="en-US" dirty="0"/>
              <a:t>Thin layer barrier holds them back</a:t>
            </a:r>
          </a:p>
          <a:p>
            <a:r>
              <a:rPr lang="en-US" dirty="0"/>
              <a:t>10 megaton thermonuclear device</a:t>
            </a:r>
          </a:p>
          <a:p>
            <a:r>
              <a:rPr lang="en-US"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dirty="0">
              <a:solidFill>
                <a:srgbClr val="FF0000"/>
              </a:solidFill>
            </a:endParaRPr>
          </a:p>
        </p:txBody>
      </p:sp>
      <p:pic>
        <p:nvPicPr>
          <p:cNvPr id="5" name="Picture 4">
            <a:extLst>
              <a:ext uri="{FF2B5EF4-FFF2-40B4-BE49-F238E27FC236}">
                <a16:creationId xmlns:a16="http://schemas.microsoft.com/office/drawing/2014/main" id="{5517A3FA-5836-478C-A164-292D02EE46C4}"/>
              </a:ext>
            </a:extLst>
          </p:cNvPr>
          <p:cNvPicPr>
            <a:picLocks noChangeAspect="1"/>
          </p:cNvPicPr>
          <p:nvPr/>
        </p:nvPicPr>
        <p:blipFill>
          <a:blip r:embed="rId3"/>
          <a:stretch>
            <a:fillRect/>
          </a:stretch>
        </p:blipFill>
        <p:spPr>
          <a:xfrm>
            <a:off x="5797625" y="2172748"/>
            <a:ext cx="5255439" cy="3592585"/>
          </a:xfrm>
          <a:prstGeom prst="rect">
            <a:avLst/>
          </a:prstGeom>
        </p:spPr>
      </p:pic>
    </p:spTree>
    <p:extLst>
      <p:ext uri="{BB962C8B-B14F-4D97-AF65-F5344CB8AC3E}">
        <p14:creationId xmlns:p14="http://schemas.microsoft.com/office/powerpoint/2010/main" val="221651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C76A-A2B9-4022-946F-D98B12722909}"/>
              </a:ext>
            </a:extLst>
          </p:cNvPr>
          <p:cNvSpPr>
            <a:spLocks noGrp="1"/>
          </p:cNvSpPr>
          <p:nvPr>
            <p:ph type="title"/>
          </p:nvPr>
        </p:nvSpPr>
        <p:spPr/>
        <p:txBody>
          <a:bodyPr/>
          <a:lstStyle/>
          <a:p>
            <a:r>
              <a:rPr lang="en-US" dirty="0"/>
              <a:t>Let’s Not Do This!</a:t>
            </a:r>
          </a:p>
        </p:txBody>
      </p:sp>
      <p:sp>
        <p:nvSpPr>
          <p:cNvPr id="3" name="Content Placeholder 2">
            <a:extLst>
              <a:ext uri="{FF2B5EF4-FFF2-40B4-BE49-F238E27FC236}">
                <a16:creationId xmlns:a16="http://schemas.microsoft.com/office/drawing/2014/main" id="{095BD9A4-BA99-479D-9FC5-1273BEBBABF7}"/>
              </a:ext>
            </a:extLst>
          </p:cNvPr>
          <p:cNvSpPr>
            <a:spLocks noGrp="1"/>
          </p:cNvSpPr>
          <p:nvPr>
            <p:ph idx="1"/>
          </p:nvPr>
        </p:nvSpPr>
        <p:spPr>
          <a:xfrm>
            <a:off x="1154954" y="2603500"/>
            <a:ext cx="2443923" cy="3416300"/>
          </a:xfrm>
        </p:spPr>
        <p:txBody>
          <a:bodyPr/>
          <a:lstStyle/>
          <a:p>
            <a:r>
              <a:rPr lang="en-US" dirty="0"/>
              <a:t>Bureaucracy in action</a:t>
            </a:r>
          </a:p>
          <a:p>
            <a:r>
              <a:rPr lang="en-US" dirty="0"/>
              <a:t>Contrary scientific interpretations</a:t>
            </a:r>
          </a:p>
          <a:p>
            <a:r>
              <a:rPr lang="en-US" dirty="0"/>
              <a:t>Violate the chain of command</a:t>
            </a:r>
          </a:p>
          <a:p>
            <a:r>
              <a:rPr lang="en-US"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dirty="0">
              <a:solidFill>
                <a:srgbClr val="FF0000"/>
              </a:solidFill>
            </a:endParaRPr>
          </a:p>
        </p:txBody>
      </p:sp>
      <p:pic>
        <p:nvPicPr>
          <p:cNvPr id="5" name="Picture 4" descr="A group of people standing in a room&#10;&#10;Description automatically generated">
            <a:extLst>
              <a:ext uri="{FF2B5EF4-FFF2-40B4-BE49-F238E27FC236}">
                <a16:creationId xmlns:a16="http://schemas.microsoft.com/office/drawing/2014/main" id="{89808637-EB46-4F76-8AED-29EE2FE1D4D8}"/>
              </a:ext>
            </a:extLst>
          </p:cNvPr>
          <p:cNvPicPr>
            <a:picLocks noChangeAspect="1"/>
          </p:cNvPicPr>
          <p:nvPr/>
        </p:nvPicPr>
        <p:blipFill>
          <a:blip r:embed="rId3"/>
          <a:stretch>
            <a:fillRect/>
          </a:stretch>
        </p:blipFill>
        <p:spPr>
          <a:xfrm>
            <a:off x="4391516" y="2076256"/>
            <a:ext cx="7312093" cy="4123208"/>
          </a:xfrm>
          <a:prstGeom prst="rect">
            <a:avLst/>
          </a:prstGeom>
        </p:spPr>
      </p:pic>
    </p:spTree>
    <p:extLst>
      <p:ext uri="{BB962C8B-B14F-4D97-AF65-F5344CB8AC3E}">
        <p14:creationId xmlns:p14="http://schemas.microsoft.com/office/powerpoint/2010/main" val="249947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48A2-CDB6-4E14-943C-44DAD0CDD5AC}"/>
              </a:ext>
            </a:extLst>
          </p:cNvPr>
          <p:cNvSpPr>
            <a:spLocks noGrp="1"/>
          </p:cNvSpPr>
          <p:nvPr>
            <p:ph type="title"/>
          </p:nvPr>
        </p:nvSpPr>
        <p:spPr/>
        <p:txBody>
          <a:bodyPr/>
          <a:lstStyle/>
          <a:p>
            <a:r>
              <a:rPr lang="en-US" dirty="0"/>
              <a:t>Blast Down</a:t>
            </a:r>
          </a:p>
        </p:txBody>
      </p:sp>
      <p:sp>
        <p:nvSpPr>
          <p:cNvPr id="3" name="Content Placeholder 2">
            <a:extLst>
              <a:ext uri="{FF2B5EF4-FFF2-40B4-BE49-F238E27FC236}">
                <a16:creationId xmlns:a16="http://schemas.microsoft.com/office/drawing/2014/main" id="{4F5FF47C-2304-4CA1-BFAD-8D22824C7DA1}"/>
              </a:ext>
            </a:extLst>
          </p:cNvPr>
          <p:cNvSpPr>
            <a:spLocks noGrp="1"/>
          </p:cNvSpPr>
          <p:nvPr>
            <p:ph idx="1"/>
          </p:nvPr>
        </p:nvSpPr>
        <p:spPr>
          <a:xfrm>
            <a:off x="1154955" y="2603500"/>
            <a:ext cx="2452312" cy="3416300"/>
          </a:xfrm>
        </p:spPr>
        <p:txBody>
          <a:bodyPr>
            <a:normAutofit/>
          </a:bodyPr>
          <a:lstStyle/>
          <a:p>
            <a:r>
              <a:rPr lang="en-US" sz="2400" dirty="0"/>
              <a:t>We hit magma!</a:t>
            </a:r>
          </a:p>
          <a:p>
            <a:r>
              <a:rPr lang="en-US" sz="2400" dirty="0"/>
              <a:t>Metals in molten form</a:t>
            </a:r>
          </a:p>
          <a:p>
            <a:r>
              <a:rPr lang="en-US" sz="2400" dirty="0"/>
              <a:t>Energy!</a:t>
            </a:r>
          </a:p>
          <a:p>
            <a:r>
              <a:rPr lang="en-US" sz="2400"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sz="2400" dirty="0">
              <a:solidFill>
                <a:srgbClr val="FF0000"/>
              </a:solidFill>
            </a:endParaRPr>
          </a:p>
        </p:txBody>
      </p:sp>
      <p:pic>
        <p:nvPicPr>
          <p:cNvPr id="5" name="Picture 4" descr="A view of a building&#10;&#10;Description automatically generated">
            <a:extLst>
              <a:ext uri="{FF2B5EF4-FFF2-40B4-BE49-F238E27FC236}">
                <a16:creationId xmlns:a16="http://schemas.microsoft.com/office/drawing/2014/main" id="{E86004D5-40A4-4DDB-8CF4-897DE46F6003}"/>
              </a:ext>
            </a:extLst>
          </p:cNvPr>
          <p:cNvPicPr>
            <a:picLocks noChangeAspect="1"/>
          </p:cNvPicPr>
          <p:nvPr/>
        </p:nvPicPr>
        <p:blipFill>
          <a:blip r:embed="rId3"/>
          <a:stretch>
            <a:fillRect/>
          </a:stretch>
        </p:blipFill>
        <p:spPr>
          <a:xfrm>
            <a:off x="3933737" y="2017181"/>
            <a:ext cx="7818535" cy="4408785"/>
          </a:xfrm>
          <a:prstGeom prst="rect">
            <a:avLst/>
          </a:prstGeom>
        </p:spPr>
      </p:pic>
    </p:spTree>
    <p:extLst>
      <p:ext uri="{BB962C8B-B14F-4D97-AF65-F5344CB8AC3E}">
        <p14:creationId xmlns:p14="http://schemas.microsoft.com/office/powerpoint/2010/main" val="38402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B01B-BF02-4DDE-9124-CA34498E9829}"/>
              </a:ext>
            </a:extLst>
          </p:cNvPr>
          <p:cNvSpPr>
            <a:spLocks noGrp="1"/>
          </p:cNvSpPr>
          <p:nvPr>
            <p:ph type="title"/>
          </p:nvPr>
        </p:nvSpPr>
        <p:spPr/>
        <p:txBody>
          <a:bodyPr/>
          <a:lstStyle/>
          <a:p>
            <a:r>
              <a:rPr lang="en-US" dirty="0"/>
              <a:t>Deep Drilling</a:t>
            </a:r>
          </a:p>
        </p:txBody>
      </p:sp>
      <p:sp>
        <p:nvSpPr>
          <p:cNvPr id="3" name="Content Placeholder 2">
            <a:extLst>
              <a:ext uri="{FF2B5EF4-FFF2-40B4-BE49-F238E27FC236}">
                <a16:creationId xmlns:a16="http://schemas.microsoft.com/office/drawing/2014/main" id="{2C67C6B7-8BF5-4512-B37A-FE0C41B2196E}"/>
              </a:ext>
            </a:extLst>
          </p:cNvPr>
          <p:cNvSpPr>
            <a:spLocks noGrp="1"/>
          </p:cNvSpPr>
          <p:nvPr>
            <p:ph idx="1"/>
          </p:nvPr>
        </p:nvSpPr>
        <p:spPr>
          <a:xfrm>
            <a:off x="1154955" y="2603500"/>
            <a:ext cx="3282752" cy="3416300"/>
          </a:xfrm>
        </p:spPr>
        <p:txBody>
          <a:bodyPr/>
          <a:lstStyle/>
          <a:p>
            <a:r>
              <a:rPr lang="en-US" dirty="0"/>
              <a:t>There is a limit to how far down you can go</a:t>
            </a:r>
          </a:p>
          <a:p>
            <a:r>
              <a:rPr lang="en-US" dirty="0"/>
              <a:t>Lithostatic plus Geostatic Pressure</a:t>
            </a:r>
          </a:p>
          <a:p>
            <a:r>
              <a:rPr lang="en-US" dirty="0"/>
              <a:t>No open hole possible</a:t>
            </a:r>
          </a:p>
          <a:p>
            <a:r>
              <a:rPr lang="en-US" dirty="0"/>
              <a:t>Plus way to hot</a:t>
            </a:r>
          </a:p>
          <a:p>
            <a:r>
              <a:rPr lang="en-US" dirty="0"/>
              <a:t>Rocks behave plastically </a:t>
            </a:r>
          </a:p>
          <a:p>
            <a:r>
              <a:rPr lang="en-US" dirty="0"/>
              <a:t>40,000 ft (12 mi) maximum</a:t>
            </a:r>
          </a:p>
        </p:txBody>
      </p:sp>
      <p:pic>
        <p:nvPicPr>
          <p:cNvPr id="5" name="Picture 4" descr="A crane next to a large body of water&#10;&#10;Description automatically generated">
            <a:extLst>
              <a:ext uri="{FF2B5EF4-FFF2-40B4-BE49-F238E27FC236}">
                <a16:creationId xmlns:a16="http://schemas.microsoft.com/office/drawing/2014/main" id="{DBD820D5-BD04-4EE5-AA16-18C1B0020748}"/>
              </a:ext>
            </a:extLst>
          </p:cNvPr>
          <p:cNvPicPr>
            <a:picLocks noChangeAspect="1"/>
          </p:cNvPicPr>
          <p:nvPr/>
        </p:nvPicPr>
        <p:blipFill>
          <a:blip r:embed="rId2"/>
          <a:stretch>
            <a:fillRect/>
          </a:stretch>
        </p:blipFill>
        <p:spPr>
          <a:xfrm>
            <a:off x="7094900" y="90534"/>
            <a:ext cx="4557699" cy="6594853"/>
          </a:xfrm>
          <a:prstGeom prst="rect">
            <a:avLst/>
          </a:prstGeom>
        </p:spPr>
      </p:pic>
      <p:pic>
        <p:nvPicPr>
          <p:cNvPr id="7" name="Picture 6" descr="A picture containing indoor, object, wall, lamp&#10;&#10;Description automatically generated">
            <a:extLst>
              <a:ext uri="{FF2B5EF4-FFF2-40B4-BE49-F238E27FC236}">
                <a16:creationId xmlns:a16="http://schemas.microsoft.com/office/drawing/2014/main" id="{A664B0B3-2F22-4FEF-BBDE-624681F79C8D}"/>
              </a:ext>
            </a:extLst>
          </p:cNvPr>
          <p:cNvPicPr>
            <a:picLocks noChangeAspect="1"/>
          </p:cNvPicPr>
          <p:nvPr/>
        </p:nvPicPr>
        <p:blipFill>
          <a:blip r:embed="rId3"/>
          <a:stretch>
            <a:fillRect/>
          </a:stretch>
        </p:blipFill>
        <p:spPr>
          <a:xfrm>
            <a:off x="4567274" y="3060725"/>
            <a:ext cx="2182305" cy="3186165"/>
          </a:xfrm>
          <a:prstGeom prst="rect">
            <a:avLst/>
          </a:prstGeom>
        </p:spPr>
      </p:pic>
    </p:spTree>
    <p:extLst>
      <p:ext uri="{BB962C8B-B14F-4D97-AF65-F5344CB8AC3E}">
        <p14:creationId xmlns:p14="http://schemas.microsoft.com/office/powerpoint/2010/main" val="242537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8A81-D4B8-4612-B221-30B9703D6C10}"/>
              </a:ext>
            </a:extLst>
          </p:cNvPr>
          <p:cNvSpPr>
            <a:spLocks noGrp="1"/>
          </p:cNvSpPr>
          <p:nvPr>
            <p:ph type="title"/>
          </p:nvPr>
        </p:nvSpPr>
        <p:spPr/>
        <p:txBody>
          <a:bodyPr/>
          <a:lstStyle/>
          <a:p>
            <a:r>
              <a:rPr lang="en-US" dirty="0"/>
              <a:t>Animals Know Better</a:t>
            </a:r>
          </a:p>
        </p:txBody>
      </p:sp>
      <p:sp>
        <p:nvSpPr>
          <p:cNvPr id="3" name="Content Placeholder 2">
            <a:extLst>
              <a:ext uri="{FF2B5EF4-FFF2-40B4-BE49-F238E27FC236}">
                <a16:creationId xmlns:a16="http://schemas.microsoft.com/office/drawing/2014/main" id="{752B1671-1404-4C71-87CA-62909F5D4D4F}"/>
              </a:ext>
            </a:extLst>
          </p:cNvPr>
          <p:cNvSpPr>
            <a:spLocks noGrp="1"/>
          </p:cNvSpPr>
          <p:nvPr>
            <p:ph idx="1"/>
          </p:nvPr>
        </p:nvSpPr>
        <p:spPr>
          <a:xfrm>
            <a:off x="1154954" y="2603500"/>
            <a:ext cx="2125141" cy="3416300"/>
          </a:xfrm>
        </p:spPr>
        <p:txBody>
          <a:bodyPr/>
          <a:lstStyle/>
          <a:p>
            <a:r>
              <a:rPr lang="en-US" dirty="0"/>
              <a:t>They are running scared</a:t>
            </a:r>
          </a:p>
          <a:p>
            <a:r>
              <a:rPr lang="en-US" dirty="0">
                <a:solidFill>
                  <a:srgbClr val="FF0000"/>
                </a:solidFill>
                <a:hlinkClick r:id="rId2" action="ppaction://hlinkfile">
                  <a:extLst>
                    <a:ext uri="{A12FA001-AC4F-418D-AE19-62706E023703}">
                      <ahyp:hlinkClr xmlns:ahyp="http://schemas.microsoft.com/office/drawing/2018/hyperlinkcolor" val="tx"/>
                    </a:ext>
                  </a:extLst>
                </a:hlinkClick>
              </a:rPr>
              <a:t>WATCH IT</a:t>
            </a:r>
            <a:endParaRPr lang="en-US" dirty="0">
              <a:solidFill>
                <a:srgbClr val="FF0000"/>
              </a:solidFill>
            </a:endParaRPr>
          </a:p>
        </p:txBody>
      </p:sp>
      <p:pic>
        <p:nvPicPr>
          <p:cNvPr id="5" name="Picture 4" descr="Animal on the field&#10;&#10;Description automatically generated">
            <a:extLst>
              <a:ext uri="{FF2B5EF4-FFF2-40B4-BE49-F238E27FC236}">
                <a16:creationId xmlns:a16="http://schemas.microsoft.com/office/drawing/2014/main" id="{A9AF43ED-992A-47C5-9305-4968FD45C002}"/>
              </a:ext>
            </a:extLst>
          </p:cNvPr>
          <p:cNvPicPr>
            <a:picLocks noChangeAspect="1"/>
          </p:cNvPicPr>
          <p:nvPr/>
        </p:nvPicPr>
        <p:blipFill>
          <a:blip r:embed="rId3"/>
          <a:stretch>
            <a:fillRect/>
          </a:stretch>
        </p:blipFill>
        <p:spPr>
          <a:xfrm>
            <a:off x="4179046" y="2443381"/>
            <a:ext cx="6858000" cy="3867150"/>
          </a:xfrm>
          <a:prstGeom prst="rect">
            <a:avLst/>
          </a:prstGeom>
        </p:spPr>
      </p:pic>
    </p:spTree>
    <p:extLst>
      <p:ext uri="{BB962C8B-B14F-4D97-AF65-F5344CB8AC3E}">
        <p14:creationId xmlns:p14="http://schemas.microsoft.com/office/powerpoint/2010/main" val="1974750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1263</TotalTime>
  <Words>707</Words>
  <Application>Microsoft Office PowerPoint</Application>
  <PresentationFormat>Widescreen</PresentationFormat>
  <Paragraphs>113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Century Gothic</vt:lpstr>
      <vt:lpstr>Wingdings 3</vt:lpstr>
      <vt:lpstr>Ion Boardroom</vt:lpstr>
      <vt:lpstr>Crack in the Earth (1965) </vt:lpstr>
      <vt:lpstr>PowerPoint Presentation</vt:lpstr>
      <vt:lpstr>PowerPoint Presentation</vt:lpstr>
      <vt:lpstr>Director</vt:lpstr>
      <vt:lpstr>The Mission: Geothermal Energy </vt:lpstr>
      <vt:lpstr>Let’s Not Do This!</vt:lpstr>
      <vt:lpstr>Blast Down</vt:lpstr>
      <vt:lpstr>Deep Drilling</vt:lpstr>
      <vt:lpstr>Animals Know Better</vt:lpstr>
      <vt:lpstr>Port Victoria Earthquake</vt:lpstr>
      <vt:lpstr>Macedo Trench vs Java Trench</vt:lpstr>
      <vt:lpstr>Mariana Trench</vt:lpstr>
      <vt:lpstr>Mariana Trench</vt:lpstr>
      <vt:lpstr>Quinamanukan Island</vt:lpstr>
      <vt:lpstr>Undersea Exploration: Deep Fissure</vt:lpstr>
      <vt:lpstr>Submersibles and Pillow Lavas</vt:lpstr>
      <vt:lpstr>Crack in the World</vt:lpstr>
      <vt:lpstr>Tectonic Plates</vt:lpstr>
      <vt:lpstr>Destruction and more destruction</vt:lpstr>
      <vt:lpstr>Hydrogen Bomb Solution</vt:lpstr>
      <vt:lpstr>Kakamora</vt:lpstr>
      <vt:lpstr>Drop the Bomp</vt:lpstr>
      <vt:lpstr>Blow up the Volcano</vt:lpstr>
      <vt:lpstr>We just made things worse!</vt:lpstr>
      <vt:lpstr>Two Fissures</vt:lpstr>
      <vt:lpstr>Now that’s a crack!</vt:lpstr>
      <vt:lpstr>Escape just in time to see birth of new moon</vt:lpstr>
      <vt:lpstr>Physics and moon creation</vt:lpstr>
      <vt:lpstr>Evidence for collision hypothesis</vt:lpstr>
      <vt:lpstr>Crack in world theory: does not hold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Wilkerson</dc:creator>
  <cp:lastModifiedBy>Gregg Wilkerson</cp:lastModifiedBy>
  <cp:revision>52</cp:revision>
  <dcterms:created xsi:type="dcterms:W3CDTF">2019-07-16T22:25:35Z</dcterms:created>
  <dcterms:modified xsi:type="dcterms:W3CDTF">2019-08-11T23:13:45Z</dcterms:modified>
</cp:coreProperties>
</file>