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4" r:id="rId3"/>
    <p:sldId id="295" r:id="rId4"/>
    <p:sldId id="257" r:id="rId5"/>
    <p:sldId id="296" r:id="rId6"/>
    <p:sldId id="298" r:id="rId7"/>
    <p:sldId id="273" r:id="rId8"/>
    <p:sldId id="258" r:id="rId9"/>
    <p:sldId id="272" r:id="rId10"/>
    <p:sldId id="292" r:id="rId11"/>
    <p:sldId id="260" r:id="rId12"/>
    <p:sldId id="279" r:id="rId13"/>
    <p:sldId id="259" r:id="rId14"/>
    <p:sldId id="274" r:id="rId15"/>
    <p:sldId id="275" r:id="rId16"/>
    <p:sldId id="276" r:id="rId17"/>
    <p:sldId id="277" r:id="rId18"/>
    <p:sldId id="278" r:id="rId19"/>
    <p:sldId id="293" r:id="rId20"/>
    <p:sldId id="281" r:id="rId21"/>
    <p:sldId id="297" r:id="rId22"/>
    <p:sldId id="261" r:id="rId23"/>
    <p:sldId id="282" r:id="rId24"/>
    <p:sldId id="262" r:id="rId25"/>
    <p:sldId id="283" r:id="rId26"/>
    <p:sldId id="284" r:id="rId27"/>
    <p:sldId id="285" r:id="rId28"/>
    <p:sldId id="286" r:id="rId29"/>
    <p:sldId id="287" r:id="rId30"/>
    <p:sldId id="299" r:id="rId31"/>
    <p:sldId id="263" r:id="rId32"/>
    <p:sldId id="264" r:id="rId33"/>
    <p:sldId id="265" r:id="rId34"/>
    <p:sldId id="266" r:id="rId35"/>
    <p:sldId id="288" r:id="rId36"/>
    <p:sldId id="267" r:id="rId37"/>
    <p:sldId id="289" r:id="rId38"/>
    <p:sldId id="269" r:id="rId39"/>
    <p:sldId id="271" r:id="rId40"/>
    <p:sldId id="290" r:id="rId41"/>
    <p:sldId id="268" r:id="rId42"/>
    <p:sldId id="270" r:id="rId43"/>
    <p:sldId id="291" r:id="rId44"/>
    <p:sldId id="300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4607" autoAdjust="0"/>
  </p:normalViewPr>
  <p:slideViewPr>
    <p:cSldViewPr>
      <p:cViewPr varScale="1">
        <p:scale>
          <a:sx n="72" d="100"/>
          <a:sy n="72" d="100"/>
        </p:scale>
        <p:origin x="-147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A0A4-8719-4EF7-98FA-F15CAD33B6FE}" type="datetimeFigureOut">
              <a:rPr lang="en-US" smtClean="0"/>
              <a:pPr/>
              <a:t>4/18/2011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97E9-810F-4A19-BB79-0AAC934C2B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A0A4-8719-4EF7-98FA-F15CAD33B6FE}" type="datetimeFigureOut">
              <a:rPr lang="en-US" smtClean="0"/>
              <a:pPr/>
              <a:t>4/18/2011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97E9-810F-4A19-BB79-0AAC934C2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A0A4-8719-4EF7-98FA-F15CAD33B6FE}" type="datetimeFigureOut">
              <a:rPr lang="en-US" smtClean="0"/>
              <a:pPr/>
              <a:t>4/18/2011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97E9-810F-4A19-BB79-0AAC934C2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A0A4-8719-4EF7-98FA-F15CAD33B6FE}" type="datetimeFigureOut">
              <a:rPr lang="en-US" smtClean="0"/>
              <a:pPr/>
              <a:t>4/18/2011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97E9-810F-4A19-BB79-0AAC934C2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A0A4-8719-4EF7-98FA-F15CAD33B6FE}" type="datetimeFigureOut">
              <a:rPr lang="en-US" smtClean="0"/>
              <a:pPr/>
              <a:t>4/18/2011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5E797E9-810F-4A19-BB79-0AAC934C2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A0A4-8719-4EF7-98FA-F15CAD33B6FE}" type="datetimeFigureOut">
              <a:rPr lang="en-US" smtClean="0"/>
              <a:pPr/>
              <a:t>4/18/2011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97E9-810F-4A19-BB79-0AAC934C2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A0A4-8719-4EF7-98FA-F15CAD33B6FE}" type="datetimeFigureOut">
              <a:rPr lang="en-US" smtClean="0"/>
              <a:pPr/>
              <a:t>4/18/2011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97E9-810F-4A19-BB79-0AAC934C2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A0A4-8719-4EF7-98FA-F15CAD33B6FE}" type="datetimeFigureOut">
              <a:rPr lang="en-US" smtClean="0"/>
              <a:pPr/>
              <a:t>4/18/2011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97E9-810F-4A19-BB79-0AAC934C2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A0A4-8719-4EF7-98FA-F15CAD33B6FE}" type="datetimeFigureOut">
              <a:rPr lang="en-US" smtClean="0"/>
              <a:pPr/>
              <a:t>4/18/2011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97E9-810F-4A19-BB79-0AAC934C2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A0A4-8719-4EF7-98FA-F15CAD33B6FE}" type="datetimeFigureOut">
              <a:rPr lang="en-US" smtClean="0"/>
              <a:pPr/>
              <a:t>4/18/2011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97E9-810F-4A19-BB79-0AAC934C2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A0A4-8719-4EF7-98FA-F15CAD33B6FE}" type="datetimeFigureOut">
              <a:rPr lang="en-US" smtClean="0"/>
              <a:pPr/>
              <a:t>4/18/2011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97E9-810F-4A19-BB79-0AAC934C2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EEDA0A4-8719-4EF7-98FA-F15CAD33B6FE}" type="datetimeFigureOut">
              <a:rPr lang="en-US" smtClean="0"/>
              <a:pPr/>
              <a:t>4/18/2011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5E797E9-810F-4A19-BB79-0AAC934C2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Mining history of the lake </a:t>
            </a:r>
            <a:r>
              <a:rPr lang="en-US" dirty="0" err="1" smtClean="0"/>
              <a:t>isabella</a:t>
            </a:r>
            <a:r>
              <a:rPr lang="en-US" dirty="0" smtClean="0"/>
              <a:t> region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Gregg Wilkerson</a:t>
            </a:r>
          </a:p>
          <a:p>
            <a:r>
              <a:rPr lang="en-US" dirty="0" smtClean="0"/>
              <a:t>U.S. Bureau of Land Management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Mammoth Mill</a:t>
            </a:r>
            <a:endParaRPr lang="en-US" dirty="0"/>
          </a:p>
        </p:txBody>
      </p:sp>
      <p:pic>
        <p:nvPicPr>
          <p:cNvPr id="4" name="Content Placeholder 3" descr="KRHSC prt 0203 - Mammoth M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9144000" cy="533725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Keyesville</a:t>
            </a:r>
            <a:r>
              <a:rPr lang="en-US" dirty="0" smtClean="0"/>
              <a:t> Revival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1897 </a:t>
            </a:r>
          </a:p>
          <a:p>
            <a:r>
              <a:rPr lang="en-US" dirty="0" smtClean="0"/>
              <a:t>5-stamp mill was erected at the Keyes mine and a 10-stamp mill at the Mammoth</a:t>
            </a:r>
          </a:p>
          <a:p>
            <a:r>
              <a:rPr lang="en-US" dirty="0" smtClean="0"/>
              <a:t>1897 to 1943: Intermittent mining</a:t>
            </a:r>
          </a:p>
          <a:p>
            <a:r>
              <a:rPr lang="en-US" dirty="0" smtClean="0"/>
              <a:t>The Keyes mine produced a total of $450,000, the Mammoth about $500,000.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Keyesville</a:t>
            </a:r>
            <a:r>
              <a:rPr lang="en-US" dirty="0" smtClean="0"/>
              <a:t>, 1914</a:t>
            </a:r>
            <a:endParaRPr lang="en-US" dirty="0"/>
          </a:p>
        </p:txBody>
      </p:sp>
      <p:pic>
        <p:nvPicPr>
          <p:cNvPr id="4" name="Content Placeholder 3" descr="KRHSC prt 0210 - Keyesville 1914 mo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182998"/>
            <a:ext cx="7010400" cy="567500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Keyes Stamp Mill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Hauled though Visalia from San Francisco and erected on the river in 1856.</a:t>
            </a:r>
          </a:p>
          <a:p>
            <a:r>
              <a:rPr lang="en-US" dirty="0" smtClean="0"/>
              <a:t>1865-1897: idle</a:t>
            </a:r>
          </a:p>
          <a:p>
            <a:r>
              <a:rPr lang="en-US" dirty="0" smtClean="0"/>
              <a:t>1897: 5 stamp mill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Keyes Mine</a:t>
            </a:r>
            <a:endParaRPr lang="en-US" dirty="0"/>
          </a:p>
        </p:txBody>
      </p:sp>
      <p:pic>
        <p:nvPicPr>
          <p:cNvPr id="4" name="Content Placeholder 3" descr="HCC Prt 0019 - Keyes M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5699" y="1927340"/>
            <a:ext cx="6052601" cy="405424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eyes mine longitudinal sec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52261" cy="6096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38400" cy="4068762"/>
          </a:xfrm>
        </p:spPr>
        <p:txBody>
          <a:bodyPr/>
          <a:lstStyle/>
          <a:p>
            <a:r>
              <a:rPr lang="en-US" dirty="0" err="1" smtClean="0"/>
              <a:t>Stravert</a:t>
            </a:r>
            <a:r>
              <a:rPr lang="en-US" dirty="0" smtClean="0"/>
              <a:t>  Keyes Mine</a:t>
            </a:r>
            <a:endParaRPr lang="en-US" dirty="0"/>
          </a:p>
        </p:txBody>
      </p:sp>
      <p:pic>
        <p:nvPicPr>
          <p:cNvPr id="4" name="Content Placeholder 3" descr="KRHSC Prt 0050 Stavert, Keyes m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0400" y="609600"/>
            <a:ext cx="5943600" cy="549887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RHSC prt 0201 - Keyes M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38535" y="304800"/>
            <a:ext cx="9282535" cy="638189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Stravert</a:t>
            </a:r>
            <a:r>
              <a:rPr lang="en-US" dirty="0" smtClean="0"/>
              <a:t> </a:t>
            </a:r>
            <a:r>
              <a:rPr lang="en-US" dirty="0" err="1" smtClean="0"/>
              <a:t>Arrastra</a:t>
            </a:r>
            <a:r>
              <a:rPr lang="en-US" dirty="0" smtClean="0"/>
              <a:t>, Keyes Mine</a:t>
            </a:r>
            <a:endParaRPr lang="en-US" dirty="0"/>
          </a:p>
        </p:txBody>
      </p:sp>
      <p:pic>
        <p:nvPicPr>
          <p:cNvPr id="4" name="Content Placeholder 3" descr="MHS - 135 - Stavert Arrastra Keyes M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676400"/>
            <a:ext cx="8534400" cy="5004206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810000" cy="2895600"/>
          </a:xfrm>
        </p:spPr>
        <p:txBody>
          <a:bodyPr/>
          <a:lstStyle/>
          <a:p>
            <a:r>
              <a:rPr lang="en-US" dirty="0" smtClean="0"/>
              <a:t>Al Coe at the Mammoth Mine</a:t>
            </a:r>
            <a:endParaRPr lang="en-US" dirty="0"/>
          </a:p>
        </p:txBody>
      </p:sp>
      <p:pic>
        <p:nvPicPr>
          <p:cNvPr id="4" name="Content Placeholder 3" descr="KRHSC Neg 0128 - Mammoth Mine 18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19600" y="457199"/>
            <a:ext cx="4267200" cy="6496819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Photos </a:t>
            </a:r>
            <a:r>
              <a:rPr lang="en-US" sz="4000" dirty="0" err="1" smtClean="0"/>
              <a:t>courtasy</a:t>
            </a:r>
            <a:r>
              <a:rPr lang="en-US" sz="4000" dirty="0" smtClean="0"/>
              <a:t> of Bob Powers Collection</a:t>
            </a:r>
          </a:p>
          <a:p>
            <a:r>
              <a:rPr lang="en-US" sz="4000" dirty="0" smtClean="0"/>
              <a:t>Charles L. Barbee</a:t>
            </a:r>
            <a:endParaRPr lang="en-US" sz="4000" dirty="0"/>
          </a:p>
        </p:txBody>
      </p:sp>
      <p:pic>
        <p:nvPicPr>
          <p:cNvPr id="4" name="Picture 3" descr="NFC Prt 0082  Miners ham it 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2743200"/>
            <a:ext cx="2831592" cy="349910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Blue Mine – Cove District</a:t>
            </a:r>
            <a:endParaRPr lang="en-US" dirty="0"/>
          </a:p>
        </p:txBody>
      </p:sp>
      <p:pic>
        <p:nvPicPr>
          <p:cNvPr id="6" name="Content Placeholder 5" descr="Big blue - Cove  DISTRIC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447800"/>
            <a:ext cx="8153400" cy="420278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Blue Mine- Cove District</a:t>
            </a:r>
            <a:endParaRPr lang="en-US" dirty="0"/>
          </a:p>
        </p:txBody>
      </p:sp>
      <p:pic>
        <p:nvPicPr>
          <p:cNvPr id="4" name="Content Placeholder 3" descr="Big blue - Cove  DISTRICT zoom in loca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447799"/>
            <a:ext cx="6248400" cy="546734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Blue Mine – Cove District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1861: Placer gold discovered by </a:t>
            </a:r>
            <a:r>
              <a:rPr lang="en-US" dirty="0" err="1" smtClean="0"/>
              <a:t>Lovel</a:t>
            </a:r>
            <a:r>
              <a:rPr lang="en-US" dirty="0" smtClean="0"/>
              <a:t> Rogers when he picked up a rock and found it full of gold.</a:t>
            </a:r>
          </a:p>
          <a:p>
            <a:r>
              <a:rPr lang="en-US" dirty="0" smtClean="0"/>
              <a:t>Rogers traces float and finds the Big Blue Vein</a:t>
            </a:r>
          </a:p>
          <a:p>
            <a:r>
              <a:rPr lang="en-US" dirty="0" smtClean="0"/>
              <a:t>1863: Camp of </a:t>
            </a:r>
            <a:r>
              <a:rPr lang="en-US" dirty="0" err="1" smtClean="0"/>
              <a:t>Quartzburg</a:t>
            </a:r>
            <a:r>
              <a:rPr lang="en-US" dirty="0" smtClean="0"/>
              <a:t> laid out</a:t>
            </a:r>
          </a:p>
          <a:p>
            <a:r>
              <a:rPr lang="en-US" dirty="0" smtClean="0"/>
              <a:t>1864: Residents rename the camp Kernville</a:t>
            </a:r>
          </a:p>
          <a:p>
            <a:r>
              <a:rPr lang="en-US" dirty="0" smtClean="0"/>
              <a:t>1868: Judge J. Warner Sumner consolidation of claims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Lovel</a:t>
            </a:r>
            <a:r>
              <a:rPr lang="en-US" dirty="0" smtClean="0"/>
              <a:t> Rodgers at Big Blue Mine</a:t>
            </a:r>
            <a:endParaRPr lang="en-US" dirty="0"/>
          </a:p>
        </p:txBody>
      </p:sp>
      <p:pic>
        <p:nvPicPr>
          <p:cNvPr id="4" name="Content Placeholder 3" descr="SFC Neg 0269 Lovely Rogers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905000"/>
            <a:ext cx="7237452" cy="49530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Blue Mine – Cove District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1875-1876: Senator John P. Jones of Nevada: consolidated all mining and water rights.</a:t>
            </a:r>
          </a:p>
          <a:p>
            <a:r>
              <a:rPr lang="en-US" dirty="0" smtClean="0"/>
              <a:t>New Mills, Cornish water pumps dewater the Sumner Shaft.</a:t>
            </a:r>
          </a:p>
          <a:p>
            <a:r>
              <a:rPr lang="en-US" dirty="0" smtClean="0"/>
              <a:t>November 1883: Fire destroys pumps and timbers. </a:t>
            </a:r>
          </a:p>
          <a:p>
            <a:r>
              <a:rPr lang="en-US" dirty="0" smtClean="0"/>
              <a:t>1834: New Mill</a:t>
            </a:r>
          </a:p>
          <a:p>
            <a:r>
              <a:rPr lang="en-US" dirty="0" smtClean="0"/>
              <a:t>1834-1943: Continuous Operation</a:t>
            </a:r>
          </a:p>
          <a:p>
            <a:r>
              <a:rPr lang="en-US" dirty="0" smtClean="0"/>
              <a:t>Cove district yielded as much as $8 million in gold. </a:t>
            </a:r>
          </a:p>
          <a:p>
            <a:r>
              <a:rPr lang="en-US" dirty="0" smtClean="0"/>
              <a:t>2010: New drilling planned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g blue sec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85799"/>
            <a:ext cx="9144000" cy="5584959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g blue - Cove  DISTRIC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09600"/>
            <a:ext cx="9144000" cy="5716654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733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Jim Jorgensen Big Blue Mine</a:t>
            </a:r>
            <a:endParaRPr lang="en-US" dirty="0"/>
          </a:p>
        </p:txBody>
      </p:sp>
      <p:pic>
        <p:nvPicPr>
          <p:cNvPr id="4" name="Content Placeholder 3" descr="NFC Neg 0123 - Jim Jorgensen, Big Blue M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91000" y="143933"/>
            <a:ext cx="4648200" cy="6714067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Mine Superintendent House</a:t>
            </a:r>
            <a:endParaRPr lang="en-US" dirty="0"/>
          </a:p>
        </p:txBody>
      </p:sp>
      <p:pic>
        <p:nvPicPr>
          <p:cNvPr id="4" name="Content Placeholder 3" descr="NFC Neg 0129 - Big Blue Mine hous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19200"/>
            <a:ext cx="8868229" cy="56388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Claraville</a:t>
            </a:r>
            <a:r>
              <a:rPr lang="en-US" dirty="0" smtClean="0"/>
              <a:t> – Piute </a:t>
            </a:r>
            <a:r>
              <a:rPr lang="en-US" dirty="0" err="1" smtClean="0"/>
              <a:t>Mnt</a:t>
            </a:r>
            <a:r>
              <a:rPr lang="en-US" dirty="0" smtClean="0"/>
              <a:t> District</a:t>
            </a:r>
            <a:endParaRPr lang="en-US" dirty="0"/>
          </a:p>
        </p:txBody>
      </p:sp>
      <p:pic>
        <p:nvPicPr>
          <p:cNvPr id="6" name="Content Placeholder 5" descr="Piute Mountain District location 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8827" y="1447800"/>
            <a:ext cx="8278369" cy="42672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Greenhorn Mountain District</a:t>
            </a:r>
            <a:endParaRPr lang="en-US" dirty="0"/>
          </a:p>
        </p:txBody>
      </p:sp>
      <p:pic>
        <p:nvPicPr>
          <p:cNvPr id="4" name="Content Placeholder 3" descr="Greenhorn location 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59" y="1676400"/>
            <a:ext cx="8458041" cy="4359814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Claraville</a:t>
            </a:r>
            <a:r>
              <a:rPr lang="en-US" dirty="0" smtClean="0"/>
              <a:t> – Piute </a:t>
            </a:r>
            <a:r>
              <a:rPr lang="en-US" dirty="0" err="1" smtClean="0"/>
              <a:t>Mnt</a:t>
            </a:r>
            <a:r>
              <a:rPr lang="en-US" dirty="0" smtClean="0"/>
              <a:t> District</a:t>
            </a:r>
            <a:endParaRPr lang="en-US" dirty="0"/>
          </a:p>
        </p:txBody>
      </p:sp>
      <p:pic>
        <p:nvPicPr>
          <p:cNvPr id="4" name="Content Placeholder 3" descr="Piute Mountain District location map zoom 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607576"/>
            <a:ext cx="6400800" cy="5250424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68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CLARAVILLE</a:t>
            </a:r>
            <a:br>
              <a:rPr lang="en-US" dirty="0" smtClean="0"/>
            </a:br>
            <a:r>
              <a:rPr lang="en-US" dirty="0" smtClean="0"/>
              <a:t>(aka THE MT. SINAI DISTRICT, TICKNOR BASIN, EAST PIUTE MTS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718560"/>
          </a:xfrm>
        </p:spPr>
        <p:txBody>
          <a:bodyPr/>
          <a:lstStyle/>
          <a:p>
            <a:r>
              <a:rPr lang="en-US" dirty="0" smtClean="0"/>
              <a:t>June 1861: Discovered in Ticknor Basin, high in the Piute Mountains, by a party of prospectors</a:t>
            </a:r>
          </a:p>
          <a:p>
            <a:r>
              <a:rPr lang="en-US" dirty="0" smtClean="0"/>
              <a:t>Easily worked lodes paying as much as $300 per ton</a:t>
            </a:r>
          </a:p>
          <a:p>
            <a:r>
              <a:rPr lang="en-US" dirty="0" smtClean="0"/>
              <a:t>1864: Camp of </a:t>
            </a:r>
            <a:r>
              <a:rPr lang="en-US" dirty="0" err="1" smtClean="0"/>
              <a:t>Kelsoe</a:t>
            </a:r>
            <a:r>
              <a:rPr lang="en-US" dirty="0" smtClean="0"/>
              <a:t> began to take shape. Later the camp's name was changed to </a:t>
            </a:r>
            <a:r>
              <a:rPr lang="en-US" dirty="0" err="1" smtClean="0"/>
              <a:t>Claraville</a:t>
            </a:r>
            <a:r>
              <a:rPr lang="en-US" dirty="0" smtClean="0"/>
              <a:t> in honor of the first white girl born in the camp: Clara </a:t>
            </a:r>
            <a:r>
              <a:rPr lang="en-US" dirty="0" err="1" smtClean="0"/>
              <a:t>Munckton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CLARAVILLE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1867 : </a:t>
            </a:r>
            <a:r>
              <a:rPr lang="en-US" dirty="0" err="1" smtClean="0"/>
              <a:t>Claraville</a:t>
            </a:r>
            <a:r>
              <a:rPr lang="en-US" dirty="0" smtClean="0"/>
              <a:t> consisted of about twelve houses, a store, blacksmith shop and hotel</a:t>
            </a:r>
          </a:p>
          <a:p>
            <a:r>
              <a:rPr lang="en-US" dirty="0" smtClean="0"/>
              <a:t>June 1869:  the community was deserted. 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SAGELAND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1860: St. Johns Mine discovered</a:t>
            </a:r>
          </a:p>
          <a:p>
            <a:r>
              <a:rPr lang="en-US" dirty="0" err="1" smtClean="0"/>
              <a:t>Sageland</a:t>
            </a:r>
            <a:r>
              <a:rPr lang="en-US" dirty="0" smtClean="0"/>
              <a:t> 4 miles north of St. Johns Mine</a:t>
            </a:r>
          </a:p>
          <a:p>
            <a:r>
              <a:rPr lang="en-US" dirty="0" smtClean="0"/>
              <a:t>Also served:</a:t>
            </a:r>
          </a:p>
          <a:p>
            <a:r>
              <a:rPr lang="en-US" dirty="0" smtClean="0"/>
              <a:t>- the Burning Moscow situated 5 miles west of </a:t>
            </a:r>
            <a:r>
              <a:rPr lang="en-US" dirty="0" err="1" smtClean="0"/>
              <a:t>Sageland</a:t>
            </a:r>
            <a:r>
              <a:rPr lang="en-US" dirty="0" smtClean="0"/>
              <a:t>,</a:t>
            </a:r>
          </a:p>
          <a:p>
            <a:r>
              <a:rPr lang="en-US" dirty="0" smtClean="0"/>
              <a:t>- the Gold Hill situated on Gold Peak 4 miles south</a:t>
            </a:r>
          </a:p>
          <a:p>
            <a:r>
              <a:rPr lang="en-US" dirty="0" smtClean="0"/>
              <a:t>- the Esperanza about 3 miles southwest of the St. John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St. John Mine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October 1867: 12-stamp mill was erected at Tunnel Springs</a:t>
            </a:r>
          </a:p>
          <a:p>
            <a:r>
              <a:rPr lang="en-US" dirty="0" smtClean="0"/>
              <a:t>May 1886: The Gold Hill mining Company moved a 10-stamp mill from </a:t>
            </a:r>
            <a:r>
              <a:rPr lang="en-US" dirty="0" err="1" smtClean="0"/>
              <a:t>Havilah</a:t>
            </a:r>
            <a:r>
              <a:rPr lang="en-US" dirty="0" smtClean="0"/>
              <a:t> to the same location, beginning operation.</a:t>
            </a:r>
          </a:p>
          <a:p>
            <a:r>
              <a:rPr lang="en-US" dirty="0" smtClean="0"/>
              <a:t>June 1869: the community was deserted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Lorain Mining District</a:t>
            </a:r>
            <a:endParaRPr lang="en-US" dirty="0"/>
          </a:p>
        </p:txBody>
      </p:sp>
      <p:pic>
        <p:nvPicPr>
          <p:cNvPr id="6" name="Content Placeholder 5" descr="Lorain location 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94014"/>
            <a:ext cx="9144000" cy="5320897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Lorain – Amalie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1890’s : Discovery of Amalie Mine by C. Moore</a:t>
            </a:r>
          </a:p>
          <a:p>
            <a:r>
              <a:rPr lang="en-US" dirty="0" smtClean="0"/>
              <a:t>March 1894: W.E. Rodgers purchases Mine</a:t>
            </a:r>
          </a:p>
          <a:p>
            <a:r>
              <a:rPr lang="en-US" dirty="0" smtClean="0"/>
              <a:t>Mill, new shafts drifts, 20 tons per day mill</a:t>
            </a:r>
          </a:p>
          <a:p>
            <a:r>
              <a:rPr lang="en-US" dirty="0" smtClean="0"/>
              <a:t>Silver Chloride and Free Gold</a:t>
            </a:r>
          </a:p>
          <a:p>
            <a:r>
              <a:rPr lang="en-US" dirty="0" smtClean="0"/>
              <a:t>Sulfides and Smelting</a:t>
            </a:r>
          </a:p>
          <a:p>
            <a:r>
              <a:rPr lang="en-US" dirty="0" smtClean="0"/>
              <a:t>1895: Amalie only mine, but followed quickly by others</a:t>
            </a:r>
          </a:p>
          <a:p>
            <a:r>
              <a:rPr lang="en-US" dirty="0" smtClean="0"/>
              <a:t>Boarding house, store, blacksmith shop, and barn had been erected. A Post Office had opened, and a stage to Caliente ran three times a week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malie Mine pl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50575"/>
            <a:ext cx="7467600" cy="6707425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Lorain – Amalie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1896-1900: Idle due to litigation</a:t>
            </a:r>
          </a:p>
          <a:p>
            <a:r>
              <a:rPr lang="en-US" dirty="0" smtClean="0"/>
              <a:t>1900-1906: Continuous operation with 12-40 men mining 10-15 tons per day.</a:t>
            </a:r>
          </a:p>
          <a:p>
            <a:r>
              <a:rPr lang="en-US" dirty="0" smtClean="0"/>
              <a:t>June 1906: New mill, but inefficient</a:t>
            </a:r>
          </a:p>
          <a:p>
            <a:r>
              <a:rPr lang="en-US" dirty="0" smtClean="0"/>
              <a:t>Total production $600,000 in gold </a:t>
            </a:r>
            <a:r>
              <a:rPr lang="en-US" smtClean="0"/>
              <a:t>and silver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Barbarosa</a:t>
            </a:r>
            <a:r>
              <a:rPr lang="en-US" dirty="0" smtClean="0"/>
              <a:t> Mine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1903-1904: 2.000 tons mined</a:t>
            </a:r>
          </a:p>
          <a:p>
            <a:r>
              <a:rPr lang="en-US" dirty="0" smtClean="0"/>
              <a:t>Ore processed at Amalie Mill</a:t>
            </a:r>
          </a:p>
          <a:p>
            <a:r>
              <a:rPr lang="en-US" dirty="0" smtClean="0"/>
              <a:t>$60,000 total production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Petersburg-Greenhorn Creek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Discovered 1851</a:t>
            </a:r>
          </a:p>
          <a:p>
            <a:r>
              <a:rPr lang="en-US" dirty="0" smtClean="0"/>
              <a:t>Party sent out by John C. Fremont</a:t>
            </a:r>
          </a:p>
          <a:p>
            <a:r>
              <a:rPr lang="en-US" dirty="0" smtClean="0"/>
              <a:t>$50 per pan placer; several </a:t>
            </a:r>
            <a:r>
              <a:rPr lang="en-US" dirty="0" smtClean="0"/>
              <a:t>lodes</a:t>
            </a:r>
            <a:endParaRPr lang="en-US" dirty="0" smtClean="0"/>
          </a:p>
          <a:p>
            <a:r>
              <a:rPr lang="en-US" dirty="0" smtClean="0"/>
              <a:t>Petersburg: supply center established 1858</a:t>
            </a:r>
          </a:p>
          <a:p>
            <a:r>
              <a:rPr lang="en-US" dirty="0" smtClean="0"/>
              <a:t>Two 6-stamp mills in 1858 and three </a:t>
            </a:r>
            <a:r>
              <a:rPr lang="en-US" dirty="0" err="1" smtClean="0"/>
              <a:t>arastras</a:t>
            </a:r>
            <a:endParaRPr lang="en-US" dirty="0" smtClean="0"/>
          </a:p>
          <a:p>
            <a:r>
              <a:rPr lang="en-US" dirty="0" smtClean="0"/>
              <a:t>20-stamp mill in 1866</a:t>
            </a:r>
          </a:p>
          <a:p>
            <a:r>
              <a:rPr lang="en-US" dirty="0" smtClean="0"/>
              <a:t>Declined by 1890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rbarosa Mine pl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-14158"/>
            <a:ext cx="7239000" cy="6872158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Golden Cowboy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Golden Cowboy mine discovered  in “early days” by W Hampton (“</a:t>
            </a:r>
            <a:r>
              <a:rPr lang="en-US" dirty="0" err="1" smtClean="0"/>
              <a:t>Hamp</a:t>
            </a:r>
            <a:r>
              <a:rPr lang="en-US" dirty="0" smtClean="0"/>
              <a:t>”) Williams, half Piute Indian.</a:t>
            </a:r>
          </a:p>
          <a:p>
            <a:r>
              <a:rPr lang="en-US" dirty="0" smtClean="0"/>
              <a:t>Produced about $100,000 prior to 1905, and $200,000 prior to 1913.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Zenda</a:t>
            </a:r>
            <a:r>
              <a:rPr lang="en-US" dirty="0" smtClean="0"/>
              <a:t> Mine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March 1906: Mill erected</a:t>
            </a:r>
          </a:p>
          <a:p>
            <a:r>
              <a:rPr lang="en-US" dirty="0" smtClean="0"/>
              <a:t>March 1909: New Mill</a:t>
            </a:r>
          </a:p>
          <a:p>
            <a:r>
              <a:rPr lang="en-US" dirty="0" smtClean="0"/>
              <a:t>1910: Cyanide circuit</a:t>
            </a:r>
          </a:p>
          <a:p>
            <a:r>
              <a:rPr lang="en-US" dirty="0" smtClean="0"/>
              <a:t>1922: New owners, 150 tons per day mill</a:t>
            </a:r>
          </a:p>
          <a:p>
            <a:r>
              <a:rPr lang="en-US" dirty="0" smtClean="0"/>
              <a:t>In 4 years produced $650,000 in gold and silver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Weldon Tungsten District</a:t>
            </a:r>
            <a:endParaRPr lang="en-US" dirty="0"/>
          </a:p>
        </p:txBody>
      </p:sp>
      <p:pic>
        <p:nvPicPr>
          <p:cNvPr id="6" name="Content Placeholder 5" descr="Weldon District Loca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9" y="1447800"/>
            <a:ext cx="8426197" cy="43434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Weldon Tungsten District</a:t>
            </a:r>
            <a:endParaRPr lang="en-US" dirty="0"/>
          </a:p>
        </p:txBody>
      </p:sp>
      <p:pic>
        <p:nvPicPr>
          <p:cNvPr id="5" name="Content Placeholder 4" descr="Weldon District Location zoom 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295400"/>
            <a:ext cx="6396188" cy="55626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Keyesville</a:t>
            </a:r>
            <a:r>
              <a:rPr lang="en-US" dirty="0" smtClean="0"/>
              <a:t> District</a:t>
            </a:r>
            <a:endParaRPr lang="en-US" dirty="0"/>
          </a:p>
        </p:txBody>
      </p:sp>
      <p:pic>
        <p:nvPicPr>
          <p:cNvPr id="4" name="Content Placeholder 3" descr="Keyesville Location 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971" y="1676400"/>
            <a:ext cx="9017509" cy="46482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Keyesville</a:t>
            </a:r>
            <a:r>
              <a:rPr lang="en-US" dirty="0" smtClean="0"/>
              <a:t> District</a:t>
            </a:r>
            <a:endParaRPr lang="en-US" dirty="0"/>
          </a:p>
        </p:txBody>
      </p:sp>
      <p:pic>
        <p:nvPicPr>
          <p:cNvPr id="4" name="Content Placeholder 3" descr="Keyesville Location map zoom 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1371600"/>
            <a:ext cx="6400800" cy="550606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2971800" cy="4144962"/>
          </a:xfrm>
        </p:spPr>
        <p:txBody>
          <a:bodyPr>
            <a:normAutofit/>
          </a:bodyPr>
          <a:lstStyle/>
          <a:p>
            <a:r>
              <a:rPr lang="en-US" dirty="0" err="1" smtClean="0"/>
              <a:t>Keyesville</a:t>
            </a:r>
            <a:r>
              <a:rPr lang="en-US" dirty="0" smtClean="0"/>
              <a:t> Mining District</a:t>
            </a:r>
            <a:endParaRPr lang="en-US" dirty="0"/>
          </a:p>
        </p:txBody>
      </p:sp>
      <p:pic>
        <p:nvPicPr>
          <p:cNvPr id="4" name="Content Placeholder 3" descr="Keyesville Mining District 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76600" y="0"/>
            <a:ext cx="5486400" cy="642357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Keyesville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1853: Richard Keys, half-Cherokee discovered lode gold</a:t>
            </a:r>
          </a:p>
          <a:p>
            <a:r>
              <a:rPr lang="en-US" dirty="0" smtClean="0"/>
              <a:t>1952/53: Captain </a:t>
            </a:r>
            <a:r>
              <a:rPr lang="en-US" dirty="0" err="1" smtClean="0"/>
              <a:t>Maltby</a:t>
            </a:r>
            <a:r>
              <a:rPr lang="en-US" dirty="0" smtClean="0"/>
              <a:t> discovered Mammoth Mine</a:t>
            </a:r>
          </a:p>
          <a:p>
            <a:r>
              <a:rPr lang="en-US" dirty="0" smtClean="0"/>
              <a:t>1858: five water driven mills with 22 stamps</a:t>
            </a:r>
          </a:p>
          <a:p>
            <a:r>
              <a:rPr lang="en-US" dirty="0" smtClean="0"/>
              <a:t>1861 - 1862 : floods destroyed them all. </a:t>
            </a:r>
          </a:p>
          <a:p>
            <a:r>
              <a:rPr lang="en-US" dirty="0" smtClean="0"/>
              <a:t>50 to 60 people and boasted eight houses, a saloon and crude hotel</a:t>
            </a:r>
          </a:p>
          <a:p>
            <a:r>
              <a:rPr lang="en-US" dirty="0" smtClean="0"/>
              <a:t>1865-66: 20 stamp mill, ineffective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Keyesville</a:t>
            </a:r>
            <a:r>
              <a:rPr lang="en-US" dirty="0" smtClean="0"/>
              <a:t> </a:t>
            </a:r>
            <a:r>
              <a:rPr lang="en-US" dirty="0" err="1" smtClean="0"/>
              <a:t>Arastra</a:t>
            </a:r>
            <a:endParaRPr lang="en-US" dirty="0"/>
          </a:p>
        </p:txBody>
      </p:sp>
      <p:pic>
        <p:nvPicPr>
          <p:cNvPr id="4" name="Content Placeholder 3" descr="KRHSC prt 0217 - Arrastra at Keyesville P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905000"/>
            <a:ext cx="7924800" cy="4484839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291</TotalTime>
  <Words>790</Words>
  <Application>Microsoft Office PowerPoint</Application>
  <PresentationFormat>On-screen Show (4:3)</PresentationFormat>
  <Paragraphs>109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Apex</vt:lpstr>
      <vt:lpstr>Mining history of the lake isabella region</vt:lpstr>
      <vt:lpstr>Acknowledgements</vt:lpstr>
      <vt:lpstr>Greenhorn Mountain District</vt:lpstr>
      <vt:lpstr>Petersburg-Greenhorn Creek</vt:lpstr>
      <vt:lpstr>Keyesville District</vt:lpstr>
      <vt:lpstr>Keyesville District</vt:lpstr>
      <vt:lpstr>Keyesville Mining District</vt:lpstr>
      <vt:lpstr>Keyesville</vt:lpstr>
      <vt:lpstr>Keyesville Arastra</vt:lpstr>
      <vt:lpstr>Mammoth Mill</vt:lpstr>
      <vt:lpstr>Keyesville Revival</vt:lpstr>
      <vt:lpstr>Keyesville, 1914</vt:lpstr>
      <vt:lpstr>Keyes Stamp Mill</vt:lpstr>
      <vt:lpstr>Keyes Mine</vt:lpstr>
      <vt:lpstr>Slide 15</vt:lpstr>
      <vt:lpstr>Stravert  Keyes Mine</vt:lpstr>
      <vt:lpstr>Slide 17</vt:lpstr>
      <vt:lpstr>Stravert Arrastra, Keyes Mine</vt:lpstr>
      <vt:lpstr>Al Coe at the Mammoth Mine</vt:lpstr>
      <vt:lpstr>Big Blue Mine – Cove District</vt:lpstr>
      <vt:lpstr>Big Blue Mine- Cove District</vt:lpstr>
      <vt:lpstr>Big Blue Mine – Cove District</vt:lpstr>
      <vt:lpstr>Lovel Rodgers at Big Blue Mine</vt:lpstr>
      <vt:lpstr>Big Blue Mine – Cove District</vt:lpstr>
      <vt:lpstr>Slide 25</vt:lpstr>
      <vt:lpstr>Slide 26</vt:lpstr>
      <vt:lpstr>Jim Jorgensen Big Blue Mine</vt:lpstr>
      <vt:lpstr>Mine Superintendent House</vt:lpstr>
      <vt:lpstr>Claraville – Piute Mnt District</vt:lpstr>
      <vt:lpstr>Claraville – Piute Mnt District</vt:lpstr>
      <vt:lpstr>CLARAVILLE (aka THE MT. SINAI DISTRICT, TICKNOR BASIN, EAST PIUTE MTS</vt:lpstr>
      <vt:lpstr>CLARAVILLE</vt:lpstr>
      <vt:lpstr>SAGELAND</vt:lpstr>
      <vt:lpstr>St. John Mine</vt:lpstr>
      <vt:lpstr>Lorain Mining District</vt:lpstr>
      <vt:lpstr>Lorain – Amalie</vt:lpstr>
      <vt:lpstr>Slide 37</vt:lpstr>
      <vt:lpstr>Lorain – Amalie</vt:lpstr>
      <vt:lpstr>Barbarosa Mine</vt:lpstr>
      <vt:lpstr>Slide 40</vt:lpstr>
      <vt:lpstr>Golden Cowboy</vt:lpstr>
      <vt:lpstr>Zenda Mine</vt:lpstr>
      <vt:lpstr>Weldon Tungsten District</vt:lpstr>
      <vt:lpstr>Weldon Tungsten District</vt:lpstr>
    </vt:vector>
  </TitlesOfParts>
  <Company>Wilkerson Exploratin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Gregg Wilkerson</dc:creator>
  <cp:lastModifiedBy>Gregg Wilkerson</cp:lastModifiedBy>
  <cp:revision>28</cp:revision>
  <dcterms:created xsi:type="dcterms:W3CDTF">2010-05-28T05:14:34Z</dcterms:created>
  <dcterms:modified xsi:type="dcterms:W3CDTF">2011-04-19T04:34:49Z</dcterms:modified>
</cp:coreProperties>
</file>