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72" r:id="rId5"/>
    <p:sldId id="258" r:id="rId6"/>
    <p:sldId id="259" r:id="rId7"/>
    <p:sldId id="260" r:id="rId8"/>
    <p:sldId id="263" r:id="rId9"/>
    <p:sldId id="262" r:id="rId10"/>
    <p:sldId id="264" r:id="rId11"/>
    <p:sldId id="266" r:id="rId12"/>
    <p:sldId id="271" r:id="rId13"/>
    <p:sldId id="274" r:id="rId14"/>
    <p:sldId id="273" r:id="rId15"/>
    <p:sldId id="267" r:id="rId16"/>
    <p:sldId id="265" r:id="rId17"/>
    <p:sldId id="268" r:id="rId18"/>
    <p:sldId id="270" r:id="rId19"/>
    <p:sldId id="269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02%20the%20oil%20man%2002.mp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b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03%20the%20pitch%20of%20the%20oil%20man.mp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video.search.yahoo.com/yhs/search?fr=yhs-sz-001&amp;hsimp=yhs-001&amp;hspart=sz&amp;p=cement+oil+wells#id=1&amp;vid=b95a076c8067c531bcf4b0d679b3230f&amp;action=clic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mp"/><Relationship Id="rId2" Type="http://schemas.openxmlformats.org/officeDocument/2006/relationships/hyperlink" Target="04%20second%20pitch%2002.m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imdb.com/title/tt0469494/videoplayer/vi1291649305?ref_=tt_pv_vi_aiv_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05%20quail%20prices%20for%20oil.mp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06%20new%20well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07%20lost%20man%20down%20hole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08%20gusher%20and%20fire.mp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mp"/><Relationship Id="rId2" Type="http://schemas.openxmlformats.org/officeDocument/2006/relationships/hyperlink" Target="09%20dynamite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bmp"/><Relationship Id="rId4" Type="http://schemas.openxmlformats.org/officeDocument/2006/relationships/image" Target="../media/image39.b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mp"/><Relationship Id="rId2" Type="http://schemas.openxmlformats.org/officeDocument/2006/relationships/hyperlink" Target="10%20pipeline%2002.mp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bmp"/><Relationship Id="rId2" Type="http://schemas.openxmlformats.org/officeDocument/2006/relationships/hyperlink" Target="11%20little%20boston%20oil%20deal.mp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12%20bandy%20track%20drainage%2002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m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video.search.yahoo.com/yhs/search;_ylt=AwrC5pkKBohd0i8APZ00nIlQ;_ylu=X3oDMTBncGdyMzQ0BHNlYwNzZWFyY2gEdnRpZAM-;_ylc=X1MDMTM1MTE5NTcwMARfcgMyBGFjdG4DY2xrBGNzcmNwdmlkA29GbW53VEV3TGpHbDdKOEpYUTdlNGdLbE5UQXVPUUFBQUFET0tGZTMEZnIDeWhzLXN6LTAwMQRmcjIDc2EtZ3AEZ3ByaWQDc2IyejNDYVdTQ0dWSG9TZWdBQVVTQQRuX3JzbHQDNjAEbl9zdWdnAzAEb3JpZ2luA3ZpZGVvLnNlYXJjaC55YWhvby5jb20EcG9zAzAEcHFzdHIDBHBxc3RybAMEcXN0cmwDMzIEcXVlcnkDc2luZ2xlJTIwamFjayUyMGRyaWxsaW5nJTIwdmlkZW8EdF9zdG1wAzE1NjkxOTU1NTY-?p=single+jack+drilling+video&amp;ei=UTF-8&amp;fr2=p%3As%2Cv%3Av%2Cm%3Asa&amp;fr=yhs-sz-001&amp;hsimp=yhs-001&amp;hspart=sz#id=5&amp;vid=a7565d3b0127104b48a047068a9ad848&amp;action=view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02%20assay.mp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b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9F42-A90D-4C5F-9738-DC6BE019F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6789419" cy="2677648"/>
          </a:xfrm>
        </p:spPr>
        <p:txBody>
          <a:bodyPr/>
          <a:lstStyle/>
          <a:p>
            <a:r>
              <a:rPr lang="en-US" dirty="0"/>
              <a:t>There Will be Blood (2007)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8EDCC-523C-409B-AFA4-3AF1DB558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gregg</a:t>
            </a:r>
            <a:r>
              <a:rPr lang="en-US" dirty="0"/>
              <a:t> </a:t>
            </a:r>
            <a:r>
              <a:rPr lang="en-US" dirty="0" err="1"/>
              <a:t>wilkerson</a:t>
            </a:r>
            <a:endParaRPr lang="en-US" dirty="0"/>
          </a:p>
        </p:txBody>
      </p:sp>
      <p:pic>
        <p:nvPicPr>
          <p:cNvPr id="5" name="Picture 4" descr="A sunset in the background&#10;&#10;Description automatically generated">
            <a:extLst>
              <a:ext uri="{FF2B5EF4-FFF2-40B4-BE49-F238E27FC236}">
                <a16:creationId xmlns:a16="http://schemas.microsoft.com/office/drawing/2014/main" id="{66F646C9-196E-4BEE-B8EC-2E6D7B81B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051" y="624456"/>
            <a:ext cx="2812461" cy="53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7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FA2AE6F-21CE-46C7-8D1A-E898A027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43" y="4311650"/>
            <a:ext cx="2857500" cy="285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9A5FE4-E51C-4906-8556-3DF413EB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Oilman, 1902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F140B-8CDC-43D3-9930-435F4FD22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9" y="2603500"/>
            <a:ext cx="3401568" cy="3416300"/>
          </a:xfrm>
        </p:spPr>
        <p:txBody>
          <a:bodyPr/>
          <a:lstStyle/>
          <a:p>
            <a:r>
              <a:rPr lang="en-US" dirty="0"/>
              <a:t>Crude Cable Tool</a:t>
            </a:r>
          </a:p>
          <a:p>
            <a:r>
              <a:rPr lang="en-US" dirty="0"/>
              <a:t>Mine Shaft</a:t>
            </a:r>
          </a:p>
          <a:p>
            <a:r>
              <a:rPr lang="en-US" dirty="0"/>
              <a:t>Drop a heavy iron spear</a:t>
            </a:r>
          </a:p>
          <a:p>
            <a:r>
              <a:rPr lang="en-US" dirty="0"/>
              <a:t>Baby on board</a:t>
            </a:r>
          </a:p>
          <a:p>
            <a:r>
              <a:rPr lang="en-US" dirty="0"/>
              <a:t>Hand buckets to oil sump</a:t>
            </a:r>
          </a:p>
          <a:p>
            <a:r>
              <a:rPr lang="en-US" dirty="0">
                <a:solidFill>
                  <a:srgbClr val="FF000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group of people in a desert&#10;&#10;Description automatically generated">
            <a:extLst>
              <a:ext uri="{FF2B5EF4-FFF2-40B4-BE49-F238E27FC236}">
                <a16:creationId xmlns:a16="http://schemas.microsoft.com/office/drawing/2014/main" id="{B3071661-CE06-4CE0-81EF-DA76FC492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536" y="2340864"/>
            <a:ext cx="8030464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85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8F848E4-66A6-429D-819B-290609E4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10" y="4101170"/>
            <a:ext cx="2857500" cy="285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83B1C0-B4A8-4067-BC91-E800D2DD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261598" cy="706964"/>
          </a:xfrm>
        </p:spPr>
        <p:txBody>
          <a:bodyPr/>
          <a:lstStyle/>
          <a:p>
            <a:r>
              <a:rPr lang="en-US" dirty="0"/>
              <a:t>The Oil Business, 1911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83962-43CA-456B-AE8C-69BAB69E2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106150" cy="3416300"/>
          </a:xfrm>
        </p:spPr>
        <p:txBody>
          <a:bodyPr/>
          <a:lstStyle/>
          <a:p>
            <a:r>
              <a:rPr lang="en-US" dirty="0"/>
              <a:t>Oilmen vs Speculators</a:t>
            </a:r>
          </a:p>
          <a:p>
            <a:r>
              <a:rPr lang="en-US" dirty="0"/>
              <a:t>Coyote Hills, California</a:t>
            </a:r>
          </a:p>
          <a:p>
            <a:r>
              <a:rPr lang="en-US" dirty="0"/>
              <a:t>Fishing for tools</a:t>
            </a:r>
          </a:p>
          <a:p>
            <a:r>
              <a:rPr lang="en-US" dirty="0"/>
              <a:t>Botched cement job to keep water out</a:t>
            </a:r>
          </a:p>
          <a:p>
            <a:r>
              <a:rPr lang="en-US" dirty="0"/>
              <a:t>Lumber for derricks</a:t>
            </a:r>
          </a:p>
          <a:p>
            <a:r>
              <a:rPr lang="en-US" dirty="0">
                <a:solidFill>
                  <a:srgbClr val="FF000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person sitting in a dark room&#10;&#10;Description automatically generated">
            <a:extLst>
              <a:ext uri="{FF2B5EF4-FFF2-40B4-BE49-F238E27FC236}">
                <a16:creationId xmlns:a16="http://schemas.microsoft.com/office/drawing/2014/main" id="{5B44AE6C-984D-4043-BB95-762D624E2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572" y="36005"/>
            <a:ext cx="6209792" cy="3493008"/>
          </a:xfrm>
          <a:prstGeom prst="rect">
            <a:avLst/>
          </a:prstGeom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3A060E9-14E0-4F5D-BD73-6404C6E5E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572" y="3586734"/>
            <a:ext cx="5815584" cy="327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2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8D2D1-8A52-41C0-A748-4CD22112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Coyote Hills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C130F-FFC9-4DB2-9B2F-2A2612036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758677" cy="3416300"/>
          </a:xfrm>
        </p:spPr>
        <p:txBody>
          <a:bodyPr/>
          <a:lstStyle/>
          <a:p>
            <a:r>
              <a:rPr lang="en-US" dirty="0"/>
              <a:t>Orange County, California</a:t>
            </a:r>
          </a:p>
          <a:p>
            <a:r>
              <a:rPr lang="en-US" dirty="0"/>
              <a:t>1870’s discovery</a:t>
            </a:r>
          </a:p>
          <a:p>
            <a:r>
              <a:rPr lang="en-US" dirty="0"/>
              <a:t>1890’s a major oil field</a:t>
            </a:r>
          </a:p>
        </p:txBody>
      </p:sp>
      <p:pic>
        <p:nvPicPr>
          <p:cNvPr id="5" name="Picture 4" descr="A field of grass&#10;&#10;Description automatically generated">
            <a:extLst>
              <a:ext uri="{FF2B5EF4-FFF2-40B4-BE49-F238E27FC236}">
                <a16:creationId xmlns:a16="http://schemas.microsoft.com/office/drawing/2014/main" id="{C91BD426-0EE7-454A-A686-FC03E35B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953" y="1680632"/>
            <a:ext cx="7619047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0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396A8-1CA7-450A-958E-3A6B7293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8AE25-5EFB-469E-A447-0D385CCA3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5252A-E9CE-4D1B-B3FE-512DAE3E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01" y="527304"/>
            <a:ext cx="10576798" cy="60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2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0F15D1A-58A2-436A-ACD7-A8780F4CE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36"/>
            <a:ext cx="12192000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2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487C-5120-40BB-867C-8877CC66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Fishing tools</a:t>
            </a:r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E7CB604A-A11F-4596-ABA6-C9CFB9D95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29" y="3441700"/>
            <a:ext cx="7363287" cy="3416300"/>
          </a:xfrm>
        </p:spPr>
      </p:pic>
      <p:pic>
        <p:nvPicPr>
          <p:cNvPr id="7" name="Picture 6" descr="A group of tall buildings&#10;&#10;Description automatically generated">
            <a:extLst>
              <a:ext uri="{FF2B5EF4-FFF2-40B4-BE49-F238E27FC236}">
                <a16:creationId xmlns:a16="http://schemas.microsoft.com/office/drawing/2014/main" id="{07BACCAD-594E-43F9-A00F-F2E3A92B6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012" y="-66548"/>
            <a:ext cx="4578104" cy="6858000"/>
          </a:xfrm>
          <a:prstGeom prst="rect">
            <a:avLst/>
          </a:prstGeom>
        </p:spPr>
      </p:pic>
      <p:pic>
        <p:nvPicPr>
          <p:cNvPr id="9" name="Picture 8" descr="A close up of a light&#10;&#10;Description automatically generated">
            <a:extLst>
              <a:ext uri="{FF2B5EF4-FFF2-40B4-BE49-F238E27FC236}">
                <a16:creationId xmlns:a16="http://schemas.microsoft.com/office/drawing/2014/main" id="{73E00E7E-9D1D-4AE1-A58B-F35EE85BC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525" y="1557513"/>
            <a:ext cx="5927487" cy="178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56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7FC5-6943-483A-85E3-213B60BF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Cementing oil wells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8679A-B755-49A0-9AA9-B9919CDFB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VIDEO</a:t>
            </a:r>
            <a:endParaRPr lang="en-US" dirty="0"/>
          </a:p>
        </p:txBody>
      </p:sp>
      <p:pic>
        <p:nvPicPr>
          <p:cNvPr id="5" name="Picture 4" descr="A picture containing cup, sitting&#10;&#10;Description automatically generated">
            <a:extLst>
              <a:ext uri="{FF2B5EF4-FFF2-40B4-BE49-F238E27FC236}">
                <a16:creationId xmlns:a16="http://schemas.microsoft.com/office/drawing/2014/main" id="{F37BCF31-C210-4254-95A4-B3D628F6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347" y="1987804"/>
            <a:ext cx="3896528" cy="389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604128-EA29-42DF-B973-8E47AA2B5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521" y="705190"/>
            <a:ext cx="3352381" cy="5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4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684B-71EC-410E-A401-4767CFB49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3" y="973668"/>
            <a:ext cx="6766560" cy="937428"/>
          </a:xfrm>
        </p:spPr>
        <p:txBody>
          <a:bodyPr/>
          <a:lstStyle/>
          <a:p>
            <a:r>
              <a:rPr lang="en-US" dirty="0"/>
              <a:t>Cementing: Deepwater Horizon Blowout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7E621A-DA17-4D64-96C0-D10A7CF4A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2012" y="317500"/>
            <a:ext cx="3588710" cy="6448138"/>
          </a:xfr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D7D41852-44B1-4D51-9B1A-C5C155C9F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3" y="2340102"/>
            <a:ext cx="576262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28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9DEC8-3AC5-4792-9811-5D1F42BE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Cement Job in California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CF86-5495-47E7-A5A9-2DD54ED0E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Lompoc Oil Field</a:t>
            </a:r>
          </a:p>
        </p:txBody>
      </p:sp>
    </p:spTree>
    <p:extLst>
      <p:ext uri="{BB962C8B-B14F-4D97-AF65-F5344CB8AC3E}">
        <p14:creationId xmlns:p14="http://schemas.microsoft.com/office/powerpoint/2010/main" val="403145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76FC-1C3C-42B4-B891-E49E56FF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and Money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3B40A-F903-4175-8003-8B28C0074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9" y="2603500"/>
            <a:ext cx="3355848" cy="3416300"/>
          </a:xfrm>
        </p:spPr>
        <p:txBody>
          <a:bodyPr/>
          <a:lstStyle/>
          <a:p>
            <a:r>
              <a:rPr lang="en-US" dirty="0"/>
              <a:t>Further from discovery</a:t>
            </a:r>
          </a:p>
          <a:p>
            <a:r>
              <a:rPr lang="en-US" dirty="0"/>
              <a:t>Deeper, harder to reach</a:t>
            </a:r>
          </a:p>
          <a:p>
            <a:r>
              <a:rPr lang="en-US" dirty="0"/>
              <a:t>1/6</a:t>
            </a:r>
            <a:r>
              <a:rPr lang="en-US" baseline="30000" dirty="0"/>
              <a:t>th</a:t>
            </a:r>
            <a:r>
              <a:rPr lang="en-US" dirty="0"/>
              <a:t> royalty</a:t>
            </a:r>
          </a:p>
          <a:p>
            <a:r>
              <a:rPr lang="en-US" dirty="0"/>
              <a:t>“We have to act quickly because very soon these fields will be dry”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9CD96D0-4FFB-4752-A790-CB3586FC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837" y="2155971"/>
            <a:ext cx="8359163" cy="47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3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0DB80-340A-4632-B391-9809A187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6B121-99D4-4A36-B5DD-98291B23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892939" cy="34163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Nominated for 8 Oscars</a:t>
            </a:r>
          </a:p>
          <a:p>
            <a:r>
              <a:rPr lang="en-US" dirty="0">
                <a:solidFill>
                  <a:schemeClr val="tx1"/>
                </a:solidFill>
              </a:rPr>
              <a:t>Best Actor</a:t>
            </a:r>
          </a:p>
          <a:p>
            <a:r>
              <a:rPr lang="en-US" dirty="0">
                <a:solidFill>
                  <a:schemeClr val="tx1"/>
                </a:solidFill>
              </a:rPr>
              <a:t>Best Cinematography</a:t>
            </a:r>
          </a:p>
        </p:txBody>
      </p:sp>
      <p:pic>
        <p:nvPicPr>
          <p:cNvPr id="5" name="Picture 4" descr="A picture containing ground, outdoor, person, man&#10;&#10;Description automatically generated">
            <a:extLst>
              <a:ext uri="{FF2B5EF4-FFF2-40B4-BE49-F238E27FC236}">
                <a16:creationId xmlns:a16="http://schemas.microsoft.com/office/drawing/2014/main" id="{B6FD20AC-D430-4F4A-8625-8F21CA533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76169"/>
            <a:ext cx="4572000" cy="6858000"/>
          </a:xfrm>
          <a:prstGeom prst="rect">
            <a:avLst/>
          </a:prstGeom>
        </p:spPr>
      </p:pic>
      <p:pic>
        <p:nvPicPr>
          <p:cNvPr id="7" name="Picture 6" descr="A person wearing a hat&#10;&#10;Description automatically generated">
            <a:extLst>
              <a:ext uri="{FF2B5EF4-FFF2-40B4-BE49-F238E27FC236}">
                <a16:creationId xmlns:a16="http://schemas.microsoft.com/office/drawing/2014/main" id="{2A3E44AA-DF7C-4F80-9892-BE0D24328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2478131"/>
            <a:ext cx="27940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33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6DA3266-512A-4FAF-BB93-45B31806E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62" y="4591050"/>
            <a:ext cx="2857500" cy="285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D0072-6F90-4097-A96B-52AF09FC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Seeps clue to oil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AB514-D991-494A-B501-1679F565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50" y="2603500"/>
            <a:ext cx="3196205" cy="3416300"/>
          </a:xfrm>
        </p:spPr>
        <p:txBody>
          <a:bodyPr/>
          <a:lstStyle/>
          <a:p>
            <a:r>
              <a:rPr lang="en-US" dirty="0"/>
              <a:t>Look a my shoe!</a:t>
            </a:r>
          </a:p>
          <a:p>
            <a:r>
              <a:rPr lang="en-US" dirty="0"/>
              <a:t>Oil Seeps</a:t>
            </a:r>
          </a:p>
          <a:p>
            <a:r>
              <a:rPr lang="en-US" dirty="0"/>
              <a:t>Test with match</a:t>
            </a:r>
          </a:p>
          <a:p>
            <a:r>
              <a:rPr lang="en-US" dirty="0"/>
              <a:t>Earthquake oil, set loose</a:t>
            </a:r>
          </a:p>
          <a:p>
            <a:r>
              <a:rPr lang="en-US" dirty="0"/>
              <a:t>Shipping costs</a:t>
            </a:r>
          </a:p>
          <a:p>
            <a:r>
              <a:rPr lang="en-US" dirty="0"/>
              <a:t>Oil Prices vs Quail Prices</a:t>
            </a:r>
          </a:p>
          <a:p>
            <a:r>
              <a:rPr lang="en-US" dirty="0">
                <a:hlinkClick r:id="rId3" action="ppaction://hlinkfile"/>
              </a:rPr>
              <a:t>WATCH IT!</a:t>
            </a:r>
            <a:endParaRPr lang="en-US" dirty="0"/>
          </a:p>
        </p:txBody>
      </p:sp>
      <p:pic>
        <p:nvPicPr>
          <p:cNvPr id="7" name="Picture 6" descr="A picture containing man, person, tree, outdoor&#10;&#10;Description automatically generated">
            <a:extLst>
              <a:ext uri="{FF2B5EF4-FFF2-40B4-BE49-F238E27FC236}">
                <a16:creationId xmlns:a16="http://schemas.microsoft.com/office/drawing/2014/main" id="{59C995BC-F167-43E0-B7E5-3146FBFE0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262" y="2213022"/>
            <a:ext cx="8257738" cy="46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3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08DF-7286-4CD5-B755-AFC55BD7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Seeps</a:t>
            </a:r>
          </a:p>
        </p:txBody>
      </p:sp>
      <p:pic>
        <p:nvPicPr>
          <p:cNvPr id="5" name="Content Placeholder 4" descr="A person standing on a rocky hill&#10;&#10;Description automatically generated">
            <a:extLst>
              <a:ext uri="{FF2B5EF4-FFF2-40B4-BE49-F238E27FC236}">
                <a16:creationId xmlns:a16="http://schemas.microsoft.com/office/drawing/2014/main" id="{BBC1C206-9B48-457E-9EDF-1756C28AA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1792" y="713609"/>
            <a:ext cx="3101421" cy="4135228"/>
          </a:xfrm>
        </p:spPr>
      </p:pic>
      <p:pic>
        <p:nvPicPr>
          <p:cNvPr id="7" name="Picture 6" descr="A close up of a rock&#10;&#10;Description automatically generated">
            <a:extLst>
              <a:ext uri="{FF2B5EF4-FFF2-40B4-BE49-F238E27FC236}">
                <a16:creationId xmlns:a16="http://schemas.microsoft.com/office/drawing/2014/main" id="{BF56AC5C-6B82-4E6D-948C-1CB80E1E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22" y="1940691"/>
            <a:ext cx="5886275" cy="441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21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8359D-5188-4952-ADE0-094F3C0F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Well Drilling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10C61-3C0D-45CC-B683-3157498DD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351644" cy="3416300"/>
          </a:xfrm>
        </p:spPr>
        <p:txBody>
          <a:bodyPr/>
          <a:lstStyle/>
          <a:p>
            <a:r>
              <a:rPr lang="en-US" dirty="0"/>
              <a:t>Wooden derrick</a:t>
            </a:r>
          </a:p>
          <a:p>
            <a:r>
              <a:rPr lang="en-US" dirty="0"/>
              <a:t>Cable tool</a:t>
            </a:r>
          </a:p>
          <a:p>
            <a:r>
              <a:rPr lang="en-US" dirty="0">
                <a:hlinkClick r:id="rId2" action="ppaction://hlinkfile"/>
              </a:rPr>
              <a:t>WATCH IT!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sky, tower, airplane&#10;&#10;Description automatically generated">
            <a:extLst>
              <a:ext uri="{FF2B5EF4-FFF2-40B4-BE49-F238E27FC236}">
                <a16:creationId xmlns:a16="http://schemas.microsoft.com/office/drawing/2014/main" id="{37636CD8-A150-48F9-9427-0015C62F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4" y="522515"/>
            <a:ext cx="5660572" cy="3184072"/>
          </a:xfrm>
          <a:prstGeom prst="rect">
            <a:avLst/>
          </a:prstGeom>
        </p:spPr>
      </p:pic>
      <p:pic>
        <p:nvPicPr>
          <p:cNvPr id="7" name="Picture 6" descr="A picture containing indoor, photo&#10;&#10;Description automatically generated">
            <a:extLst>
              <a:ext uri="{FF2B5EF4-FFF2-40B4-BE49-F238E27FC236}">
                <a16:creationId xmlns:a16="http://schemas.microsoft.com/office/drawing/2014/main" id="{BD13E5CB-008C-4D6F-99FD-3B6541ED4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979" y="3605699"/>
            <a:ext cx="5781869" cy="32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0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F738-AAF6-498D-9F7B-C6BFA3B3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Lost a Man down the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CE165-AB5A-46AC-A1CA-DB4019505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309699" cy="3416300"/>
          </a:xfrm>
        </p:spPr>
        <p:txBody>
          <a:bodyPr/>
          <a:lstStyle/>
          <a:p>
            <a:r>
              <a:rPr lang="en-US" dirty="0"/>
              <a:t>No OSHA</a:t>
            </a:r>
          </a:p>
          <a:p>
            <a:r>
              <a:rPr lang="en-US" dirty="0"/>
              <a:t>No Hard Hat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sitting in a dark room&#10;&#10;Description automatically generated">
            <a:extLst>
              <a:ext uri="{FF2B5EF4-FFF2-40B4-BE49-F238E27FC236}">
                <a16:creationId xmlns:a16="http://schemas.microsoft.com/office/drawing/2014/main" id="{EC3BAD12-294F-4AB4-90D6-D5141400F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596" y="2136710"/>
            <a:ext cx="8393404" cy="472129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8A054CC-4AE9-4F91-A0FF-74F511EF7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11" y="43116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13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7C7DE9B-282B-4E8A-ACD3-DBB30826F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" y="4085168"/>
            <a:ext cx="2857500" cy="285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95BB0C-3E23-46FC-BE05-799E7413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754316" cy="706964"/>
          </a:xfrm>
        </p:spPr>
        <p:txBody>
          <a:bodyPr/>
          <a:lstStyle/>
          <a:p>
            <a:r>
              <a:rPr lang="en-US" dirty="0"/>
              <a:t>Gas, Oil,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E6087-39E5-4E3B-AD33-FF56E1B49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628481" cy="3416300"/>
          </a:xfrm>
        </p:spPr>
        <p:txBody>
          <a:bodyPr/>
          <a:lstStyle/>
          <a:p>
            <a:r>
              <a:rPr lang="en-US" dirty="0"/>
              <a:t>Lights Out!</a:t>
            </a:r>
          </a:p>
          <a:p>
            <a:r>
              <a:rPr lang="en-US" dirty="0"/>
              <a:t>Gas, then oil</a:t>
            </a:r>
          </a:p>
          <a:p>
            <a:r>
              <a:rPr lang="en-US" dirty="0"/>
              <a:t>No blow out preventers!</a:t>
            </a:r>
          </a:p>
          <a:p>
            <a:r>
              <a:rPr lang="en-US" dirty="0">
                <a:hlinkClick r:id="rId3" action="ppaction://hlinkfile"/>
              </a:rPr>
              <a:t>WATCH IT!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sitting&#10;&#10;Description automatically generated">
            <a:extLst>
              <a:ext uri="{FF2B5EF4-FFF2-40B4-BE49-F238E27FC236}">
                <a16:creationId xmlns:a16="http://schemas.microsoft.com/office/drawing/2014/main" id="{ACF50A38-AED3-49D4-A36D-DDA9D837C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894" y="-288277"/>
            <a:ext cx="7234106" cy="4069185"/>
          </a:xfrm>
          <a:prstGeom prst="rect">
            <a:avLst/>
          </a:prstGeom>
        </p:spPr>
      </p:pic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614F5ABC-7BA7-43BD-99AF-2E5054E34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6" y="3327165"/>
            <a:ext cx="6571376" cy="36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26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9411-1FBC-4FC2-9467-721E4F3C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Anticlines and 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6D87-F872-4324-908A-2D86BA0D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410367" cy="3416300"/>
          </a:xfrm>
        </p:spPr>
        <p:txBody>
          <a:bodyPr/>
          <a:lstStyle/>
          <a:p>
            <a:r>
              <a:rPr lang="en-US" dirty="0"/>
              <a:t>Gas on top of</a:t>
            </a:r>
          </a:p>
          <a:p>
            <a:r>
              <a:rPr lang="en-US" dirty="0"/>
              <a:t>Oil on top of</a:t>
            </a:r>
          </a:p>
          <a:p>
            <a:r>
              <a:rPr lang="en-US" dirty="0"/>
              <a:t>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79C29-4249-4CFB-BF57-0CF3F743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21" y="2828758"/>
            <a:ext cx="8448525" cy="37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56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413C9-5289-4F75-9B5D-CAE73E14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Kill Fire with Dynamite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66D91-27A0-4D9F-9F63-24CEC0C50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391561"/>
            <a:ext cx="4214000" cy="3628239"/>
          </a:xfrm>
        </p:spPr>
        <p:txBody>
          <a:bodyPr/>
          <a:lstStyle/>
          <a:p>
            <a:r>
              <a:rPr lang="en-US" dirty="0"/>
              <a:t>Load barrels with dynamite</a:t>
            </a:r>
          </a:p>
          <a:p>
            <a:r>
              <a:rPr lang="en-US" dirty="0"/>
              <a:t>Push into well</a:t>
            </a:r>
          </a:p>
          <a:p>
            <a:r>
              <a:rPr lang="en-US" dirty="0"/>
              <a:t>Run like hell!</a:t>
            </a:r>
          </a:p>
          <a:p>
            <a:r>
              <a:rPr lang="en-US" dirty="0">
                <a:hlinkClick r:id="rId2" action="ppaction://hlinkfile"/>
              </a:rPr>
              <a:t>WATCH IT!</a:t>
            </a:r>
            <a:endParaRPr lang="en-US" u="sng" dirty="0"/>
          </a:p>
          <a:p>
            <a:r>
              <a:rPr lang="en-US" u="sng" dirty="0"/>
              <a:t>(res</a:t>
            </a:r>
            <a:r>
              <a:rPr lang="en-US" dirty="0"/>
              <a:t>idual fire would probably have re-ignited it)</a:t>
            </a:r>
          </a:p>
        </p:txBody>
      </p:sp>
      <p:pic>
        <p:nvPicPr>
          <p:cNvPr id="5" name="Picture 4" descr="A picture containing indoor, cat, animal, mammal&#10;&#10;Description automatically generated">
            <a:extLst>
              <a:ext uri="{FF2B5EF4-FFF2-40B4-BE49-F238E27FC236}">
                <a16:creationId xmlns:a16="http://schemas.microsoft.com/office/drawing/2014/main" id="{D2948CF7-7B3F-48A2-9492-97CF7CC2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496" y="209725"/>
            <a:ext cx="5965504" cy="3355596"/>
          </a:xfrm>
          <a:prstGeom prst="rect">
            <a:avLst/>
          </a:prstGeom>
        </p:spPr>
      </p:pic>
      <p:pic>
        <p:nvPicPr>
          <p:cNvPr id="7" name="Picture 6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C759B7C6-619D-4864-97DB-18D489EB8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796" y="3229760"/>
            <a:ext cx="6450203" cy="3628239"/>
          </a:xfrm>
          <a:prstGeom prst="rect">
            <a:avLst/>
          </a:prstGeom>
        </p:spPr>
      </p:pic>
      <p:pic>
        <p:nvPicPr>
          <p:cNvPr id="9" name="Picture 8" descr="A picture containing sky, wall, indoor&#10;&#10;Description automatically generated">
            <a:extLst>
              <a:ext uri="{FF2B5EF4-FFF2-40B4-BE49-F238E27FC236}">
                <a16:creationId xmlns:a16="http://schemas.microsoft.com/office/drawing/2014/main" id="{A96CB327-9595-4DFD-BDA9-39BC2240E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954" y="4841495"/>
            <a:ext cx="3584896" cy="201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65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286C-590D-4EFB-B243-0F71C2C5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Construction, 1927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14590-CA1B-400B-9F10-9FFC7D181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452312" cy="3416300"/>
          </a:xfrm>
        </p:spPr>
        <p:txBody>
          <a:bodyPr/>
          <a:lstStyle/>
          <a:p>
            <a:r>
              <a:rPr lang="en-US" dirty="0"/>
              <a:t>Save on railroad shipping costs</a:t>
            </a:r>
          </a:p>
          <a:p>
            <a:r>
              <a:rPr lang="en-US" dirty="0"/>
              <a:t>Join the Church of the 3</a:t>
            </a:r>
            <a:r>
              <a:rPr lang="en-US" baseline="30000" dirty="0"/>
              <a:t>rd</a:t>
            </a:r>
            <a:r>
              <a:rPr lang="en-US" dirty="0"/>
              <a:t> Revelation</a:t>
            </a:r>
          </a:p>
          <a:p>
            <a:r>
              <a:rPr lang="en-US" dirty="0"/>
              <a:t>Deal with Union Oil</a:t>
            </a:r>
          </a:p>
          <a:p>
            <a:r>
              <a:rPr lang="en-US" dirty="0">
                <a:hlinkClick r:id="rId2" action="ppaction://hlinkfile"/>
              </a:rPr>
              <a:t>WATCH IT</a:t>
            </a:r>
            <a:endParaRPr lang="en-US" dirty="0"/>
          </a:p>
        </p:txBody>
      </p:sp>
      <p:pic>
        <p:nvPicPr>
          <p:cNvPr id="5" name="Picture 4" descr="A picture containing outdoor, ground, fence&#10;&#10;Description automatically generated">
            <a:extLst>
              <a:ext uri="{FF2B5EF4-FFF2-40B4-BE49-F238E27FC236}">
                <a16:creationId xmlns:a16="http://schemas.microsoft.com/office/drawing/2014/main" id="{9E2BECBE-BC1E-4FC9-BC21-5CE0AD3F5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656" y="2090056"/>
            <a:ext cx="8476343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89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3315-70EB-47A9-BDA9-D5F6AE27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31A95AB-522F-4A10-BF9D-FB7B5EDDF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981" y="144753"/>
            <a:ext cx="10548468" cy="6568493"/>
          </a:xfrm>
        </p:spPr>
      </p:pic>
    </p:spTree>
    <p:extLst>
      <p:ext uri="{BB962C8B-B14F-4D97-AF65-F5344CB8AC3E}">
        <p14:creationId xmlns:p14="http://schemas.microsoft.com/office/powerpoint/2010/main" val="1556174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CA31E-3D9C-4387-9E44-AEE9A370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Pipelines</a:t>
            </a:r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D50A2BD-18C9-4906-BB24-14F7CFCAF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8980" y="758825"/>
            <a:ext cx="3820367" cy="5614462"/>
          </a:xfrm>
        </p:spPr>
      </p:pic>
    </p:spTree>
    <p:extLst>
      <p:ext uri="{BB962C8B-B14F-4D97-AF65-F5344CB8AC3E}">
        <p14:creationId xmlns:p14="http://schemas.microsoft.com/office/powerpoint/2010/main" val="274254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BE34-80F1-4700-AC15-41D9F701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A7940-F581-4B19-B245-56466EF94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548366" cy="3416300"/>
          </a:xfrm>
        </p:spPr>
        <p:txBody>
          <a:bodyPr/>
          <a:lstStyle/>
          <a:p>
            <a:r>
              <a:rPr lang="en-US" dirty="0"/>
              <a:t>It was filmed in the same area of Texas used by “No Country for Old Men”</a:t>
            </a:r>
          </a:p>
          <a:p>
            <a:r>
              <a:rPr lang="en-US" dirty="0"/>
              <a:t>3 Academy Awards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6937BF2-0C7D-4EF7-AF62-7C533F2D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60" y="1870751"/>
            <a:ext cx="7124700" cy="40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25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D34A-7F80-4F96-91E8-476A4842F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Bandy Oil Prospect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C34F-B062-4A32-92BE-4D66953A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575666" cy="3416300"/>
          </a:xfrm>
        </p:spPr>
        <p:txBody>
          <a:bodyPr/>
          <a:lstStyle/>
          <a:p>
            <a:r>
              <a:rPr lang="en-US" dirty="0"/>
              <a:t>Little Boston Oil Field (fictional)</a:t>
            </a:r>
          </a:p>
          <a:p>
            <a:r>
              <a:rPr lang="en-US" dirty="0"/>
              <a:t>Conditions</a:t>
            </a:r>
          </a:p>
          <a:p>
            <a:r>
              <a:rPr lang="en-US" dirty="0"/>
              <a:t>$100,000 signing bonus</a:t>
            </a:r>
          </a:p>
          <a:p>
            <a:r>
              <a:rPr lang="en-US" dirty="0"/>
              <a:t>Confessions</a:t>
            </a:r>
          </a:p>
          <a:p>
            <a:r>
              <a:rPr lang="en-US" dirty="0">
                <a:hlinkClick r:id="rId2" action="ppaction://hlinkfile"/>
              </a:rPr>
              <a:t>WATCH IT!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man, person, wall, indoor&#10;&#10;Description automatically generated">
            <a:extLst>
              <a:ext uri="{FF2B5EF4-FFF2-40B4-BE49-F238E27FC236}">
                <a16:creationId xmlns:a16="http://schemas.microsoft.com/office/drawing/2014/main" id="{3F1136BA-0BE4-48E9-A6FB-8A78025E2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4" y="2351314"/>
            <a:ext cx="8011886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65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0F6B8-4C46-48B4-901A-76FA238C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6A547-0A82-453C-957E-CA9790307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45038" cy="3416300"/>
          </a:xfrm>
        </p:spPr>
        <p:txBody>
          <a:bodyPr/>
          <a:lstStyle/>
          <a:p>
            <a:r>
              <a:rPr lang="en-US" dirty="0"/>
              <a:t>“Those areas have been drilled”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F6572CE-9CB5-47FF-954D-CE6F9490C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608" y="3041780"/>
            <a:ext cx="6784391" cy="381622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3581D10-4494-4D43-8608-20D5AA5F8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891" y="4000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85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F264306-C55B-45BF-932E-0742C1C02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10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18EBC62-9173-4BBF-95F9-9599D144C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29" y="151752"/>
            <a:ext cx="9239818" cy="65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20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03F9062-56E4-4FB5-9D92-FC40D6775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174" y="184609"/>
            <a:ext cx="6846430" cy="64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48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5EFCBB-91BB-4857-8CF1-5F27FD9EF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00" y="0"/>
            <a:ext cx="6640481" cy="63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48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0ECE-0325-47E2-A636-9549AE2C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DF47-5783-480C-B7B3-F3A0031B2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560046" cy="3416300"/>
          </a:xfrm>
        </p:spPr>
        <p:txBody>
          <a:bodyPr/>
          <a:lstStyle/>
          <a:p>
            <a:r>
              <a:rPr lang="en-US" dirty="0"/>
              <a:t>Loosely based on the novel Oil! by Upton Sinclair</a:t>
            </a: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58CA3360-D665-4690-AE36-83AAB2986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40" y="209816"/>
            <a:ext cx="5087112" cy="669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2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5584-CC7B-416D-BA84-8A948A47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 and Writer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E8D61-15AB-4E89-84B4-267B86560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4731390"/>
            <a:ext cx="8825659" cy="1288409"/>
          </a:xfrm>
        </p:spPr>
        <p:txBody>
          <a:bodyPr/>
          <a:lstStyle/>
          <a:p>
            <a:r>
              <a:rPr lang="en-US" dirty="0"/>
              <a:t>Paul Thomas Anderson</a:t>
            </a:r>
          </a:p>
          <a:p>
            <a:r>
              <a:rPr lang="en-US" i="1" dirty="0"/>
              <a:t>(Punch Drunk Love, </a:t>
            </a:r>
            <a:r>
              <a:rPr lang="en-US" i="1" dirty="0" err="1"/>
              <a:t>Boggie</a:t>
            </a:r>
            <a:r>
              <a:rPr lang="en-US" i="1" dirty="0"/>
              <a:t> Nights, Inherent Vice)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5514B-A605-47C4-8027-A29F4A3B1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17" y="862361"/>
            <a:ext cx="4427420" cy="36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53162-4EAA-40D5-9FFA-5A29B766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8E22-BF36-4040-8EAE-B8BBA33F7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4208106"/>
            <a:ext cx="8825659" cy="1811694"/>
          </a:xfrm>
        </p:spPr>
        <p:txBody>
          <a:bodyPr/>
          <a:lstStyle/>
          <a:p>
            <a:r>
              <a:rPr lang="en-US" dirty="0"/>
              <a:t>Daniel Day-Lewis</a:t>
            </a:r>
            <a:r>
              <a:rPr lang="en-US" i="1" dirty="0"/>
              <a:t>, (Last of the Mohicans, Lincoln, Gangs of New York)</a:t>
            </a:r>
          </a:p>
          <a:p>
            <a:r>
              <a:rPr lang="en-US" dirty="0"/>
              <a:t>Paul </a:t>
            </a:r>
            <a:r>
              <a:rPr lang="en-US" dirty="0" err="1"/>
              <a:t>Dano</a:t>
            </a:r>
            <a:r>
              <a:rPr lang="en-US" dirty="0"/>
              <a:t>, </a:t>
            </a:r>
            <a:r>
              <a:rPr lang="en-US" i="1" dirty="0"/>
              <a:t>(Little Miss Sunshine, 12 Years a Slave, Love and Mercy)</a:t>
            </a:r>
          </a:p>
          <a:p>
            <a:r>
              <a:rPr lang="en-US" dirty="0"/>
              <a:t>Ciarán Hinds </a:t>
            </a:r>
            <a:r>
              <a:rPr lang="en-US" i="1" dirty="0"/>
              <a:t>(Women in Black, Harry Potter and the Death Hallows:  Part 2, Tinker Tailor Soldier Spy, Rome)</a:t>
            </a:r>
          </a:p>
          <a:p>
            <a:endParaRPr lang="en-US" i="1" dirty="0"/>
          </a:p>
          <a:p>
            <a:endParaRPr lang="en-US" dirty="0"/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D382066-A3B9-40FE-B6A4-6B041FC5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46" y="373225"/>
            <a:ext cx="2304661" cy="3191069"/>
          </a:xfrm>
          <a:prstGeom prst="rect">
            <a:avLst/>
          </a:prstGeom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64C7381-E541-49E2-AAAD-2653D585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256" y="373225"/>
            <a:ext cx="2312893" cy="3191069"/>
          </a:xfrm>
          <a:prstGeom prst="rect">
            <a:avLst/>
          </a:prstGeom>
        </p:spPr>
      </p:pic>
      <p:pic>
        <p:nvPicPr>
          <p:cNvPr id="9" name="Picture 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5A216955-DF4D-4D63-92DB-8B1AD5ACE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596" y="472068"/>
            <a:ext cx="3092226" cy="309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36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0BC5F07-AF56-4CB6-B7F9-2C9DFA980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7" y="4455582"/>
            <a:ext cx="2857500" cy="285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437198-1095-4938-A519-6CF7B735B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Miner, 1898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FA46B-BC15-4EEC-B3EB-846FC3D56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9" y="2603500"/>
            <a:ext cx="3328416" cy="3416300"/>
          </a:xfrm>
        </p:spPr>
        <p:txBody>
          <a:bodyPr/>
          <a:lstStyle/>
          <a:p>
            <a:r>
              <a:rPr lang="en-US" dirty="0"/>
              <a:t>Pick work</a:t>
            </a:r>
          </a:p>
          <a:p>
            <a:r>
              <a:rPr lang="en-US" dirty="0"/>
              <a:t>Black Powder and fuse</a:t>
            </a:r>
          </a:p>
          <a:p>
            <a:r>
              <a:rPr lang="en-US" dirty="0"/>
              <a:t>Hint: Remove tools first, then get tools!</a:t>
            </a:r>
          </a:p>
          <a:p>
            <a:r>
              <a:rPr lang="en-US" dirty="0"/>
              <a:t>Don't mine by yourself</a:t>
            </a:r>
          </a:p>
          <a:p>
            <a:r>
              <a:rPr lang="en-US" dirty="0"/>
              <a:t>“There she is”</a:t>
            </a:r>
          </a:p>
          <a:p>
            <a:r>
              <a:rPr lang="en-US" dirty="0">
                <a:solidFill>
                  <a:srgbClr val="FF0000"/>
                </a:solidFill>
              </a:rPr>
              <a:t>WATCH IT!</a:t>
            </a:r>
          </a:p>
        </p:txBody>
      </p:sp>
      <p:pic>
        <p:nvPicPr>
          <p:cNvPr id="5" name="Picture 4" descr="A person standing on a rock&#10;&#10;Description automatically generated">
            <a:extLst>
              <a:ext uri="{FF2B5EF4-FFF2-40B4-BE49-F238E27FC236}">
                <a16:creationId xmlns:a16="http://schemas.microsoft.com/office/drawing/2014/main" id="{6B54C04A-CD45-4090-B1B7-BD95E8909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136" y="2112264"/>
            <a:ext cx="8436864" cy="47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6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8C933-E23C-4198-A933-E6E8C9A8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way you blast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2D1BE-DEE8-48BD-B953-36C9AEBA1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7" y="2603500"/>
            <a:ext cx="3182112" cy="3416300"/>
          </a:xfrm>
        </p:spPr>
        <p:txBody>
          <a:bodyPr/>
          <a:lstStyle/>
          <a:p>
            <a:r>
              <a:rPr lang="en-US" dirty="0"/>
              <a:t>Make hole</a:t>
            </a:r>
          </a:p>
          <a:p>
            <a:r>
              <a:rPr lang="en-US" dirty="0"/>
              <a:t>Single or Double “Jack”</a:t>
            </a:r>
          </a:p>
          <a:p>
            <a:r>
              <a:rPr lang="en-US" dirty="0"/>
              <a:t>Rotate bit</a:t>
            </a:r>
          </a:p>
          <a:p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A person in a tent&#10;&#10;Description automatically generated">
            <a:extLst>
              <a:ext uri="{FF2B5EF4-FFF2-40B4-BE49-F238E27FC236}">
                <a16:creationId xmlns:a16="http://schemas.microsoft.com/office/drawing/2014/main" id="{3A82E0A1-E692-4BAC-8839-70ECF275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584" y="2414016"/>
            <a:ext cx="7900416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52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0E420A0-0C69-4ADB-A1B7-4BB9A8A6C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4000500"/>
            <a:ext cx="2857500" cy="285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E8680D-FCDD-4429-B896-E4A92719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Melting the 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2699-2317-452F-B316-77A79ED37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1" y="2603500"/>
            <a:ext cx="3950208" cy="3416300"/>
          </a:xfrm>
        </p:spPr>
        <p:txBody>
          <a:bodyPr/>
          <a:lstStyle/>
          <a:p>
            <a:r>
              <a:rPr lang="en-US" dirty="0"/>
              <a:t>3 oz per ton at $1.14 per ounce</a:t>
            </a:r>
          </a:p>
          <a:p>
            <a:r>
              <a:rPr lang="en-US" dirty="0"/>
              <a:t>Crush</a:t>
            </a:r>
          </a:p>
          <a:p>
            <a:r>
              <a:rPr lang="en-US" dirty="0"/>
              <a:t>Put in furnace</a:t>
            </a:r>
          </a:p>
          <a:p>
            <a:r>
              <a:rPr lang="en-US" dirty="0">
                <a:solidFill>
                  <a:srgbClr val="FF000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1C054D2-F460-4E6A-8840-4179552CC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752" y="2670048"/>
            <a:ext cx="7445248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2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3899</TotalTime>
  <Words>485</Words>
  <Application>Microsoft Office PowerPoint</Application>
  <PresentationFormat>Widescreen</PresentationFormat>
  <Paragraphs>112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Century Gothic</vt:lpstr>
      <vt:lpstr>Wingdings 3</vt:lpstr>
      <vt:lpstr>Ion Boardroom</vt:lpstr>
      <vt:lpstr>There Will be Blood (2007)</vt:lpstr>
      <vt:lpstr>TRAILER </vt:lpstr>
      <vt:lpstr>Location</vt:lpstr>
      <vt:lpstr>Novel</vt:lpstr>
      <vt:lpstr>Director and Writer</vt:lpstr>
      <vt:lpstr>PowerPoint Presentation</vt:lpstr>
      <vt:lpstr>The Miner, 1898</vt:lpstr>
      <vt:lpstr>Not the way you blast</vt:lpstr>
      <vt:lpstr>Melting the Ore</vt:lpstr>
      <vt:lpstr>The Oilman, 1902</vt:lpstr>
      <vt:lpstr>The Oil Business, 1911</vt:lpstr>
      <vt:lpstr>West Coyote Hills</vt:lpstr>
      <vt:lpstr>PowerPoint Presentation</vt:lpstr>
      <vt:lpstr>PowerPoint Presentation</vt:lpstr>
      <vt:lpstr>Fishing tools</vt:lpstr>
      <vt:lpstr>Cementing oil wells</vt:lpstr>
      <vt:lpstr>Cementing: Deepwater Horizon Blowout</vt:lpstr>
      <vt:lpstr>First Cement Job in California</vt:lpstr>
      <vt:lpstr>Distance and Money</vt:lpstr>
      <vt:lpstr>Seeps clue to oil fields</vt:lpstr>
      <vt:lpstr>Oil Seeps</vt:lpstr>
      <vt:lpstr>Oil Well Drilling</vt:lpstr>
      <vt:lpstr>Lost a Man down the well</vt:lpstr>
      <vt:lpstr>Gas, Oil, Fire</vt:lpstr>
      <vt:lpstr>Anticlines and Oil</vt:lpstr>
      <vt:lpstr>Kill Fire with Dynamite</vt:lpstr>
      <vt:lpstr>Pipeline Construction, 1927</vt:lpstr>
      <vt:lpstr>PowerPoint Presentation</vt:lpstr>
      <vt:lpstr>California Pipelines</vt:lpstr>
      <vt:lpstr>Bandy Oil Prospect </vt:lpstr>
      <vt:lpstr>Drainage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Will be Blood (2007)</dc:title>
  <dc:creator>Gregg Wilkerson</dc:creator>
  <cp:lastModifiedBy>Gregg Wilkerson</cp:lastModifiedBy>
  <cp:revision>62</cp:revision>
  <dcterms:created xsi:type="dcterms:W3CDTF">2019-09-22T23:07:28Z</dcterms:created>
  <dcterms:modified xsi:type="dcterms:W3CDTF">2019-09-25T16:11:28Z</dcterms:modified>
</cp:coreProperties>
</file>